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380"/>
  </p:notesMasterIdLst>
  <p:sldIdLst>
    <p:sldId id="728" r:id="rId2"/>
    <p:sldId id="916" r:id="rId3"/>
    <p:sldId id="784" r:id="rId4"/>
    <p:sldId id="276" r:id="rId5"/>
    <p:sldId id="277" r:id="rId6"/>
    <p:sldId id="278" r:id="rId7"/>
    <p:sldId id="793" r:id="rId8"/>
    <p:sldId id="794" r:id="rId9"/>
    <p:sldId id="795" r:id="rId10"/>
    <p:sldId id="796" r:id="rId11"/>
    <p:sldId id="797" r:id="rId12"/>
    <p:sldId id="798" r:id="rId13"/>
    <p:sldId id="799" r:id="rId14"/>
    <p:sldId id="800" r:id="rId15"/>
    <p:sldId id="801" r:id="rId16"/>
    <p:sldId id="802" r:id="rId17"/>
    <p:sldId id="803" r:id="rId18"/>
    <p:sldId id="804" r:id="rId19"/>
    <p:sldId id="805" r:id="rId20"/>
    <p:sldId id="806" r:id="rId21"/>
    <p:sldId id="807" r:id="rId22"/>
    <p:sldId id="808" r:id="rId23"/>
    <p:sldId id="917" r:id="rId24"/>
    <p:sldId id="918" r:id="rId25"/>
    <p:sldId id="919" r:id="rId26"/>
    <p:sldId id="920" r:id="rId27"/>
    <p:sldId id="921" r:id="rId28"/>
    <p:sldId id="922" r:id="rId29"/>
    <p:sldId id="869" r:id="rId30"/>
    <p:sldId id="870" r:id="rId31"/>
    <p:sldId id="871" r:id="rId32"/>
    <p:sldId id="882" r:id="rId33"/>
    <p:sldId id="883" r:id="rId34"/>
    <p:sldId id="884" r:id="rId35"/>
    <p:sldId id="885" r:id="rId36"/>
    <p:sldId id="886" r:id="rId37"/>
    <p:sldId id="887" r:id="rId38"/>
    <p:sldId id="888" r:id="rId39"/>
    <p:sldId id="889" r:id="rId40"/>
    <p:sldId id="890" r:id="rId41"/>
    <p:sldId id="891" r:id="rId42"/>
    <p:sldId id="892" r:id="rId43"/>
    <p:sldId id="785" r:id="rId44"/>
    <p:sldId id="280" r:id="rId45"/>
    <p:sldId id="281" r:id="rId46"/>
    <p:sldId id="282" r:id="rId47"/>
    <p:sldId id="283" r:id="rId48"/>
    <p:sldId id="284" r:id="rId49"/>
    <p:sldId id="285" r:id="rId50"/>
    <p:sldId id="286" r:id="rId51"/>
    <p:sldId id="782" r:id="rId52"/>
    <p:sldId id="783"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757" r:id="rId66"/>
    <p:sldId id="758" r:id="rId67"/>
    <p:sldId id="759" r:id="rId68"/>
    <p:sldId id="760" r:id="rId69"/>
    <p:sldId id="761" r:id="rId70"/>
    <p:sldId id="762" r:id="rId71"/>
    <p:sldId id="763" r:id="rId72"/>
    <p:sldId id="764" r:id="rId73"/>
    <p:sldId id="765" r:id="rId74"/>
    <p:sldId id="766" r:id="rId75"/>
    <p:sldId id="767" r:id="rId76"/>
    <p:sldId id="768" r:id="rId77"/>
    <p:sldId id="769" r:id="rId78"/>
    <p:sldId id="770" r:id="rId79"/>
    <p:sldId id="771" r:id="rId80"/>
    <p:sldId id="772" r:id="rId81"/>
    <p:sldId id="773" r:id="rId82"/>
    <p:sldId id="774" r:id="rId83"/>
    <p:sldId id="775" r:id="rId84"/>
    <p:sldId id="776" r:id="rId85"/>
    <p:sldId id="777" r:id="rId86"/>
    <p:sldId id="778" r:id="rId87"/>
    <p:sldId id="779" r:id="rId88"/>
    <p:sldId id="780" r:id="rId89"/>
    <p:sldId id="781" r:id="rId90"/>
    <p:sldId id="905" r:id="rId91"/>
    <p:sldId id="906" r:id="rId92"/>
    <p:sldId id="907" r:id="rId93"/>
    <p:sldId id="908" r:id="rId94"/>
    <p:sldId id="909" r:id="rId95"/>
    <p:sldId id="910" r:id="rId96"/>
    <p:sldId id="911" r:id="rId97"/>
    <p:sldId id="912" r:id="rId98"/>
    <p:sldId id="913" r:id="rId99"/>
    <p:sldId id="914" r:id="rId100"/>
    <p:sldId id="915" r:id="rId101"/>
    <p:sldId id="809" r:id="rId102"/>
    <p:sldId id="321" r:id="rId103"/>
    <p:sldId id="322" r:id="rId104"/>
    <p:sldId id="323" r:id="rId105"/>
    <p:sldId id="324" r:id="rId106"/>
    <p:sldId id="325" r:id="rId107"/>
    <p:sldId id="326" r:id="rId108"/>
    <p:sldId id="327" r:id="rId109"/>
    <p:sldId id="328" r:id="rId110"/>
    <p:sldId id="329" r:id="rId111"/>
    <p:sldId id="330" r:id="rId112"/>
    <p:sldId id="331" r:id="rId113"/>
    <p:sldId id="332" r:id="rId114"/>
    <p:sldId id="895" r:id="rId115"/>
    <p:sldId id="896" r:id="rId116"/>
    <p:sldId id="897" r:id="rId117"/>
    <p:sldId id="898" r:id="rId118"/>
    <p:sldId id="899" r:id="rId119"/>
    <p:sldId id="900" r:id="rId120"/>
    <p:sldId id="901" r:id="rId121"/>
    <p:sldId id="902" r:id="rId122"/>
    <p:sldId id="903" r:id="rId123"/>
    <p:sldId id="904" r:id="rId124"/>
    <p:sldId id="894" r:id="rId125"/>
    <p:sldId id="334" r:id="rId126"/>
    <p:sldId id="810" r:id="rId127"/>
    <p:sldId id="386" r:id="rId128"/>
    <p:sldId id="387" r:id="rId129"/>
    <p:sldId id="388" r:id="rId130"/>
    <p:sldId id="389" r:id="rId131"/>
    <p:sldId id="390" r:id="rId132"/>
    <p:sldId id="391" r:id="rId133"/>
    <p:sldId id="392" r:id="rId134"/>
    <p:sldId id="393" r:id="rId135"/>
    <p:sldId id="394" r:id="rId136"/>
    <p:sldId id="395" r:id="rId137"/>
    <p:sldId id="396" r:id="rId138"/>
    <p:sldId id="398" r:id="rId139"/>
    <p:sldId id="399" r:id="rId140"/>
    <p:sldId id="400" r:id="rId141"/>
    <p:sldId id="401" r:id="rId142"/>
    <p:sldId id="814" r:id="rId143"/>
    <p:sldId id="815" r:id="rId144"/>
    <p:sldId id="816" r:id="rId145"/>
    <p:sldId id="923" r:id="rId146"/>
    <p:sldId id="924" r:id="rId147"/>
    <p:sldId id="926" r:id="rId148"/>
    <p:sldId id="945" r:id="rId149"/>
    <p:sldId id="947" r:id="rId150"/>
    <p:sldId id="927" r:id="rId151"/>
    <p:sldId id="928" r:id="rId152"/>
    <p:sldId id="929" r:id="rId153"/>
    <p:sldId id="930" r:id="rId154"/>
    <p:sldId id="931" r:id="rId155"/>
    <p:sldId id="932" r:id="rId156"/>
    <p:sldId id="933" r:id="rId157"/>
    <p:sldId id="934" r:id="rId158"/>
    <p:sldId id="935" r:id="rId159"/>
    <p:sldId id="936" r:id="rId160"/>
    <p:sldId id="937" r:id="rId161"/>
    <p:sldId id="938" r:id="rId162"/>
    <p:sldId id="939" r:id="rId163"/>
    <p:sldId id="940" r:id="rId164"/>
    <p:sldId id="941" r:id="rId165"/>
    <p:sldId id="942" r:id="rId166"/>
    <p:sldId id="943" r:id="rId167"/>
    <p:sldId id="948" r:id="rId168"/>
    <p:sldId id="949" r:id="rId169"/>
    <p:sldId id="950" r:id="rId170"/>
    <p:sldId id="954" r:id="rId171"/>
    <p:sldId id="955" r:id="rId172"/>
    <p:sldId id="956" r:id="rId173"/>
    <p:sldId id="957" r:id="rId174"/>
    <p:sldId id="958" r:id="rId175"/>
    <p:sldId id="959" r:id="rId176"/>
    <p:sldId id="960" r:id="rId177"/>
    <p:sldId id="961" r:id="rId178"/>
    <p:sldId id="962" r:id="rId179"/>
    <p:sldId id="963" r:id="rId180"/>
    <p:sldId id="964" r:id="rId181"/>
    <p:sldId id="965" r:id="rId182"/>
    <p:sldId id="966" r:id="rId183"/>
    <p:sldId id="967" r:id="rId184"/>
    <p:sldId id="968" r:id="rId185"/>
    <p:sldId id="969" r:id="rId186"/>
    <p:sldId id="970" r:id="rId187"/>
    <p:sldId id="971" r:id="rId188"/>
    <p:sldId id="972" r:id="rId189"/>
    <p:sldId id="973" r:id="rId190"/>
    <p:sldId id="974" r:id="rId191"/>
    <p:sldId id="975" r:id="rId192"/>
    <p:sldId id="976" r:id="rId193"/>
    <p:sldId id="977" r:id="rId194"/>
    <p:sldId id="978" r:id="rId195"/>
    <p:sldId id="979" r:id="rId196"/>
    <p:sldId id="980" r:id="rId197"/>
    <p:sldId id="981" r:id="rId198"/>
    <p:sldId id="982" r:id="rId199"/>
    <p:sldId id="983" r:id="rId200"/>
    <p:sldId id="984" r:id="rId201"/>
    <p:sldId id="985" r:id="rId202"/>
    <p:sldId id="1057" r:id="rId203"/>
    <p:sldId id="986" r:id="rId204"/>
    <p:sldId id="987" r:id="rId205"/>
    <p:sldId id="988" r:id="rId206"/>
    <p:sldId id="989" r:id="rId207"/>
    <p:sldId id="990" r:id="rId208"/>
    <p:sldId id="991" r:id="rId209"/>
    <p:sldId id="992" r:id="rId210"/>
    <p:sldId id="993" r:id="rId211"/>
    <p:sldId id="994" r:id="rId212"/>
    <p:sldId id="995" r:id="rId213"/>
    <p:sldId id="996" r:id="rId214"/>
    <p:sldId id="997" r:id="rId215"/>
    <p:sldId id="998" r:id="rId216"/>
    <p:sldId id="999" r:id="rId217"/>
    <p:sldId id="1000" r:id="rId218"/>
    <p:sldId id="1001" r:id="rId219"/>
    <p:sldId id="1002" r:id="rId220"/>
    <p:sldId id="1003" r:id="rId221"/>
    <p:sldId id="1004" r:id="rId222"/>
    <p:sldId id="1005" r:id="rId223"/>
    <p:sldId id="1006" r:id="rId224"/>
    <p:sldId id="1007" r:id="rId225"/>
    <p:sldId id="1008" r:id="rId226"/>
    <p:sldId id="1009" r:id="rId227"/>
    <p:sldId id="1010" r:id="rId228"/>
    <p:sldId id="1011" r:id="rId229"/>
    <p:sldId id="1012" r:id="rId230"/>
    <p:sldId id="1013" r:id="rId231"/>
    <p:sldId id="1014" r:id="rId232"/>
    <p:sldId id="1015" r:id="rId233"/>
    <p:sldId id="1016" r:id="rId234"/>
    <p:sldId id="1017" r:id="rId235"/>
    <p:sldId id="1018" r:id="rId236"/>
    <p:sldId id="1019" r:id="rId237"/>
    <p:sldId id="1020" r:id="rId238"/>
    <p:sldId id="1021" r:id="rId239"/>
    <p:sldId id="1022" r:id="rId240"/>
    <p:sldId id="1023" r:id="rId241"/>
    <p:sldId id="1024" r:id="rId242"/>
    <p:sldId id="1025" r:id="rId243"/>
    <p:sldId id="1026" r:id="rId244"/>
    <p:sldId id="1027" r:id="rId245"/>
    <p:sldId id="1028" r:id="rId246"/>
    <p:sldId id="1029" r:id="rId247"/>
    <p:sldId id="1030" r:id="rId248"/>
    <p:sldId id="1031" r:id="rId249"/>
    <p:sldId id="1032" r:id="rId250"/>
    <p:sldId id="1033" r:id="rId251"/>
    <p:sldId id="1034" r:id="rId252"/>
    <p:sldId id="1035" r:id="rId253"/>
    <p:sldId id="1036" r:id="rId254"/>
    <p:sldId id="1037" r:id="rId255"/>
    <p:sldId id="1038" r:id="rId256"/>
    <p:sldId id="1039" r:id="rId257"/>
    <p:sldId id="1040" r:id="rId258"/>
    <p:sldId id="1041" r:id="rId259"/>
    <p:sldId id="1058" r:id="rId260"/>
    <p:sldId id="1042" r:id="rId261"/>
    <p:sldId id="1043" r:id="rId262"/>
    <p:sldId id="1044" r:id="rId263"/>
    <p:sldId id="1045" r:id="rId264"/>
    <p:sldId id="1046" r:id="rId265"/>
    <p:sldId id="1047" r:id="rId266"/>
    <p:sldId id="1048" r:id="rId267"/>
    <p:sldId id="1049" r:id="rId268"/>
    <p:sldId id="1050" r:id="rId269"/>
    <p:sldId id="1051" r:id="rId270"/>
    <p:sldId id="1052" r:id="rId271"/>
    <p:sldId id="1053" r:id="rId272"/>
    <p:sldId id="1054" r:id="rId273"/>
    <p:sldId id="1055" r:id="rId274"/>
    <p:sldId id="1056" r:id="rId275"/>
    <p:sldId id="817" r:id="rId276"/>
    <p:sldId id="730" r:id="rId277"/>
    <p:sldId id="731" r:id="rId278"/>
    <p:sldId id="732" r:id="rId279"/>
    <p:sldId id="734" r:id="rId280"/>
    <p:sldId id="925" r:id="rId281"/>
    <p:sldId id="736" r:id="rId282"/>
    <p:sldId id="737" r:id="rId283"/>
    <p:sldId id="738" r:id="rId284"/>
    <p:sldId id="739" r:id="rId285"/>
    <p:sldId id="740" r:id="rId286"/>
    <p:sldId id="742" r:id="rId287"/>
    <p:sldId id="743" r:id="rId288"/>
    <p:sldId id="744" r:id="rId289"/>
    <p:sldId id="745" r:id="rId290"/>
    <p:sldId id="746" r:id="rId291"/>
    <p:sldId id="747" r:id="rId292"/>
    <p:sldId id="748" r:id="rId293"/>
    <p:sldId id="749" r:id="rId294"/>
    <p:sldId id="750" r:id="rId295"/>
    <p:sldId id="751" r:id="rId296"/>
    <p:sldId id="752" r:id="rId297"/>
    <p:sldId id="753" r:id="rId298"/>
    <p:sldId id="754" r:id="rId299"/>
    <p:sldId id="755" r:id="rId300"/>
    <p:sldId id="554" r:id="rId301"/>
    <p:sldId id="555" r:id="rId302"/>
    <p:sldId id="557" r:id="rId303"/>
    <p:sldId id="558" r:id="rId304"/>
    <p:sldId id="559" r:id="rId305"/>
    <p:sldId id="560" r:id="rId306"/>
    <p:sldId id="561" r:id="rId307"/>
    <p:sldId id="562" r:id="rId308"/>
    <p:sldId id="563" r:id="rId309"/>
    <p:sldId id="564" r:id="rId310"/>
    <p:sldId id="565" r:id="rId311"/>
    <p:sldId id="567" r:id="rId312"/>
    <p:sldId id="568" r:id="rId313"/>
    <p:sldId id="569" r:id="rId314"/>
    <p:sldId id="571" r:id="rId315"/>
    <p:sldId id="572" r:id="rId316"/>
    <p:sldId id="573" r:id="rId317"/>
    <p:sldId id="575" r:id="rId318"/>
    <p:sldId id="576" r:id="rId319"/>
    <p:sldId id="577" r:id="rId320"/>
    <p:sldId id="579" r:id="rId321"/>
    <p:sldId id="580" r:id="rId322"/>
    <p:sldId id="581" r:id="rId323"/>
    <p:sldId id="582" r:id="rId324"/>
    <p:sldId id="583" r:id="rId325"/>
    <p:sldId id="584" r:id="rId326"/>
    <p:sldId id="585" r:id="rId327"/>
    <p:sldId id="587" r:id="rId328"/>
    <p:sldId id="588" r:id="rId329"/>
    <p:sldId id="589" r:id="rId330"/>
    <p:sldId id="1107" r:id="rId331"/>
    <p:sldId id="1059" r:id="rId332"/>
    <p:sldId id="1060" r:id="rId333"/>
    <p:sldId id="1061" r:id="rId334"/>
    <p:sldId id="1062" r:id="rId335"/>
    <p:sldId id="1063" r:id="rId336"/>
    <p:sldId id="1064" r:id="rId337"/>
    <p:sldId id="1065" r:id="rId338"/>
    <p:sldId id="1066" r:id="rId339"/>
    <p:sldId id="1067" r:id="rId340"/>
    <p:sldId id="1068" r:id="rId341"/>
    <p:sldId id="1069" r:id="rId342"/>
    <p:sldId id="1070" r:id="rId343"/>
    <p:sldId id="1071" r:id="rId344"/>
    <p:sldId id="1072" r:id="rId345"/>
    <p:sldId id="1073" r:id="rId346"/>
    <p:sldId id="1074" r:id="rId347"/>
    <p:sldId id="1075" r:id="rId348"/>
    <p:sldId id="1076" r:id="rId349"/>
    <p:sldId id="1077" r:id="rId350"/>
    <p:sldId id="1078" r:id="rId351"/>
    <p:sldId id="1079" r:id="rId352"/>
    <p:sldId id="1080" r:id="rId353"/>
    <p:sldId id="1081" r:id="rId354"/>
    <p:sldId id="1082" r:id="rId355"/>
    <p:sldId id="1083" r:id="rId356"/>
    <p:sldId id="1084" r:id="rId357"/>
    <p:sldId id="1085" r:id="rId358"/>
    <p:sldId id="1086" r:id="rId359"/>
    <p:sldId id="1087" r:id="rId360"/>
    <p:sldId id="1088" r:id="rId361"/>
    <p:sldId id="1089" r:id="rId362"/>
    <p:sldId id="1090" r:id="rId363"/>
    <p:sldId id="1091" r:id="rId364"/>
    <p:sldId id="1092" r:id="rId365"/>
    <p:sldId id="1093" r:id="rId366"/>
    <p:sldId id="1094" r:id="rId367"/>
    <p:sldId id="1095" r:id="rId368"/>
    <p:sldId id="1096" r:id="rId369"/>
    <p:sldId id="1097" r:id="rId370"/>
    <p:sldId id="1098" r:id="rId371"/>
    <p:sldId id="1099" r:id="rId372"/>
    <p:sldId id="1100" r:id="rId373"/>
    <p:sldId id="1101" r:id="rId374"/>
    <p:sldId id="1102" r:id="rId375"/>
    <p:sldId id="1103" r:id="rId376"/>
    <p:sldId id="1104" r:id="rId377"/>
    <p:sldId id="1105" r:id="rId378"/>
    <p:sldId id="1106" r:id="rId37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FF9966"/>
    <a:srgbClr val="F2F2F2"/>
    <a:srgbClr val="E6E6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08" autoAdjust="0"/>
    <p:restoredTop sz="96367" autoAdjust="0"/>
  </p:normalViewPr>
  <p:slideViewPr>
    <p:cSldViewPr>
      <p:cViewPr varScale="1">
        <p:scale>
          <a:sx n="109" d="100"/>
          <a:sy n="109" d="100"/>
        </p:scale>
        <p:origin x="896" y="76"/>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4067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presProps" Target="presProps.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notesMaster" Target="notesMasters/notesMaster1.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AE0B3F-3ECD-470D-AE4A-59230A266C13}" type="doc">
      <dgm:prSet loTypeId="urn:microsoft.com/office/officeart/2005/8/layout/hProcess9" loCatId="process" qsTypeId="urn:microsoft.com/office/officeart/2005/8/quickstyle/simple1" qsCatId="simple" csTypeId="urn:microsoft.com/office/officeart/2005/8/colors/accent1_2" csCatId="accent1" phldr="1"/>
      <dgm:spPr/>
    </dgm:pt>
    <dgm:pt modelId="{C2C8F598-99FF-408A-89BF-2AED7EEBE2AD}">
      <dgm:prSet phldrT="[Text]"/>
      <dgm:spPr/>
      <dgm:t>
        <a:bodyPr/>
        <a:lstStyle/>
        <a:p>
          <a:r>
            <a:rPr lang="zh-CN" altLang="en-US" dirty="0"/>
            <a:t>建立布尔表达式</a:t>
          </a:r>
          <a:endParaRPr lang="en-US" dirty="0"/>
        </a:p>
      </dgm:t>
    </dgm:pt>
    <dgm:pt modelId="{70EBE603-E61A-4724-BCE0-79A681E45227}" type="parTrans" cxnId="{E6562378-E315-4278-B3B7-254A20F34E5A}">
      <dgm:prSet/>
      <dgm:spPr/>
      <dgm:t>
        <a:bodyPr/>
        <a:lstStyle/>
        <a:p>
          <a:endParaRPr lang="en-US"/>
        </a:p>
      </dgm:t>
    </dgm:pt>
    <dgm:pt modelId="{0FCEFAB2-F1D7-4D21-B46A-6880EDD5A243}" type="sibTrans" cxnId="{E6562378-E315-4278-B3B7-254A20F34E5A}">
      <dgm:prSet/>
      <dgm:spPr/>
      <dgm:t>
        <a:bodyPr/>
        <a:lstStyle/>
        <a:p>
          <a:endParaRPr lang="en-US"/>
        </a:p>
      </dgm:t>
    </dgm:pt>
    <dgm:pt modelId="{BB679EF8-6403-4FC8-8782-63A4726B3A00}">
      <dgm:prSet phldrT="[Text]"/>
      <dgm:spPr/>
      <dgm:t>
        <a:bodyPr/>
        <a:lstStyle/>
        <a:p>
          <a:r>
            <a:rPr lang="zh-CN" altLang="en-US" dirty="0"/>
            <a:t>建立序列表达式</a:t>
          </a:r>
          <a:endParaRPr lang="en-US" dirty="0"/>
        </a:p>
      </dgm:t>
    </dgm:pt>
    <dgm:pt modelId="{345815B5-64AE-4F0F-9D86-A1EF9FAC6084}" type="parTrans" cxnId="{A25C392D-489A-4A14-9A1C-CF6179EB07D2}">
      <dgm:prSet/>
      <dgm:spPr/>
      <dgm:t>
        <a:bodyPr/>
        <a:lstStyle/>
        <a:p>
          <a:endParaRPr lang="en-US"/>
        </a:p>
      </dgm:t>
    </dgm:pt>
    <dgm:pt modelId="{86B65836-F6BD-4624-AE24-518D5986DC5F}" type="sibTrans" cxnId="{A25C392D-489A-4A14-9A1C-CF6179EB07D2}">
      <dgm:prSet/>
      <dgm:spPr/>
      <dgm:t>
        <a:bodyPr/>
        <a:lstStyle/>
        <a:p>
          <a:endParaRPr lang="en-US"/>
        </a:p>
      </dgm:t>
    </dgm:pt>
    <dgm:pt modelId="{CD798E27-9EF1-491E-BF82-A7FF2CB9F42E}">
      <dgm:prSet phldrT="[Text]"/>
      <dgm:spPr/>
      <dgm:t>
        <a:bodyPr/>
        <a:lstStyle/>
        <a:p>
          <a:r>
            <a:rPr lang="zh-CN" altLang="en-US" dirty="0"/>
            <a:t>建立属性</a:t>
          </a:r>
          <a:endParaRPr lang="en-US" dirty="0"/>
        </a:p>
      </dgm:t>
    </dgm:pt>
    <dgm:pt modelId="{0453308D-7F2B-41C6-A881-32704A2870AA}" type="parTrans" cxnId="{6699F702-001F-4AEB-81A0-229AA64B1E29}">
      <dgm:prSet/>
      <dgm:spPr/>
      <dgm:t>
        <a:bodyPr/>
        <a:lstStyle/>
        <a:p>
          <a:endParaRPr lang="en-US"/>
        </a:p>
      </dgm:t>
    </dgm:pt>
    <dgm:pt modelId="{BDDB233C-DDAF-4C5C-B588-3EFAD9348E65}" type="sibTrans" cxnId="{6699F702-001F-4AEB-81A0-229AA64B1E29}">
      <dgm:prSet/>
      <dgm:spPr/>
      <dgm:t>
        <a:bodyPr/>
        <a:lstStyle/>
        <a:p>
          <a:endParaRPr lang="en-US"/>
        </a:p>
      </dgm:t>
    </dgm:pt>
    <dgm:pt modelId="{659DB1AE-5853-468A-A79A-91C9AB12AE2F}">
      <dgm:prSet phldrT="[Text]"/>
      <dgm:spPr/>
      <dgm:t>
        <a:bodyPr/>
        <a:lstStyle/>
        <a:p>
          <a:r>
            <a:rPr lang="zh-CN" altLang="en-US" dirty="0"/>
            <a:t>断言属性</a:t>
          </a:r>
          <a:endParaRPr lang="en-US" dirty="0"/>
        </a:p>
      </dgm:t>
    </dgm:pt>
    <dgm:pt modelId="{099DF39C-727A-415D-BFE4-5E184B2BEBE0}" type="parTrans" cxnId="{921B1D0B-500A-4A66-9847-7FD264C5B400}">
      <dgm:prSet/>
      <dgm:spPr/>
      <dgm:t>
        <a:bodyPr/>
        <a:lstStyle/>
        <a:p>
          <a:endParaRPr lang="en-US"/>
        </a:p>
      </dgm:t>
    </dgm:pt>
    <dgm:pt modelId="{1DA28F03-E05A-455A-9780-2C13D618D32C}" type="sibTrans" cxnId="{921B1D0B-500A-4A66-9847-7FD264C5B400}">
      <dgm:prSet/>
      <dgm:spPr/>
      <dgm:t>
        <a:bodyPr/>
        <a:lstStyle/>
        <a:p>
          <a:endParaRPr lang="en-US"/>
        </a:p>
      </dgm:t>
    </dgm:pt>
    <dgm:pt modelId="{7DF5A5DC-2616-4589-AB37-C60C8137FFF8}" type="pres">
      <dgm:prSet presAssocID="{00AE0B3F-3ECD-470D-AE4A-59230A266C13}" presName="CompostProcess" presStyleCnt="0">
        <dgm:presLayoutVars>
          <dgm:dir/>
          <dgm:resizeHandles val="exact"/>
        </dgm:presLayoutVars>
      </dgm:prSet>
      <dgm:spPr/>
    </dgm:pt>
    <dgm:pt modelId="{E52A080B-2DC6-4F21-B67E-157B077B3DF6}" type="pres">
      <dgm:prSet presAssocID="{00AE0B3F-3ECD-470D-AE4A-59230A266C13}" presName="arrow" presStyleLbl="bgShp" presStyleIdx="0" presStyleCnt="1"/>
      <dgm:spPr/>
    </dgm:pt>
    <dgm:pt modelId="{DCE6867F-556E-41DA-B6B6-4BC6E7DE556F}" type="pres">
      <dgm:prSet presAssocID="{00AE0B3F-3ECD-470D-AE4A-59230A266C13}" presName="linearProcess" presStyleCnt="0"/>
      <dgm:spPr/>
    </dgm:pt>
    <dgm:pt modelId="{6D9FD820-6FCE-4DC9-9828-F8879646A4F8}" type="pres">
      <dgm:prSet presAssocID="{C2C8F598-99FF-408A-89BF-2AED7EEBE2AD}" presName="textNode" presStyleLbl="node1" presStyleIdx="0" presStyleCnt="4">
        <dgm:presLayoutVars>
          <dgm:bulletEnabled val="1"/>
        </dgm:presLayoutVars>
      </dgm:prSet>
      <dgm:spPr/>
    </dgm:pt>
    <dgm:pt modelId="{648C7409-29C9-4478-8CB9-81012D1FEFDB}" type="pres">
      <dgm:prSet presAssocID="{0FCEFAB2-F1D7-4D21-B46A-6880EDD5A243}" presName="sibTrans" presStyleCnt="0"/>
      <dgm:spPr/>
    </dgm:pt>
    <dgm:pt modelId="{BE9A74BF-47A4-45EC-81E6-21ACEA947E34}" type="pres">
      <dgm:prSet presAssocID="{BB679EF8-6403-4FC8-8782-63A4726B3A00}" presName="textNode" presStyleLbl="node1" presStyleIdx="1" presStyleCnt="4">
        <dgm:presLayoutVars>
          <dgm:bulletEnabled val="1"/>
        </dgm:presLayoutVars>
      </dgm:prSet>
      <dgm:spPr/>
    </dgm:pt>
    <dgm:pt modelId="{99010947-FE0D-45EC-9954-F0BDD3A8D58C}" type="pres">
      <dgm:prSet presAssocID="{86B65836-F6BD-4624-AE24-518D5986DC5F}" presName="sibTrans" presStyleCnt="0"/>
      <dgm:spPr/>
    </dgm:pt>
    <dgm:pt modelId="{2F5C5200-CF8E-49B9-AC68-2C9AB8E6AD4A}" type="pres">
      <dgm:prSet presAssocID="{CD798E27-9EF1-491E-BF82-A7FF2CB9F42E}" presName="textNode" presStyleLbl="node1" presStyleIdx="2" presStyleCnt="4">
        <dgm:presLayoutVars>
          <dgm:bulletEnabled val="1"/>
        </dgm:presLayoutVars>
      </dgm:prSet>
      <dgm:spPr/>
    </dgm:pt>
    <dgm:pt modelId="{7B238B43-08D4-4589-B17E-334F4CD9A410}" type="pres">
      <dgm:prSet presAssocID="{BDDB233C-DDAF-4C5C-B588-3EFAD9348E65}" presName="sibTrans" presStyleCnt="0"/>
      <dgm:spPr/>
    </dgm:pt>
    <dgm:pt modelId="{B9EE367E-DF96-4F46-B033-16A3C7531CAA}" type="pres">
      <dgm:prSet presAssocID="{659DB1AE-5853-468A-A79A-91C9AB12AE2F}" presName="textNode" presStyleLbl="node1" presStyleIdx="3" presStyleCnt="4">
        <dgm:presLayoutVars>
          <dgm:bulletEnabled val="1"/>
        </dgm:presLayoutVars>
      </dgm:prSet>
      <dgm:spPr/>
    </dgm:pt>
  </dgm:ptLst>
  <dgm:cxnLst>
    <dgm:cxn modelId="{6699F702-001F-4AEB-81A0-229AA64B1E29}" srcId="{00AE0B3F-3ECD-470D-AE4A-59230A266C13}" destId="{CD798E27-9EF1-491E-BF82-A7FF2CB9F42E}" srcOrd="2" destOrd="0" parTransId="{0453308D-7F2B-41C6-A881-32704A2870AA}" sibTransId="{BDDB233C-DDAF-4C5C-B588-3EFAD9348E65}"/>
    <dgm:cxn modelId="{921B1D0B-500A-4A66-9847-7FD264C5B400}" srcId="{00AE0B3F-3ECD-470D-AE4A-59230A266C13}" destId="{659DB1AE-5853-468A-A79A-91C9AB12AE2F}" srcOrd="3" destOrd="0" parTransId="{099DF39C-727A-415D-BFE4-5E184B2BEBE0}" sibTransId="{1DA28F03-E05A-455A-9780-2C13D618D32C}"/>
    <dgm:cxn modelId="{A25C392D-489A-4A14-9A1C-CF6179EB07D2}" srcId="{00AE0B3F-3ECD-470D-AE4A-59230A266C13}" destId="{BB679EF8-6403-4FC8-8782-63A4726B3A00}" srcOrd="1" destOrd="0" parTransId="{345815B5-64AE-4F0F-9D86-A1EF9FAC6084}" sibTransId="{86B65836-F6BD-4624-AE24-518D5986DC5F}"/>
    <dgm:cxn modelId="{FB95C857-0E58-4020-98E0-2D9D3E98ECF6}" type="presOf" srcId="{659DB1AE-5853-468A-A79A-91C9AB12AE2F}" destId="{B9EE367E-DF96-4F46-B033-16A3C7531CAA}" srcOrd="0" destOrd="0" presId="urn:microsoft.com/office/officeart/2005/8/layout/hProcess9"/>
    <dgm:cxn modelId="{E6562378-E315-4278-B3B7-254A20F34E5A}" srcId="{00AE0B3F-3ECD-470D-AE4A-59230A266C13}" destId="{C2C8F598-99FF-408A-89BF-2AED7EEBE2AD}" srcOrd="0" destOrd="0" parTransId="{70EBE603-E61A-4724-BCE0-79A681E45227}" sibTransId="{0FCEFAB2-F1D7-4D21-B46A-6880EDD5A243}"/>
    <dgm:cxn modelId="{D145A27A-AC16-4775-BC12-867F2C27C15D}" type="presOf" srcId="{CD798E27-9EF1-491E-BF82-A7FF2CB9F42E}" destId="{2F5C5200-CF8E-49B9-AC68-2C9AB8E6AD4A}" srcOrd="0" destOrd="0" presId="urn:microsoft.com/office/officeart/2005/8/layout/hProcess9"/>
    <dgm:cxn modelId="{7AE995B0-95B7-47E4-BF33-42F70907248E}" type="presOf" srcId="{C2C8F598-99FF-408A-89BF-2AED7EEBE2AD}" destId="{6D9FD820-6FCE-4DC9-9828-F8879646A4F8}" srcOrd="0" destOrd="0" presId="urn:microsoft.com/office/officeart/2005/8/layout/hProcess9"/>
    <dgm:cxn modelId="{DE0A28B1-8531-40BF-AFA7-B4623DE948A5}" type="presOf" srcId="{BB679EF8-6403-4FC8-8782-63A4726B3A00}" destId="{BE9A74BF-47A4-45EC-81E6-21ACEA947E34}" srcOrd="0" destOrd="0" presId="urn:microsoft.com/office/officeart/2005/8/layout/hProcess9"/>
    <dgm:cxn modelId="{E42CD8EC-AA2A-4862-8640-B5245E1851C8}" type="presOf" srcId="{00AE0B3F-3ECD-470D-AE4A-59230A266C13}" destId="{7DF5A5DC-2616-4589-AB37-C60C8137FFF8}" srcOrd="0" destOrd="0" presId="urn:microsoft.com/office/officeart/2005/8/layout/hProcess9"/>
    <dgm:cxn modelId="{9BA11672-D888-4B0E-BFC3-1F034CC174F4}" type="presParOf" srcId="{7DF5A5DC-2616-4589-AB37-C60C8137FFF8}" destId="{E52A080B-2DC6-4F21-B67E-157B077B3DF6}" srcOrd="0" destOrd="0" presId="urn:microsoft.com/office/officeart/2005/8/layout/hProcess9"/>
    <dgm:cxn modelId="{84AC4172-D4DF-486B-8BDC-32FD5C1491C3}" type="presParOf" srcId="{7DF5A5DC-2616-4589-AB37-C60C8137FFF8}" destId="{DCE6867F-556E-41DA-B6B6-4BC6E7DE556F}" srcOrd="1" destOrd="0" presId="urn:microsoft.com/office/officeart/2005/8/layout/hProcess9"/>
    <dgm:cxn modelId="{B8904EE3-0167-494F-A605-A6869D231522}" type="presParOf" srcId="{DCE6867F-556E-41DA-B6B6-4BC6E7DE556F}" destId="{6D9FD820-6FCE-4DC9-9828-F8879646A4F8}" srcOrd="0" destOrd="0" presId="urn:microsoft.com/office/officeart/2005/8/layout/hProcess9"/>
    <dgm:cxn modelId="{D7D11113-3A4B-4FD1-8869-FB17F060F639}" type="presParOf" srcId="{DCE6867F-556E-41DA-B6B6-4BC6E7DE556F}" destId="{648C7409-29C9-4478-8CB9-81012D1FEFDB}" srcOrd="1" destOrd="0" presId="urn:microsoft.com/office/officeart/2005/8/layout/hProcess9"/>
    <dgm:cxn modelId="{10FA959B-D1B9-4091-99AB-F9EF495E86F5}" type="presParOf" srcId="{DCE6867F-556E-41DA-B6B6-4BC6E7DE556F}" destId="{BE9A74BF-47A4-45EC-81E6-21ACEA947E34}" srcOrd="2" destOrd="0" presId="urn:microsoft.com/office/officeart/2005/8/layout/hProcess9"/>
    <dgm:cxn modelId="{B2B22C0E-69FD-4FF3-91A3-584C251000AD}" type="presParOf" srcId="{DCE6867F-556E-41DA-B6B6-4BC6E7DE556F}" destId="{99010947-FE0D-45EC-9954-F0BDD3A8D58C}" srcOrd="3" destOrd="0" presId="urn:microsoft.com/office/officeart/2005/8/layout/hProcess9"/>
    <dgm:cxn modelId="{5666F912-6464-42EB-B129-9932B85EC311}" type="presParOf" srcId="{DCE6867F-556E-41DA-B6B6-4BC6E7DE556F}" destId="{2F5C5200-CF8E-49B9-AC68-2C9AB8E6AD4A}" srcOrd="4" destOrd="0" presId="urn:microsoft.com/office/officeart/2005/8/layout/hProcess9"/>
    <dgm:cxn modelId="{0B3A71FD-722F-4E28-B298-45BC3C51184B}" type="presParOf" srcId="{DCE6867F-556E-41DA-B6B6-4BC6E7DE556F}" destId="{7B238B43-08D4-4589-B17E-334F4CD9A410}" srcOrd="5" destOrd="0" presId="urn:microsoft.com/office/officeart/2005/8/layout/hProcess9"/>
    <dgm:cxn modelId="{D4F0EF75-D701-44F5-BCBB-6759EC6D2B49}" type="presParOf" srcId="{DCE6867F-556E-41DA-B6B6-4BC6E7DE556F}" destId="{B9EE367E-DF96-4F46-B033-16A3C7531CAA}"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A080B-2DC6-4F21-B67E-157B077B3DF6}">
      <dsp:nvSpPr>
        <dsp:cNvPr id="0" name=""/>
        <dsp:cNvSpPr/>
      </dsp:nvSpPr>
      <dsp:spPr>
        <a:xfrm>
          <a:off x="457199" y="0"/>
          <a:ext cx="5181600" cy="4064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9FD820-6FCE-4DC9-9828-F8879646A4F8}">
      <dsp:nvSpPr>
        <dsp:cNvPr id="0" name=""/>
        <dsp:cNvSpPr/>
      </dsp:nvSpPr>
      <dsp:spPr>
        <a:xfrm>
          <a:off x="3050" y="1219199"/>
          <a:ext cx="1467445"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建立布尔表达式</a:t>
          </a:r>
          <a:endParaRPr lang="en-US" sz="2800" kern="1200" dirty="0"/>
        </a:p>
      </dsp:txBody>
      <dsp:txXfrm>
        <a:off x="3050" y="1219199"/>
        <a:ext cx="1467445" cy="1625600"/>
      </dsp:txXfrm>
    </dsp:sp>
    <dsp:sp modelId="{BE9A74BF-47A4-45EC-81E6-21ACEA947E34}">
      <dsp:nvSpPr>
        <dsp:cNvPr id="0" name=""/>
        <dsp:cNvSpPr/>
      </dsp:nvSpPr>
      <dsp:spPr>
        <a:xfrm>
          <a:off x="1543868" y="1219199"/>
          <a:ext cx="1467445"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建立序列表达式</a:t>
          </a:r>
          <a:endParaRPr lang="en-US" sz="2800" kern="1200" dirty="0"/>
        </a:p>
      </dsp:txBody>
      <dsp:txXfrm>
        <a:off x="1543868" y="1219199"/>
        <a:ext cx="1467445" cy="1625600"/>
      </dsp:txXfrm>
    </dsp:sp>
    <dsp:sp modelId="{2F5C5200-CF8E-49B9-AC68-2C9AB8E6AD4A}">
      <dsp:nvSpPr>
        <dsp:cNvPr id="0" name=""/>
        <dsp:cNvSpPr/>
      </dsp:nvSpPr>
      <dsp:spPr>
        <a:xfrm>
          <a:off x="3084686" y="1219199"/>
          <a:ext cx="1467445"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建立属性</a:t>
          </a:r>
          <a:endParaRPr lang="en-US" sz="2800" kern="1200" dirty="0"/>
        </a:p>
      </dsp:txBody>
      <dsp:txXfrm>
        <a:off x="3084686" y="1219199"/>
        <a:ext cx="1467445" cy="1625600"/>
      </dsp:txXfrm>
    </dsp:sp>
    <dsp:sp modelId="{B9EE367E-DF96-4F46-B033-16A3C7531CAA}">
      <dsp:nvSpPr>
        <dsp:cNvPr id="0" name=""/>
        <dsp:cNvSpPr/>
      </dsp:nvSpPr>
      <dsp:spPr>
        <a:xfrm>
          <a:off x="4625503" y="1219199"/>
          <a:ext cx="1467445"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断言属性</a:t>
          </a:r>
          <a:endParaRPr lang="en-US" sz="2800" kern="1200" dirty="0"/>
        </a:p>
      </dsp:txBody>
      <dsp:txXfrm>
        <a:off x="4625503" y="1219199"/>
        <a:ext cx="1467445" cy="1625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27110E-B6F6-4E74-AA08-6D851F2EFC36}" type="datetimeFigureOut">
              <a:rPr lang="zh-CN" altLang="en-US" smtClean="0"/>
              <a:pPr/>
              <a:t>2022/5/30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D81C2-8C9E-49FB-973C-0224003C83D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B5D18-73EB-4559-889D-CBA713626974}" type="slidenum">
              <a:rPr lang="zh-CN" altLang="en-US" smtClean="0"/>
              <a:pPr/>
              <a:t>172</a:t>
            </a:fld>
            <a:endParaRPr lang="zh-CN" altLang="en-US"/>
          </a:p>
        </p:txBody>
      </p:sp>
    </p:spTree>
    <p:extLst>
      <p:ext uri="{BB962C8B-B14F-4D97-AF65-F5344CB8AC3E}">
        <p14:creationId xmlns:p14="http://schemas.microsoft.com/office/powerpoint/2010/main" val="1735910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de-DE"/>
              <a:t>Presentation Title</a:t>
            </a:r>
          </a:p>
        </p:txBody>
      </p:sp>
      <p:sp>
        <p:nvSpPr>
          <p:cNvPr id="5" name="Footer Placeholder 4"/>
          <p:cNvSpPr>
            <a:spLocks noGrp="1"/>
          </p:cNvSpPr>
          <p:nvPr>
            <p:ph type="ftr" sz="quarter" idx="11"/>
          </p:nvPr>
        </p:nvSpPr>
        <p:spPr/>
        <p:txBody>
          <a:bodyPr/>
          <a:lstStyle/>
          <a:p>
            <a:r>
              <a:rPr lang="en-US"/>
              <a:t>Copyright © 2013 Intel. All rights reserved.</a:t>
            </a:r>
            <a:endParaRPr lang="de-DE" dirty="0"/>
          </a:p>
        </p:txBody>
      </p:sp>
      <p:sp>
        <p:nvSpPr>
          <p:cNvPr id="6" name="Date Placeholder 5"/>
          <p:cNvSpPr>
            <a:spLocks noGrp="1"/>
          </p:cNvSpPr>
          <p:nvPr>
            <p:ph type="dt" idx="12"/>
          </p:nvPr>
        </p:nvSpPr>
        <p:spPr/>
        <p:txBody>
          <a:bodyPr/>
          <a:lstStyle/>
          <a:p>
            <a:r>
              <a:rPr lang="de-DE"/>
              <a:t>July 30, 2013</a:t>
            </a:r>
          </a:p>
        </p:txBody>
      </p:sp>
      <p:sp>
        <p:nvSpPr>
          <p:cNvPr id="7" name="Slide Number Placeholder 6"/>
          <p:cNvSpPr>
            <a:spLocks noGrp="1"/>
          </p:cNvSpPr>
          <p:nvPr>
            <p:ph type="sldNum" sz="quarter" idx="13"/>
          </p:nvPr>
        </p:nvSpPr>
        <p:spPr/>
        <p:txBody>
          <a:bodyPr/>
          <a:lstStyle/>
          <a:p>
            <a:fld id="{5AF0AD03-4677-46E9-8C3D-3202A97E9FFC}" type="slidenum">
              <a:rPr lang="de-DE" smtClean="0"/>
              <a:pPr/>
              <a:t>211</a:t>
            </a:fld>
            <a:endParaRPr lang="de-DE"/>
          </a:p>
        </p:txBody>
      </p:sp>
    </p:spTree>
    <p:extLst>
      <p:ext uri="{BB962C8B-B14F-4D97-AF65-F5344CB8AC3E}">
        <p14:creationId xmlns:p14="http://schemas.microsoft.com/office/powerpoint/2010/main" val="1932536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8DD25157-6A89-4DDB-8DAA-2EF9268DCE65}" type="datetime1">
              <a:rPr lang="zh-CN" altLang="en-US" smtClean="0"/>
              <a:pPr/>
              <a:t>2022/5/30</a:t>
            </a:fld>
            <a:endParaRPr lang="en-US" dirty="0"/>
          </a:p>
        </p:txBody>
      </p:sp>
      <p:sp>
        <p:nvSpPr>
          <p:cNvPr id="30" name="标题 29"/>
          <p:cNvSpPr>
            <a:spLocks noGrp="1"/>
          </p:cNvSpPr>
          <p:nvPr>
            <p:ph type="title"/>
          </p:nvPr>
        </p:nvSpPr>
        <p:spPr/>
        <p:txBody>
          <a:bodyPr/>
          <a:lstStyle/>
          <a:p>
            <a:r>
              <a:rPr lang="zh-CN" altLang="en-US"/>
              <a:t>单击此处编辑母版标题样式</a:t>
            </a:r>
          </a:p>
        </p:txBody>
      </p:sp>
      <p:pic>
        <p:nvPicPr>
          <p:cNvPr id="11"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36512" y="2564904"/>
            <a:ext cx="3779912" cy="1656184"/>
          </a:xfrm>
          <a:prstGeom prst="rect">
            <a:avLst/>
          </a:prstGeom>
          <a:noFill/>
        </p:spPr>
      </p:pic>
      <p:pic>
        <p:nvPicPr>
          <p:cNvPr id="14"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51920" y="2564904"/>
            <a:ext cx="2306679" cy="1648561"/>
          </a:xfrm>
          <a:prstGeom prst="rect">
            <a:avLst/>
          </a:prstGeom>
          <a:noFill/>
        </p:spPr>
      </p:pic>
      <p:pic>
        <p:nvPicPr>
          <p:cNvPr id="15" name="Picture 6" descr="Related image"/>
          <p:cNvPicPr>
            <a:picLocks noChangeAspect="1" noChangeArrowheads="1"/>
          </p:cNvPicPr>
          <p:nvPr userDrawn="1"/>
        </p:nvPicPr>
        <p:blipFill>
          <a:blip r:embed="rId4" cstate="print"/>
          <a:srcRect/>
          <a:stretch>
            <a:fillRect/>
          </a:stretch>
        </p:blipFill>
        <p:spPr bwMode="auto">
          <a:xfrm>
            <a:off x="6228184" y="2564904"/>
            <a:ext cx="2915816" cy="1656184"/>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9"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A49C321D-02AD-4A92-87D9-075632A1D6E6}" type="datetime1">
              <a:rPr lang="zh-CN" altLang="en-US" smtClean="0"/>
              <a:pPr/>
              <a:t>2022/5/30</a:t>
            </a:fld>
            <a:endParaRPr lang="zh-CN" altLang="en-US" dirty="0"/>
          </a:p>
        </p:txBody>
      </p:sp>
      <p:sp>
        <p:nvSpPr>
          <p:cNvPr id="13"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a:latin typeface="Broadway" pitchFamily="82" charset="0"/>
              </a:rPr>
              <a:t>HITMEC</a:t>
            </a:r>
          </a:p>
          <a:p>
            <a:r>
              <a:rPr lang="en-US" altLang="zh-CN" dirty="0"/>
              <a:t>  </a:t>
            </a:r>
            <a:r>
              <a:rPr lang="zh-CN" altLang="en-US" dirty="0">
                <a:latin typeface="隶书" pitchFamily="49" charset="-122"/>
                <a:ea typeface="隶书" pitchFamily="49" charset="-122"/>
              </a:rPr>
              <a:t>哈尔滨工业大学微电子中心</a:t>
            </a: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a:solidFill>
                  <a:schemeClr val="bg1"/>
                </a:solidFill>
                <a:latin typeface="隶书" pitchFamily="49" charset="-122"/>
                <a:ea typeface="隶书" pitchFamily="49" charset="-122"/>
              </a:rPr>
              <a:t> </a:t>
            </a:r>
            <a:r>
              <a:rPr lang="zh-CN" altLang="en-US" dirty="0">
                <a:solidFill>
                  <a:schemeClr val="tx1"/>
                </a:solidFill>
                <a:latin typeface="隶书" pitchFamily="49" charset="-122"/>
                <a:ea typeface="隶书" pitchFamily="49" charset="-122"/>
              </a:rPr>
              <a:t> </a:t>
            </a:r>
            <a:r>
              <a:rPr lang="zh-CN" altLang="en-US" sz="1600" dirty="0">
                <a:solidFill>
                  <a:schemeClr val="tx1"/>
                </a:solidFill>
                <a:latin typeface="隶书" pitchFamily="49" charset="-122"/>
                <a:ea typeface="隶书" pitchFamily="49" charset="-122"/>
              </a:rPr>
              <a:t>哈尔滨工业大学微电子中心</a:t>
            </a:r>
            <a:endParaRPr lang="en-US" altLang="zh-CN" sz="1600" dirty="0">
              <a:solidFill>
                <a:schemeClr val="tx1"/>
              </a:solidFill>
              <a:latin typeface="Broadway" pitchFamily="82" charset="0"/>
            </a:endParaRPr>
          </a:p>
          <a:p>
            <a:r>
              <a:rPr lang="en-US" altLang="zh-CN" sz="1600" dirty="0">
                <a:solidFill>
                  <a:schemeClr val="tx1"/>
                </a:solidFill>
                <a:latin typeface="Broadway" pitchFamily="82" charset="0"/>
              </a:rPr>
              <a:t>HITMEC</a:t>
            </a:r>
            <a:r>
              <a:rPr lang="en-US" altLang="zh-CN" dirty="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4C4A7C-F5F0-42F5-8084-60EB62B0FB24}" type="datetime1">
              <a:rPr lang="zh-CN" altLang="en-US" smtClean="0"/>
              <a:pPr/>
              <a:t>2022/5/30</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9" name="TextBox 8"/>
          <p:cNvSpPr txBox="1"/>
          <p:nvPr/>
        </p:nvSpPr>
        <p:spPr>
          <a:xfrm>
            <a:off x="2411760" y="2636912"/>
            <a:ext cx="3456384" cy="646331"/>
          </a:xfrm>
          <a:prstGeom prst="rect">
            <a:avLst/>
          </a:prstGeom>
          <a:noFill/>
        </p:spPr>
        <p:txBody>
          <a:bodyPr wrap="square" rtlCol="0">
            <a:spAutoFit/>
          </a:bodyPr>
          <a:lstStyle/>
          <a:p>
            <a:r>
              <a:rPr lang="en-US" altLang="zh-CN" dirty="0">
                <a:latin typeface="Broadway" pitchFamily="82" charset="0"/>
              </a:rPr>
              <a:t>HITMEC</a:t>
            </a:r>
          </a:p>
          <a:p>
            <a:r>
              <a:rPr lang="en-US" altLang="zh-CN" dirty="0"/>
              <a:t>  </a:t>
            </a:r>
            <a:r>
              <a:rPr lang="zh-CN" altLang="en-US" dirty="0">
                <a:latin typeface="隶书" pitchFamily="49" charset="-122"/>
                <a:ea typeface="隶书" pitchFamily="49" charset="-122"/>
              </a:rPr>
              <a:t>哈尔滨工业大学微电子中心</a:t>
            </a:r>
          </a:p>
        </p:txBody>
      </p:sp>
      <p:sp>
        <p:nvSpPr>
          <p:cNvPr id="10" name="TextBox 9"/>
          <p:cNvSpPr txBox="1"/>
          <p:nvPr/>
        </p:nvSpPr>
        <p:spPr>
          <a:xfrm>
            <a:off x="6588224" y="2276872"/>
            <a:ext cx="738664" cy="3024336"/>
          </a:xfrm>
          <a:prstGeom prst="rect">
            <a:avLst/>
          </a:prstGeom>
          <a:noFill/>
        </p:spPr>
        <p:txBody>
          <a:bodyPr vert="eaVert" wrap="square" rtlCol="0">
            <a:spAutoFit/>
          </a:bodyPr>
          <a:lstStyle/>
          <a:p>
            <a:r>
              <a:rPr lang="zh-CN" altLang="en-US" dirty="0">
                <a:solidFill>
                  <a:schemeClr val="bg1"/>
                </a:solidFill>
                <a:latin typeface="隶书" pitchFamily="49" charset="-122"/>
                <a:ea typeface="隶书" pitchFamily="49" charset="-122"/>
              </a:rPr>
              <a:t> </a:t>
            </a:r>
            <a:r>
              <a:rPr lang="zh-CN" altLang="en-US" dirty="0">
                <a:solidFill>
                  <a:schemeClr val="tx1"/>
                </a:solidFill>
                <a:latin typeface="隶书" pitchFamily="49" charset="-122"/>
                <a:ea typeface="隶书" pitchFamily="49" charset="-122"/>
              </a:rPr>
              <a:t> </a:t>
            </a:r>
            <a:r>
              <a:rPr lang="zh-CN" altLang="en-US" sz="1600" dirty="0">
                <a:solidFill>
                  <a:schemeClr val="tx1"/>
                </a:solidFill>
                <a:latin typeface="隶书" pitchFamily="49" charset="-122"/>
                <a:ea typeface="隶书" pitchFamily="49" charset="-122"/>
              </a:rPr>
              <a:t>哈尔滨工业大学微电子中心</a:t>
            </a:r>
            <a:endParaRPr lang="en-US" altLang="zh-CN" sz="1600" dirty="0">
              <a:solidFill>
                <a:schemeClr val="tx1"/>
              </a:solidFill>
              <a:latin typeface="Broadway" pitchFamily="82" charset="0"/>
            </a:endParaRPr>
          </a:p>
          <a:p>
            <a:r>
              <a:rPr lang="en-US" altLang="zh-CN" sz="1600" dirty="0">
                <a:solidFill>
                  <a:schemeClr val="tx1"/>
                </a:solidFill>
                <a:latin typeface="Broadway" pitchFamily="82" charset="0"/>
              </a:rPr>
              <a:t>HITMEC</a:t>
            </a:r>
            <a:r>
              <a:rPr lang="en-US" altLang="zh-CN" dirty="0">
                <a:solidFill>
                  <a:schemeClr val="tx1"/>
                </a:solidFill>
              </a:rPr>
              <a:t> </a:t>
            </a:r>
            <a:endParaRPr lang="zh-CN" altLang="en-US" dirty="0">
              <a:solidFill>
                <a:schemeClr val="tx1"/>
              </a:solidFill>
              <a:latin typeface="隶书" pitchFamily="49" charset="-122"/>
              <a:ea typeface="隶书" pitchFamily="49" charset="-122"/>
            </a:endParaRPr>
          </a:p>
        </p:txBody>
      </p:sp>
      <p:sp>
        <p:nvSpPr>
          <p:cNvPr id="14"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6"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E1229EA-7BB7-4A0D-8146-CD73CFF39762}" type="datetime1">
              <a:rPr lang="zh-CN" altLang="en-US" smtClean="0"/>
              <a:pPr/>
              <a:t>2022/5/30</a:t>
            </a:fld>
            <a:endParaRPr lang="zh-CN" altLang="en-US" dirty="0"/>
          </a:p>
        </p:txBody>
      </p:sp>
      <p:sp>
        <p:nvSpPr>
          <p:cNvPr id="7"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3E34953-CB40-4CE1-8557-668FB831FD19}" type="datetime1">
              <a:rPr lang="zh-CN" altLang="en-US" smtClean="0"/>
              <a:pPr/>
              <a:t>2022/5/30</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8"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3AEFB9A-3B9B-403C-8E74-9A0053B5C4A4}" type="datetime1">
              <a:rPr lang="zh-CN" altLang="en-US" smtClean="0"/>
              <a:pPr/>
              <a:t>2022/5/30</a:t>
            </a:fld>
            <a:endParaRPr lang="zh-CN" altLang="en-US" dirty="0"/>
          </a:p>
        </p:txBody>
      </p:sp>
      <p:sp>
        <p:nvSpPr>
          <p:cNvPr id="11"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3180F7C-3712-451C-806F-D8F8FBCC3F35}" type="datetime1">
              <a:rPr lang="zh-CN" altLang="en-US" smtClean="0"/>
              <a:pPr/>
              <a:t>2022/5/30</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5BE1B0-1775-40E6-AE22-C292C1077788}" type="datetime1">
              <a:rPr lang="zh-CN" altLang="en-US" smtClean="0"/>
              <a:pPr/>
              <a:t>2022/5/30</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06B3EA2-E419-411D-8CB8-1239CE711A50}" type="datetime1">
              <a:rPr lang="zh-CN" altLang="en-US" smtClean="0"/>
              <a:pPr/>
              <a:t>2022/5/30</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zh-CN" altLang="en-US"/>
              <a:t>单击此处编辑母版标题样式</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1"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4208539-C5BD-45B4-AA2A-603610B2CB47}" type="datetime1">
              <a:rPr lang="zh-CN" altLang="en-US" smtClean="0"/>
              <a:pPr/>
              <a:t>2022/5/30</a:t>
            </a:fld>
            <a:endParaRPr lang="zh-CN" altLang="en-US" dirty="0"/>
          </a:p>
        </p:txBody>
      </p:sp>
      <p:sp>
        <p:nvSpPr>
          <p:cNvPr id="12"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D1CB254B-6C6D-42C6-B9A8-66F7B4E8F45F}" type="datetime1">
              <a:rPr lang="zh-CN" altLang="en-US" smtClean="0"/>
              <a:pPr/>
              <a:t>2022/5/30</a:t>
            </a:fld>
            <a:endParaRPr lang="zh-CN" altLang="en-US" dirty="0"/>
          </a:p>
        </p:txBody>
      </p:sp>
      <p:pic>
        <p:nvPicPr>
          <p:cNvPr id="21" name="Picture 7" descr="G6"/>
          <p:cNvPicPr>
            <a:picLocks noChangeAspect="1" noChangeArrowheads="1"/>
          </p:cNvPicPr>
          <p:nvPr/>
        </p:nvPicPr>
        <p:blipFill>
          <a:blip r:embed="rId2" cstate="print">
            <a:duotone>
              <a:schemeClr val="accent5">
                <a:shade val="45000"/>
                <a:satMod val="135000"/>
              </a:schemeClr>
              <a:prstClr val="white"/>
            </a:duotone>
          </a:blip>
          <a:srcRect/>
          <a:stretch>
            <a:fillRect/>
          </a:stretch>
        </p:blipFill>
        <p:spPr bwMode="auto">
          <a:xfrm>
            <a:off x="0" y="0"/>
            <a:ext cx="2460721" cy="764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图片 21" descr="工大logo.jpg"/>
          <p:cNvPicPr>
            <a:picLocks noChangeAspect="1"/>
          </p:cNvPicPr>
          <p:nvPr/>
        </p:nvPicPr>
        <p:blipFill>
          <a:blip r:embed="rId3" cstate="print">
            <a:clrChange>
              <a:clrFrom>
                <a:srgbClr val="FFFFFF"/>
              </a:clrFrom>
              <a:clrTo>
                <a:srgbClr val="FFFFFF">
                  <a:alpha val="0"/>
                </a:srgbClr>
              </a:clrTo>
            </a:clrChange>
            <a:lum bright="70000" contrast="-70000"/>
          </a:blip>
          <a:stretch>
            <a:fillRect/>
          </a:stretch>
        </p:blipFill>
        <p:spPr>
          <a:xfrm>
            <a:off x="8280920" y="1556792"/>
            <a:ext cx="683568" cy="553284"/>
          </a:xfrm>
          <a:prstGeom prst="rect">
            <a:avLst/>
          </a:prstGeom>
          <a:ln>
            <a:noFill/>
          </a:ln>
          <a:effectLst>
            <a:outerShdw blurRad="292100" dist="139700" dir="2700000" algn="tl" rotWithShape="0">
              <a:srgbClr val="333333">
                <a:alpha val="65000"/>
              </a:srgbClr>
            </a:outerShdw>
          </a:effectLst>
        </p:spPr>
      </p:pic>
      <p:pic>
        <p:nvPicPr>
          <p:cNvPr id="26" name="图片 25" descr="图片1.png"/>
          <p:cNvPicPr>
            <a:picLocks noChangeAspect="1"/>
          </p:cNvPicPr>
          <p:nvPr/>
        </p:nvPicPr>
        <p:blipFill>
          <a:blip r:embed="rId4" cstate="print"/>
          <a:stretch>
            <a:fillRect/>
          </a:stretch>
        </p:blipFill>
        <p:spPr>
          <a:xfrm>
            <a:off x="5737694" y="1700808"/>
            <a:ext cx="3370810" cy="688791"/>
          </a:xfrm>
          <a:prstGeom prst="rect">
            <a:avLst/>
          </a:prstGeom>
        </p:spPr>
      </p:pic>
      <p:sp>
        <p:nvSpPr>
          <p:cNvPr id="30" name="标题 29"/>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7" name="Rectangle 6"/>
          <p:cNvSpPr/>
          <p:nvPr/>
        </p:nvSpPr>
        <p:spPr>
          <a:xfrm>
            <a:off x="0" y="0"/>
            <a:ext cx="9144000" cy="159385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676633"/>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676633"/>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676633"/>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517300"/>
            <a:ext cx="7772400" cy="898198"/>
          </a:xfrm>
        </p:spPr>
        <p:txBody>
          <a:bodyPr/>
          <a:lstStyle>
            <a:lvl1pPr algn="r">
              <a:defRPr>
                <a:solidFill>
                  <a:srgbClr val="9D8C78"/>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044352" y="4430694"/>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dirty="0"/>
          </a:p>
        </p:txBody>
      </p:sp>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0FC7727-5158-4FED-82F1-A1D1652527EB}" type="datetime1">
              <a:rPr lang="zh-CN" altLang="en-US" smtClean="0"/>
              <a:pPr/>
              <a:t>2022/5/30</a:t>
            </a:fld>
            <a:endParaRPr lang="en-US"/>
          </a:p>
        </p:txBody>
      </p:sp>
      <p:sp>
        <p:nvSpPr>
          <p:cNvPr id="11" name="Rectangle 16"/>
          <p:cNvSpPr/>
          <p:nvPr userDrawn="1"/>
        </p:nvSpPr>
        <p:spPr>
          <a:xfrm>
            <a:off x="42532" y="1726704"/>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4" name="Rectangle 17"/>
          <p:cNvSpPr/>
          <p:nvPr userDrawn="1"/>
        </p:nvSpPr>
        <p:spPr>
          <a:xfrm>
            <a:off x="3894592" y="1726704"/>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8"/>
          <p:cNvSpPr/>
          <p:nvPr userDrawn="1"/>
        </p:nvSpPr>
        <p:spPr>
          <a:xfrm>
            <a:off x="6269396" y="1726704"/>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6020" y="1700808"/>
            <a:ext cx="3779912" cy="1656184"/>
          </a:xfrm>
          <a:prstGeom prst="rect">
            <a:avLst/>
          </a:prstGeom>
          <a:noFill/>
        </p:spPr>
      </p:pic>
      <p:pic>
        <p:nvPicPr>
          <p:cNvPr id="20"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94452" y="1700808"/>
            <a:ext cx="2306679" cy="1648561"/>
          </a:xfrm>
          <a:prstGeom prst="rect">
            <a:avLst/>
          </a:prstGeom>
          <a:noFill/>
        </p:spPr>
      </p:pic>
      <p:pic>
        <p:nvPicPr>
          <p:cNvPr id="21" name="Picture 6" descr="Related image"/>
          <p:cNvPicPr>
            <a:picLocks noChangeAspect="1" noChangeArrowheads="1"/>
          </p:cNvPicPr>
          <p:nvPr userDrawn="1"/>
        </p:nvPicPr>
        <p:blipFill>
          <a:blip r:embed="rId4" cstate="print"/>
          <a:srcRect/>
          <a:stretch>
            <a:fillRect/>
          </a:stretch>
        </p:blipFill>
        <p:spPr bwMode="auto">
          <a:xfrm>
            <a:off x="6270716" y="1700808"/>
            <a:ext cx="2915816" cy="1656184"/>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a:latin typeface="Broadway" pitchFamily="82" charset="0"/>
              </a:rPr>
              <a:t>HITMEC</a:t>
            </a:r>
          </a:p>
          <a:p>
            <a:r>
              <a:rPr lang="en-US" altLang="zh-CN" dirty="0"/>
              <a:t>  </a:t>
            </a:r>
            <a:r>
              <a:rPr lang="zh-CN" altLang="en-US" dirty="0">
                <a:latin typeface="隶书" pitchFamily="49" charset="-122"/>
                <a:ea typeface="隶书" pitchFamily="49" charset="-122"/>
              </a:rPr>
              <a:t>哈尔滨工业大学微电子中心</a:t>
            </a: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a:solidFill>
                  <a:schemeClr val="bg1"/>
                </a:solidFill>
                <a:latin typeface="隶书" pitchFamily="49" charset="-122"/>
                <a:ea typeface="隶书" pitchFamily="49" charset="-122"/>
              </a:rPr>
              <a:t> </a:t>
            </a:r>
            <a:r>
              <a:rPr lang="zh-CN" altLang="en-US" dirty="0">
                <a:solidFill>
                  <a:schemeClr val="tx1"/>
                </a:solidFill>
                <a:latin typeface="隶书" pitchFamily="49" charset="-122"/>
                <a:ea typeface="隶书" pitchFamily="49" charset="-122"/>
              </a:rPr>
              <a:t> </a:t>
            </a:r>
            <a:r>
              <a:rPr lang="zh-CN" altLang="en-US" sz="1600" dirty="0">
                <a:solidFill>
                  <a:schemeClr val="tx1"/>
                </a:solidFill>
                <a:latin typeface="隶书" pitchFamily="49" charset="-122"/>
                <a:ea typeface="隶书" pitchFamily="49" charset="-122"/>
              </a:rPr>
              <a:t>哈尔滨工业大学微电子中心</a:t>
            </a:r>
            <a:endParaRPr lang="en-US" altLang="zh-CN" sz="1600" dirty="0">
              <a:solidFill>
                <a:schemeClr val="tx1"/>
              </a:solidFill>
              <a:latin typeface="Broadway" pitchFamily="82" charset="0"/>
            </a:endParaRPr>
          </a:p>
          <a:p>
            <a:r>
              <a:rPr lang="en-US" altLang="zh-CN" sz="1600" dirty="0">
                <a:solidFill>
                  <a:schemeClr val="tx1"/>
                </a:solidFill>
                <a:latin typeface="Broadway" pitchFamily="82" charset="0"/>
              </a:rPr>
              <a:t>HITMEC</a:t>
            </a:r>
            <a:r>
              <a:rPr lang="en-US" altLang="zh-CN" dirty="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2022/5/30</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CB254B-6C6D-42C6-B9A8-66F7B4E8F45F}" type="datetime1">
              <a:rPr lang="zh-CN" altLang="en-US" smtClean="0"/>
              <a:pPr/>
              <a:t>2022/5/30</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CB254B-6C6D-42C6-B9A8-66F7B4E8F45F}" type="datetime1">
              <a:rPr lang="zh-CN" altLang="en-US" smtClean="0"/>
              <a:pPr/>
              <a:t>2022/5/30</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57200" y="231620"/>
            <a:ext cx="8229600" cy="1152000"/>
          </a:xfrm>
        </p:spPr>
        <p:txBody>
          <a:bodyPr/>
          <a:lstStyle>
            <a:lvl1pPr>
              <a:defRPr/>
            </a:lvl1pPr>
          </a:lstStyle>
          <a:p>
            <a:r>
              <a:rPr lang="de-DE" dirty="0"/>
              <a:t>Agenda</a:t>
            </a:r>
          </a:p>
        </p:txBody>
      </p:sp>
      <p:sp>
        <p:nvSpPr>
          <p:cNvPr id="3" name="Datumsplatzhalter 2"/>
          <p:cNvSpPr>
            <a:spLocks noGrp="1"/>
          </p:cNvSpPr>
          <p:nvPr>
            <p:ph type="dt" sz="half" idx="10"/>
          </p:nvPr>
        </p:nvSpPr>
        <p:spPr/>
        <p:txBody>
          <a:bodyPr/>
          <a:lstStyle/>
          <a:p>
            <a:fld id="{C8B5CA9C-FFAE-734D-8488-685557D6D07F}" type="datetime1">
              <a:rPr lang="en-US" smtClean="0"/>
              <a:pPr/>
              <a:t>5/30/2022</a:t>
            </a:fld>
            <a:endParaRPr lang="en-US"/>
          </a:p>
        </p:txBody>
      </p:sp>
      <p:sp>
        <p:nvSpPr>
          <p:cNvPr id="4" name="Fußzeilenplatzhalter 3"/>
          <p:cNvSpPr>
            <a:spLocks noGrp="1"/>
          </p:cNvSpPr>
          <p:nvPr>
            <p:ph type="ftr" sz="quarter" idx="11"/>
          </p:nvPr>
        </p:nvSpPr>
        <p:spPr/>
        <p:txBody>
          <a:bodyPr/>
          <a:lstStyle/>
          <a:p>
            <a:endParaRPr lang="en-US" dirty="0"/>
          </a:p>
        </p:txBody>
      </p:sp>
      <p:sp>
        <p:nvSpPr>
          <p:cNvPr id="5" name="Foliennummernplatzhalt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extplatzhalter 6"/>
          <p:cNvSpPr>
            <a:spLocks noGrp="1"/>
          </p:cNvSpPr>
          <p:nvPr>
            <p:ph type="body" sz="quarter" idx="13"/>
          </p:nvPr>
        </p:nvSpPr>
        <p:spPr>
          <a:xfrm>
            <a:off x="457200" y="1699200"/>
            <a:ext cx="8228012" cy="4457760"/>
          </a:xfrm>
        </p:spPr>
        <p:txBody>
          <a:bodyPr/>
          <a:lstStyle>
            <a:lvl1pPr marL="346075" indent="-344488">
              <a:buFont typeface="+mj-lt"/>
              <a:buAutoNum type="arabicPeriod"/>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88695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and Content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30400"/>
            <a:ext cx="8229600" cy="1152000"/>
          </a:xfrm>
        </p:spPr>
        <p:txBody>
          <a:bodyPr>
            <a:normAutofit/>
          </a:bodyPr>
          <a:lstStyle>
            <a:lvl1pPr>
              <a:defRPr sz="3600" baseline="0"/>
            </a:lvl1pPr>
          </a:lstStyle>
          <a:p>
            <a:r>
              <a:rPr lang="en-US" dirty="0"/>
              <a:t>Text Sample</a:t>
            </a:r>
          </a:p>
        </p:txBody>
      </p:sp>
      <p:sp>
        <p:nvSpPr>
          <p:cNvPr id="4" name="Date Placeholder 3"/>
          <p:cNvSpPr>
            <a:spLocks noGrp="1"/>
          </p:cNvSpPr>
          <p:nvPr>
            <p:ph type="dt" sz="half" idx="10"/>
          </p:nvPr>
        </p:nvSpPr>
        <p:spPr/>
        <p:txBody>
          <a:bodyPr/>
          <a:lstStyle/>
          <a:p>
            <a:fld id="{3966F50F-74B7-8640-8DA3-AAAA0044A327}" type="datetime1">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10" name="Inhaltsplatzhalter 9"/>
          <p:cNvSpPr>
            <a:spLocks noGrp="1"/>
          </p:cNvSpPr>
          <p:nvPr>
            <p:ph sz="quarter" idx="14"/>
          </p:nvPr>
        </p:nvSpPr>
        <p:spPr>
          <a:xfrm>
            <a:off x="457200" y="1699200"/>
            <a:ext cx="8228012" cy="444760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358511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9D8C78"/>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FBAC76E-0A82-4990-BFA9-50D7BE2BFE34}" type="datetime1">
              <a:rPr lang="zh-CN" altLang="en-US" smtClean="0"/>
              <a:pPr/>
              <a:t>2022/5/30</a:t>
            </a:fld>
            <a:endParaRPr lang="en-US"/>
          </a:p>
        </p:txBody>
      </p:sp>
      <p:sp>
        <p:nvSpPr>
          <p:cNvPr id="36" name="Rectangle 35"/>
          <p:cNvSpPr/>
          <p:nvPr/>
        </p:nvSpPr>
        <p:spPr>
          <a:xfrm>
            <a:off x="0" y="3369731"/>
            <a:ext cx="9144000" cy="397933"/>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0" y="3369731"/>
            <a:ext cx="9144000" cy="3089807"/>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30A6C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C56C6BD3-2818-4F3A-8E4B-758AB141BEC4}" type="datetime1">
              <a:rPr lang="zh-CN" altLang="en-US" smtClean="0"/>
              <a:pPr/>
              <a:t>2022/5/30</a:t>
            </a:fld>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 y="4040484"/>
            <a:ext cx="2484223"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 y="0"/>
            <a:ext cx="2484223"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8806432"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Rectangle 16"/>
          <p:cNvSpPr/>
          <p:nvPr/>
        </p:nvSpPr>
        <p:spPr>
          <a:xfrm>
            <a:off x="1" y="989095"/>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 name="Title 1"/>
          <p:cNvSpPr>
            <a:spLocks noGrp="1"/>
          </p:cNvSpPr>
          <p:nvPr>
            <p:ph type="ctrTitle"/>
          </p:nvPr>
        </p:nvSpPr>
        <p:spPr>
          <a:xfrm>
            <a:off x="2714502" y="1250965"/>
            <a:ext cx="5971187" cy="1233338"/>
          </a:xfrm>
        </p:spPr>
        <p:txBody>
          <a:bodyPr/>
          <a:lstStyle>
            <a:lvl1pPr algn="l">
              <a:lnSpc>
                <a:spcPts val="3800"/>
              </a:lnSpc>
              <a:defRPr>
                <a:solidFill>
                  <a:srgbClr val="9D8C78"/>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714502" y="2588978"/>
            <a:ext cx="5641337" cy="593737"/>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dirty="0"/>
          </a:p>
        </p:txBody>
      </p:sp>
      <p:sp>
        <p:nvSpPr>
          <p:cNvPr id="32" name="Rectangle 4"/>
          <p:cNvSpPr>
            <a:spLocks noGrp="1" noChangeArrowheads="1"/>
          </p:cNvSpPr>
          <p:nvPr>
            <p:ph type="dt" sz="half" idx="2"/>
          </p:nvPr>
        </p:nvSpPr>
        <p:spPr bwMode="auto">
          <a:xfrm>
            <a:off x="2699792"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C7EE1F9C-BDB4-4E0A-9374-1F822DE39FF7}" type="datetime1">
              <a:rPr lang="zh-CN" altLang="en-US" smtClean="0"/>
              <a:pPr/>
              <a:t>2022/5/30</a:t>
            </a:fld>
            <a:endParaRPr lang="en-US" dirty="0"/>
          </a:p>
        </p:txBody>
      </p:sp>
      <p:sp>
        <p:nvSpPr>
          <p:cNvPr id="20" name="Rectangle 19"/>
          <p:cNvSpPr/>
          <p:nvPr/>
        </p:nvSpPr>
        <p:spPr>
          <a:xfrm>
            <a:off x="0" y="2484303"/>
            <a:ext cx="2484222"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1472391" y="989095"/>
            <a:ext cx="1011831"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31" name="Rectangle 30"/>
          <p:cNvSpPr/>
          <p:nvPr/>
        </p:nvSpPr>
        <p:spPr>
          <a:xfrm>
            <a:off x="8693778"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71999" y="0"/>
            <a:ext cx="4572001"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4571999" y="5964768"/>
            <a:ext cx="4572001"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4572001" y="2908379"/>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0" name="Rectangle 19"/>
          <p:cNvSpPr/>
          <p:nvPr/>
        </p:nvSpPr>
        <p:spPr>
          <a:xfrm>
            <a:off x="4572000" y="4403587"/>
            <a:ext cx="4572000"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6044391" y="2908379"/>
            <a:ext cx="3099609"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13" name="Rectangle 12"/>
          <p:cNvSpPr/>
          <p:nvPr/>
        </p:nvSpPr>
        <p:spPr>
          <a:xfrm rot="10800000">
            <a:off x="112655"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ctrTitle"/>
          </p:nvPr>
        </p:nvSpPr>
        <p:spPr>
          <a:xfrm>
            <a:off x="672418" y="1250965"/>
            <a:ext cx="3789515" cy="1233338"/>
          </a:xfrm>
        </p:spPr>
        <p:txBody>
          <a:bodyPr/>
          <a:lstStyle>
            <a:lvl1pPr algn="l">
              <a:lnSpc>
                <a:spcPts val="3800"/>
              </a:lnSpc>
              <a:defRPr>
                <a:solidFill>
                  <a:srgbClr val="9D8C78"/>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72418" y="2588978"/>
            <a:ext cx="3586315" cy="1085555"/>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dirty="0"/>
          </a:p>
        </p:txBody>
      </p:sp>
      <p:sp>
        <p:nvSpPr>
          <p:cNvPr id="32" name="Rectangle 4"/>
          <p:cNvSpPr>
            <a:spLocks noGrp="1" noChangeArrowheads="1"/>
          </p:cNvSpPr>
          <p:nvPr>
            <p:ph type="dt" sz="half" idx="2"/>
          </p:nvPr>
        </p:nvSpPr>
        <p:spPr bwMode="auto">
          <a:xfrm>
            <a:off x="672418" y="265178"/>
            <a:ext cx="1029382" cy="2851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500A3ED0-8BF4-4EBE-B6C8-AF4C5F3CFEF3}" type="datetime1">
              <a:rPr lang="zh-CN" altLang="en-US" smtClean="0"/>
              <a:pPr/>
              <a:t>2022/5/30</a:t>
            </a:fld>
            <a:endParaRPr lang="en-US" dirty="0"/>
          </a:p>
        </p:txBody>
      </p:sp>
      <p:sp>
        <p:nvSpPr>
          <p:cNvPr id="31" name="Rectangle 30"/>
          <p:cNvSpPr/>
          <p:nvPr/>
        </p:nvSpPr>
        <p:spPr>
          <a:xfrm rot="10800000">
            <a:off x="1"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3B7966A7-E775-47C7-A93B-F120E20A9B49}" type="datetime1">
              <a:rPr lang="zh-CN" altLang="en-US" smtClean="0"/>
              <a:pPr/>
              <a:t>2022/5/30</a:t>
            </a:fld>
            <a:endParaRPr lang="zh-CN" altLang="en-US" dirty="0"/>
          </a:p>
        </p:txBody>
      </p:sp>
      <p:sp>
        <p:nvSpPr>
          <p:cNvPr id="11"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lvl2pPr marL="626400">
              <a:defRPr/>
            </a:lvl2pPr>
            <a:lvl3pPr marL="910800">
              <a:defRPr/>
            </a:lvl3pPr>
            <a:lvl4pPr marL="1141200">
              <a:defRPr/>
            </a:lvl4pPr>
            <a:lvl5pPr marL="137160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7"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1B052505-8510-4DB3-8F12-57CB1B691696}" type="datetime1">
              <a:rPr lang="zh-CN" altLang="en-US" smtClean="0"/>
              <a:pPr/>
              <a:t>2022/5/30</a:t>
            </a:fld>
            <a:endParaRPr lang="zh-CN" altLang="en-US" dirty="0"/>
          </a:p>
        </p:txBody>
      </p:sp>
      <p:sp>
        <p:nvSpPr>
          <p:cNvPr id="10"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5"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6EBCAEB-359A-4CA5-8548-0305F565A0F4}" type="datetime1">
              <a:rPr lang="zh-CN" altLang="en-US" smtClean="0"/>
              <a:pPr/>
              <a:t>2022/5/30</a:t>
            </a:fld>
            <a:endParaRPr lang="zh-CN" altLang="en-US" dirty="0"/>
          </a:p>
        </p:txBody>
      </p:sp>
      <p:sp>
        <p:nvSpPr>
          <p:cNvPr id="6"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Rectangle 2"/>
          <p:cNvSpPr>
            <a:spLocks noGrp="1" noChangeArrowheads="1"/>
          </p:cNvSpPr>
          <p:nvPr>
            <p:ph type="title"/>
          </p:nvPr>
        </p:nvSpPr>
        <p:spPr bwMode="auto">
          <a:xfrm>
            <a:off x="457200" y="1"/>
            <a:ext cx="8229600" cy="836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dirty="0"/>
          </a:p>
        </p:txBody>
      </p:sp>
      <p:sp>
        <p:nvSpPr>
          <p:cNvPr id="1030" name="Rectangle 3"/>
          <p:cNvSpPr>
            <a:spLocks noGrp="1" noChangeArrowheads="1"/>
          </p:cNvSpPr>
          <p:nvPr>
            <p:ph type="body" idx="1"/>
          </p:nvPr>
        </p:nvSpPr>
        <p:spPr bwMode="auto">
          <a:xfrm>
            <a:off x="457200" y="980728"/>
            <a:ext cx="8229600" cy="5328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2022/5/30</a:t>
            </a:fld>
            <a:endParaRPr lang="zh-CN" altLang="en-US" dirty="0"/>
          </a:p>
        </p:txBody>
      </p:sp>
      <p:sp>
        <p:nvSpPr>
          <p:cNvPr id="2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1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Lst>
  <p:txStyles>
    <p:titleStyle>
      <a:lvl1pPr algn="l" rtl="0" eaLnBrk="1" fontAlgn="base" hangingPunct="1">
        <a:spcBef>
          <a:spcPct val="0"/>
        </a:spcBef>
        <a:spcAft>
          <a:spcPct val="0"/>
        </a:spcAft>
        <a:defRPr sz="4000" baseline="0">
          <a:solidFill>
            <a:srgbClr val="102E54"/>
          </a:solidFill>
          <a:latin typeface="Calibri"/>
          <a:ea typeface="隶书" pitchFamily="49" charset="-122"/>
          <a:cs typeface="Calibri"/>
        </a:defRPr>
      </a:lvl1pPr>
      <a:lvl2pPr algn="l" rtl="0" eaLnBrk="1" fontAlgn="base" hangingPunct="1">
        <a:spcBef>
          <a:spcPct val="0"/>
        </a:spcBef>
        <a:spcAft>
          <a:spcPct val="0"/>
        </a:spcAft>
        <a:defRPr sz="4000">
          <a:solidFill>
            <a:srgbClr val="102E54"/>
          </a:solidFill>
          <a:latin typeface="Calibri" charset="0"/>
          <a:ea typeface="ＭＳ Ｐゴシック" charset="-128"/>
        </a:defRPr>
      </a:lvl2pPr>
      <a:lvl3pPr algn="l" rtl="0" eaLnBrk="1" fontAlgn="base" hangingPunct="1">
        <a:spcBef>
          <a:spcPct val="0"/>
        </a:spcBef>
        <a:spcAft>
          <a:spcPct val="0"/>
        </a:spcAft>
        <a:defRPr sz="4000">
          <a:solidFill>
            <a:srgbClr val="102E54"/>
          </a:solidFill>
          <a:latin typeface="Calibri" charset="0"/>
          <a:ea typeface="ＭＳ Ｐゴシック" charset="-128"/>
        </a:defRPr>
      </a:lvl3pPr>
      <a:lvl4pPr algn="l" rtl="0" eaLnBrk="1" fontAlgn="base" hangingPunct="1">
        <a:spcBef>
          <a:spcPct val="0"/>
        </a:spcBef>
        <a:spcAft>
          <a:spcPct val="0"/>
        </a:spcAft>
        <a:defRPr sz="4000">
          <a:solidFill>
            <a:srgbClr val="102E54"/>
          </a:solidFill>
          <a:latin typeface="Calibri" charset="0"/>
          <a:ea typeface="ＭＳ Ｐゴシック" charset="-128"/>
        </a:defRPr>
      </a:lvl4pPr>
      <a:lvl5pPr algn="l" rtl="0" eaLnBrk="1" fontAlgn="base" hangingPunct="1">
        <a:spcBef>
          <a:spcPct val="0"/>
        </a:spcBef>
        <a:spcAft>
          <a:spcPct val="0"/>
        </a:spcAft>
        <a:defRPr sz="4000">
          <a:solidFill>
            <a:srgbClr val="102E54"/>
          </a:solidFill>
          <a:latin typeface="Calibri" charset="0"/>
          <a:ea typeface="ＭＳ Ｐゴシック" charset="-128"/>
        </a:defRPr>
      </a:lvl5pPr>
      <a:lvl6pPr marL="457200" algn="ctr" rtl="0" eaLnBrk="1" fontAlgn="base" hangingPunct="1">
        <a:spcBef>
          <a:spcPct val="0"/>
        </a:spcBef>
        <a:spcAft>
          <a:spcPct val="0"/>
        </a:spcAft>
        <a:defRPr sz="4400">
          <a:solidFill>
            <a:schemeClr val="tx2"/>
          </a:solidFill>
          <a:latin typeface="Arial" pitchFamily="-112" charset="0"/>
        </a:defRPr>
      </a:lvl6pPr>
      <a:lvl7pPr marL="914400" algn="ctr" rtl="0" eaLnBrk="1" fontAlgn="base" hangingPunct="1">
        <a:spcBef>
          <a:spcPct val="0"/>
        </a:spcBef>
        <a:spcAft>
          <a:spcPct val="0"/>
        </a:spcAft>
        <a:defRPr sz="4400">
          <a:solidFill>
            <a:schemeClr val="tx2"/>
          </a:solidFill>
          <a:latin typeface="Arial" pitchFamily="-112" charset="0"/>
        </a:defRPr>
      </a:lvl7pPr>
      <a:lvl8pPr marL="1371600" algn="ctr" rtl="0" eaLnBrk="1" fontAlgn="base" hangingPunct="1">
        <a:spcBef>
          <a:spcPct val="0"/>
        </a:spcBef>
        <a:spcAft>
          <a:spcPct val="0"/>
        </a:spcAft>
        <a:defRPr sz="4400">
          <a:solidFill>
            <a:schemeClr val="tx2"/>
          </a:solidFill>
          <a:latin typeface="Arial" pitchFamily="-112" charset="0"/>
        </a:defRPr>
      </a:lvl8pPr>
      <a:lvl9pPr marL="1828800" algn="ctr" rtl="0" eaLnBrk="1" fontAlgn="base" hangingPunct="1">
        <a:spcBef>
          <a:spcPct val="0"/>
        </a:spcBef>
        <a:spcAft>
          <a:spcPct val="0"/>
        </a:spcAft>
        <a:defRPr sz="4400">
          <a:solidFill>
            <a:schemeClr val="tx2"/>
          </a:solidFill>
          <a:latin typeface="Arial" pitchFamily="-112" charset="0"/>
        </a:defRPr>
      </a:lvl9pPr>
    </p:titleStyle>
    <p:bodyStyle>
      <a:lvl1pPr marL="342900" indent="-342900" algn="l" rtl="0" eaLnBrk="1" fontAlgn="base" hangingPunct="1">
        <a:spcBef>
          <a:spcPct val="20000"/>
        </a:spcBef>
        <a:spcAft>
          <a:spcPct val="0"/>
        </a:spcAft>
        <a:buClr>
          <a:srgbClr val="102E54"/>
        </a:buClr>
        <a:buFont typeface="Wingdings" pitchFamily="-111" charset="2"/>
        <a:buChar char="§"/>
        <a:defRPr sz="2400" baseline="0">
          <a:solidFill>
            <a:schemeClr val="tx1"/>
          </a:solidFill>
          <a:latin typeface="Calibri"/>
          <a:ea typeface="华文中宋" pitchFamily="2" charset="-122"/>
          <a:cs typeface="Calibri"/>
        </a:defRPr>
      </a:lvl1pPr>
      <a:lvl2pPr marL="568800" indent="-285750" algn="l" rtl="0" eaLnBrk="1" fontAlgn="base" hangingPunct="1">
        <a:spcBef>
          <a:spcPct val="20000"/>
        </a:spcBef>
        <a:spcAft>
          <a:spcPct val="0"/>
        </a:spcAft>
        <a:buClr>
          <a:srgbClr val="800000"/>
        </a:buClr>
        <a:buFont typeface="Wingdings" pitchFamily="-111" charset="2"/>
        <a:buChar char="§"/>
        <a:defRPr sz="2000" baseline="0">
          <a:solidFill>
            <a:schemeClr val="tx1"/>
          </a:solidFill>
          <a:latin typeface="Calibri"/>
          <a:ea typeface="华文中宋" pitchFamily="2" charset="-122"/>
          <a:cs typeface="Calibri"/>
        </a:defRPr>
      </a:lvl2pPr>
      <a:lvl3pPr marL="691200" indent="-228600" algn="l" rtl="0" eaLnBrk="1" fontAlgn="base" hangingPunct="1">
        <a:spcBef>
          <a:spcPct val="20000"/>
        </a:spcBef>
        <a:spcAft>
          <a:spcPct val="0"/>
        </a:spcAft>
        <a:buClr>
          <a:srgbClr val="9E8C78"/>
        </a:buClr>
        <a:buFont typeface="Wingdings" pitchFamily="-111" charset="2"/>
        <a:buChar char="§"/>
        <a:defRPr baseline="0">
          <a:solidFill>
            <a:schemeClr val="tx1"/>
          </a:solidFill>
          <a:latin typeface="Calibri"/>
          <a:ea typeface="华文中宋" pitchFamily="2" charset="-122"/>
          <a:cs typeface="Calibri"/>
        </a:defRPr>
      </a:lvl3pPr>
      <a:lvl4pPr marL="921600" indent="-228600" algn="l" rtl="0" eaLnBrk="1" fontAlgn="base" hangingPunct="1">
        <a:spcBef>
          <a:spcPct val="20000"/>
        </a:spcBef>
        <a:spcAft>
          <a:spcPct val="0"/>
        </a:spcAft>
        <a:buChar char="–"/>
        <a:defRPr sz="1600" baseline="0">
          <a:solidFill>
            <a:schemeClr val="tx1"/>
          </a:solidFill>
          <a:latin typeface="Calibri"/>
          <a:ea typeface="华文中宋" pitchFamily="2" charset="-122"/>
          <a:cs typeface="Calibri"/>
        </a:defRPr>
      </a:lvl4pPr>
      <a:lvl5pPr marL="1152000" indent="-228600" algn="l" rtl="0" eaLnBrk="1" fontAlgn="base" hangingPunct="1">
        <a:spcBef>
          <a:spcPct val="20000"/>
        </a:spcBef>
        <a:spcAft>
          <a:spcPct val="0"/>
        </a:spcAft>
        <a:buChar char="»"/>
        <a:defRPr sz="1400" baseline="0">
          <a:solidFill>
            <a:schemeClr val="tx1"/>
          </a:solidFill>
          <a:latin typeface="Calibri"/>
          <a:ea typeface="华文中宋" pitchFamily="2" charset="-122"/>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Layout" Target="../slideLayouts/slideLayout8.xml"/><Relationship Id="rId4" Type="http://schemas.openxmlformats.org/officeDocument/2006/relationships/image" Target="../media/image42.wmf"/></Relationships>
</file>

<file path=ppt/slides/_rels/slide117.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oleObject" Target="../embeddings/oleObject1.bin"/><Relationship Id="rId1" Type="http://schemas.openxmlformats.org/officeDocument/2006/relationships/slideLayout" Target="../slideLayouts/slideLayout8.xml"/><Relationship Id="rId4" Type="http://schemas.openxmlformats.org/officeDocument/2006/relationships/image" Target="../media/image58.wmf"/></Relationships>
</file>

<file path=ppt/slides/_rels/slide1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a:t>SystemVerilog</a:t>
            </a:r>
            <a:r>
              <a:rPr lang="zh-CN" altLang="en-US" dirty="0"/>
              <a:t>语法</a:t>
            </a:r>
          </a:p>
        </p:txBody>
      </p:sp>
      <p:sp>
        <p:nvSpPr>
          <p:cNvPr id="7" name="副标题 6"/>
          <p:cNvSpPr>
            <a:spLocks noGrp="1"/>
          </p:cNvSpPr>
          <p:nvPr>
            <p:ph type="subTitle" idx="1"/>
          </p:nvPr>
        </p:nvSpPr>
        <p:spPr/>
        <p:txBody>
          <a:bodyPr/>
          <a:lstStyle/>
          <a:p>
            <a:r>
              <a:rPr lang="en-US" altLang="zh-CN" dirty="0"/>
              <a:t>Edit From</a:t>
            </a:r>
            <a:r>
              <a:rPr lang="zh-CN" altLang="en-US" dirty="0"/>
              <a:t>路科验证</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过程语句块 </a:t>
            </a:r>
            <a:r>
              <a:rPr lang="en-US" altLang="zh-CN" sz="2400" dirty="0" err="1">
                <a:solidFill>
                  <a:schemeClr val="bg1">
                    <a:lumMod val="65000"/>
                  </a:schemeClr>
                </a:solidFill>
              </a:rPr>
              <a:t>always_comb</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err="1"/>
              <a:t>always_comb</a:t>
            </a:r>
            <a:r>
              <a:rPr lang="zh-CN" altLang="en-US" dirty="0"/>
              <a:t>可以自动嵌入敏感列表。</a:t>
            </a:r>
            <a:endParaRPr lang="en-US" altLang="zh-CN" dirty="0"/>
          </a:p>
          <a:p>
            <a:pPr marL="344487" indent="-342900">
              <a:buFont typeface="Arial" panose="020B0604020202020204" pitchFamily="34" charset="0"/>
              <a:buChar char="•"/>
            </a:pPr>
            <a:r>
              <a:rPr lang="en-US" altLang="zh-CN" dirty="0" err="1"/>
              <a:t>always_comb</a:t>
            </a:r>
            <a:r>
              <a:rPr lang="zh-CN" altLang="en-US" dirty="0"/>
              <a:t>可以禁止共享变量，即赋值左侧的变量无法被另一个过程块所赋值。</a:t>
            </a:r>
            <a:endParaRPr lang="en-US" altLang="zh-CN" dirty="0"/>
          </a:p>
          <a:p>
            <a:pPr marL="344487" indent="-342900">
              <a:buFont typeface="Arial" panose="020B0604020202020204" pitchFamily="34" charset="0"/>
              <a:buChar char="•"/>
            </a:pPr>
            <a:r>
              <a:rPr lang="zh-CN" altLang="en-US" dirty="0"/>
              <a:t>软件工具会检查该过程块，如果其所表示的不是组合逻辑，那么会发出警告。</a:t>
            </a:r>
            <a:endParaRPr lang="en-US" altLang="zh-CN" dirty="0"/>
          </a:p>
          <a:p>
            <a:pPr marL="360000" lvl="2" indent="0">
              <a:spcBef>
                <a:spcPts val="0"/>
              </a:spcBef>
              <a:buNone/>
            </a:pPr>
            <a:r>
              <a:rPr lang="en-US" sz="1800" b="1" dirty="0">
                <a:latin typeface="Courier New" panose="02070309020205020404" pitchFamily="49" charset="0"/>
                <a:cs typeface="Courier New" panose="02070309020205020404" pitchFamily="49" charset="0"/>
              </a:rPr>
              <a:t>always @(a, </a:t>
            </a:r>
            <a:r>
              <a:rPr lang="en-US" sz="1800" b="1" dirty="0" err="1">
                <a:latin typeface="Courier New" panose="02070309020205020404" pitchFamily="49" charset="0"/>
                <a:cs typeface="Courier New" panose="02070309020205020404" pitchFamily="49" charset="0"/>
              </a:rPr>
              <a:t>en</a:t>
            </a:r>
            <a:r>
              <a:rPr lang="en-US" sz="1800" b="1" dirty="0">
                <a:latin typeface="Courier New" panose="02070309020205020404" pitchFamily="49" charset="0"/>
                <a:cs typeface="Courier New" panose="02070309020205020404" pitchFamily="49" charset="0"/>
              </a:rPr>
              <a:t>) if (</a:t>
            </a:r>
            <a:r>
              <a:rPr lang="en-US" sz="1800" b="1" dirty="0" err="1">
                <a:latin typeface="Courier New" panose="02070309020205020404" pitchFamily="49" charset="0"/>
                <a:cs typeface="Courier New" panose="02070309020205020404" pitchFamily="49" charset="0"/>
              </a:rPr>
              <a:t>en</a:t>
            </a:r>
            <a:r>
              <a:rPr lang="en-US" sz="1800" b="1" dirty="0">
                <a:latin typeface="Courier New" panose="02070309020205020404" pitchFamily="49" charset="0"/>
                <a:cs typeface="Courier New" panose="02070309020205020404" pitchFamily="49" charset="0"/>
              </a:rPr>
              <a:t>) y = a; // Verilog</a:t>
            </a:r>
          </a:p>
          <a:p>
            <a:pPr marL="360000" lvl="2" indent="0">
              <a:spcBef>
                <a:spcPts val="0"/>
              </a:spcBef>
              <a:buNone/>
            </a:pPr>
            <a:r>
              <a:rPr lang="en-US" sz="1800" b="1" dirty="0">
                <a:latin typeface="Courier New" panose="02070309020205020404" pitchFamily="49" charset="0"/>
                <a:cs typeface="Courier New" panose="02070309020205020404" pitchFamily="49" charset="0"/>
              </a:rPr>
              <a:t>=&gt;</a:t>
            </a:r>
          </a:p>
          <a:p>
            <a:pPr marL="360000" lvl="2"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always_comb</a:t>
            </a:r>
            <a:r>
              <a:rPr lang="en-US" sz="1800" b="1" dirty="0">
                <a:latin typeface="Courier New" panose="02070309020205020404" pitchFamily="49" charset="0"/>
                <a:cs typeface="Courier New" panose="02070309020205020404" pitchFamily="49" charset="0"/>
              </a:rPr>
              <a:t> if (</a:t>
            </a:r>
            <a:r>
              <a:rPr lang="en-US" sz="1800" b="1" dirty="0" err="1">
                <a:latin typeface="Courier New" panose="02070309020205020404" pitchFamily="49" charset="0"/>
                <a:cs typeface="Courier New" panose="02070309020205020404" pitchFamily="49" charset="0"/>
              </a:rPr>
              <a:t>en</a:t>
            </a:r>
            <a:r>
              <a:rPr lang="en-US" sz="1800" b="1" dirty="0">
                <a:latin typeface="Courier New" panose="02070309020205020404" pitchFamily="49" charset="0"/>
                <a:cs typeface="Courier New" panose="02070309020205020404" pitchFamily="49" charset="0"/>
              </a:rPr>
              <a:t>) y = a; // </a:t>
            </a:r>
            <a:r>
              <a:rPr lang="en-US" sz="1800" b="1" dirty="0" err="1">
                <a:latin typeface="Courier New" panose="02070309020205020404" pitchFamily="49" charset="0"/>
                <a:cs typeface="Courier New" panose="02070309020205020404" pitchFamily="49" charset="0"/>
              </a:rPr>
              <a:t>SystemVerilog</a:t>
            </a:r>
            <a:endParaRPr lang="en-US" sz="1800" b="1" dirty="0">
              <a:latin typeface="Courier New" panose="02070309020205020404" pitchFamily="49" charset="0"/>
              <a:cs typeface="Courier New" panose="02070309020205020404" pitchFamily="49" charset="0"/>
            </a:endParaRPr>
          </a:p>
          <a:p>
            <a:pPr marL="344487" indent="-342900">
              <a:buFont typeface="Arial" panose="020B0604020202020204" pitchFamily="34" charset="0"/>
              <a:buChar char="•"/>
            </a:pPr>
            <a:r>
              <a:rPr lang="en-US" altLang="zh-CN" dirty="0" err="1"/>
              <a:t>always_comb</a:t>
            </a:r>
            <a:r>
              <a:rPr lang="zh-CN" altLang="en-US" dirty="0"/>
              <a:t>在仿真</a:t>
            </a:r>
            <a:r>
              <a:rPr lang="en-US" altLang="zh-CN" dirty="0"/>
              <a:t>0</a:t>
            </a:r>
            <a:r>
              <a:rPr lang="zh-CN" altLang="en-US" dirty="0"/>
              <a:t>时刻会自动触发一次，无论在</a:t>
            </a:r>
            <a:r>
              <a:rPr lang="en-US" altLang="zh-CN" dirty="0"/>
              <a:t>0</a:t>
            </a:r>
            <a:r>
              <a:rPr lang="zh-CN" altLang="en-US" dirty="0"/>
              <a:t>时刻是否有敏感信号列表中的信号发生变化。</a:t>
            </a:r>
            <a:endParaRPr lang="en-US" altLang="zh-CN" dirty="0"/>
          </a:p>
          <a:p>
            <a:pPr marL="344487" indent="-342900">
              <a:buFont typeface="Arial" panose="020B0604020202020204" pitchFamily="34" charset="0"/>
              <a:buChar char="•"/>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10</a:t>
            </a:fld>
            <a:endParaRPr lang="en-US" dirty="0"/>
          </a:p>
        </p:txBody>
      </p:sp>
    </p:spTree>
    <p:extLst>
      <p:ext uri="{BB962C8B-B14F-4D97-AF65-F5344CB8AC3E}">
        <p14:creationId xmlns:p14="http://schemas.microsoft.com/office/powerpoint/2010/main" val="11995718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任务和函数</a:t>
            </a:r>
            <a:br>
              <a:rPr lang="en-US" altLang="zh-CN" dirty="0"/>
            </a:br>
            <a:r>
              <a:rPr lang="zh-CN" altLang="en-US" sz="2800" dirty="0">
                <a:solidFill>
                  <a:schemeClr val="bg1">
                    <a:lumMod val="65000"/>
                  </a:schemeClr>
                </a:solidFill>
              </a:rPr>
              <a:t>参数传递</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400" dirty="0"/>
              <a:t>SV</a:t>
            </a:r>
            <a:r>
              <a:rPr lang="zh-CN" altLang="en-US" sz="2400" dirty="0"/>
              <a:t>允许类似于模块例化一样，可由参数位置顺序在调用方法时传递参数，也可以由参数名字调用方式时绑定参数。</a:t>
            </a:r>
            <a:endParaRPr lang="en-US" altLang="zh-CN" sz="2400" dirty="0"/>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function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fun(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j = 1, string s = "no"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1800" b="1" dirty="0" err="1">
                <a:latin typeface="Courier New" panose="02070309020205020404" pitchFamily="49" charset="0"/>
                <a:cs typeface="Courier New" panose="02070309020205020404" pitchFamily="49" charset="0"/>
              </a:rPr>
              <a:t>endfunction</a:t>
            </a:r>
            <a:endParaRPr lang="en-US" sz="18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fun( .j(2), .s("yes") ); // fun( 2, "yes"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fun( .s("yes") ); // fun( 1, "yes"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fun( , "yes" ); // fun( 1, "yes" );</a:t>
            </a:r>
          </a:p>
          <a:p>
            <a:pPr marL="375512" lvl="3" indent="0">
              <a:lnSpc>
                <a:spcPct val="120000"/>
              </a:lnSpc>
              <a:spcBef>
                <a:spcPts val="0"/>
              </a:spcBef>
              <a:buNone/>
            </a:pPr>
            <a:r>
              <a:rPr lang="es-ES" sz="1800" b="1" dirty="0" err="1">
                <a:latin typeface="Courier New" panose="02070309020205020404" pitchFamily="49" charset="0"/>
                <a:cs typeface="Courier New" panose="02070309020205020404" pitchFamily="49" charset="0"/>
              </a:rPr>
              <a:t>fun</a:t>
            </a:r>
            <a:r>
              <a:rPr lang="es-ES" sz="1800" b="1" dirty="0">
                <a:latin typeface="Courier New" panose="02070309020205020404" pitchFamily="49" charset="0"/>
                <a:cs typeface="Courier New" panose="02070309020205020404" pitchFamily="49" charset="0"/>
              </a:rPr>
              <a:t>( .j(2) ); // </a:t>
            </a:r>
            <a:r>
              <a:rPr lang="es-ES" sz="1800" b="1" dirty="0" err="1">
                <a:latin typeface="Courier New" panose="02070309020205020404" pitchFamily="49" charset="0"/>
                <a:cs typeface="Courier New" panose="02070309020205020404" pitchFamily="49" charset="0"/>
              </a:rPr>
              <a:t>fun</a:t>
            </a:r>
            <a:r>
              <a:rPr lang="es-ES" sz="1800" b="1" dirty="0">
                <a:latin typeface="Courier New" panose="02070309020205020404" pitchFamily="49" charset="0"/>
                <a:cs typeface="Courier New" panose="02070309020205020404" pitchFamily="49" charset="0"/>
              </a:rPr>
              <a:t>( 2, "no"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fun( .s("yes"), .j(2) ); // fun( 2, "yes" );</a:t>
            </a:r>
          </a:p>
          <a:p>
            <a:pPr marL="375512" lvl="3" indent="0">
              <a:lnSpc>
                <a:spcPct val="120000"/>
              </a:lnSpc>
              <a:spcBef>
                <a:spcPts val="0"/>
              </a:spcBef>
              <a:buNone/>
            </a:pPr>
            <a:r>
              <a:rPr lang="pt-BR" sz="1800" b="1" dirty="0">
                <a:latin typeface="Courier New" panose="02070309020205020404" pitchFamily="49" charset="0"/>
                <a:cs typeface="Courier New" panose="02070309020205020404" pitchFamily="49" charset="0"/>
              </a:rPr>
              <a:t>fun( .s(), .j() ); // fun( 1, "no" );</a:t>
            </a:r>
          </a:p>
          <a:p>
            <a:pPr marL="375512" lvl="3" indent="0">
              <a:lnSpc>
                <a:spcPct val="120000"/>
              </a:lnSpc>
              <a:spcBef>
                <a:spcPts val="0"/>
              </a:spcBef>
              <a:buNone/>
            </a:pPr>
            <a:r>
              <a:rPr lang="es-ES" sz="1800" b="1" dirty="0" err="1">
                <a:latin typeface="Courier New" panose="02070309020205020404" pitchFamily="49" charset="0"/>
                <a:cs typeface="Courier New" panose="02070309020205020404" pitchFamily="49" charset="0"/>
              </a:rPr>
              <a:t>fun</a:t>
            </a:r>
            <a:r>
              <a:rPr lang="es-ES" sz="1800" b="1" dirty="0">
                <a:latin typeface="Courier New" panose="02070309020205020404" pitchFamily="49" charset="0"/>
                <a:cs typeface="Courier New" panose="02070309020205020404" pitchFamily="49" charset="0"/>
              </a:rPr>
              <a:t>( 2 ); // </a:t>
            </a:r>
            <a:r>
              <a:rPr lang="es-ES" sz="1800" b="1" dirty="0" err="1">
                <a:latin typeface="Courier New" panose="02070309020205020404" pitchFamily="49" charset="0"/>
                <a:cs typeface="Courier New" panose="02070309020205020404" pitchFamily="49" charset="0"/>
              </a:rPr>
              <a:t>fun</a:t>
            </a:r>
            <a:r>
              <a:rPr lang="es-ES" sz="1800" b="1" dirty="0">
                <a:latin typeface="Courier New" panose="02070309020205020404" pitchFamily="49" charset="0"/>
                <a:cs typeface="Courier New" panose="02070309020205020404" pitchFamily="49" charset="0"/>
              </a:rPr>
              <a:t>( 2, "no"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fun( ); // fun</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100</a:t>
            </a:fld>
            <a:endParaRPr lang="en-US" dirty="0"/>
          </a:p>
        </p:txBody>
      </p:sp>
    </p:spTree>
    <p:extLst>
      <p:ext uri="{BB962C8B-B14F-4D97-AF65-F5344CB8AC3E}">
        <p14:creationId xmlns:p14="http://schemas.microsoft.com/office/powerpoint/2010/main" val="6581946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接口</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zh-CN" altLang="en-US" sz="2400" dirty="0">
                <a:solidFill>
                  <a:schemeClr val="bg1">
                    <a:lumMod val="65000"/>
                  </a:schemeClr>
                </a:solidFill>
              </a:rPr>
              <a:t>概述</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sz="2000" dirty="0"/>
              <a:t>SV</a:t>
            </a:r>
            <a:r>
              <a:rPr lang="zh-CN" altLang="en-US" sz="2000" dirty="0"/>
              <a:t>在</a:t>
            </a:r>
            <a:r>
              <a:rPr lang="en-US" altLang="zh-CN" sz="2000" dirty="0"/>
              <a:t>Verilog</a:t>
            </a:r>
            <a:r>
              <a:rPr lang="zh-CN" altLang="en-US" sz="2000" dirty="0"/>
              <a:t>语言基础上扩展了接口（</a:t>
            </a:r>
            <a:r>
              <a:rPr lang="en-US" altLang="zh-CN" sz="2000" dirty="0"/>
              <a:t>interface</a:t>
            </a:r>
            <a:r>
              <a:rPr lang="zh-CN" altLang="en-US" sz="2000" dirty="0"/>
              <a:t>）。</a:t>
            </a:r>
            <a:endParaRPr lang="en-US" altLang="zh-CN" sz="2000" dirty="0"/>
          </a:p>
          <a:p>
            <a:pPr marL="344487" indent="-342900">
              <a:buFont typeface="Arial" panose="020B0604020202020204" pitchFamily="34" charset="0"/>
              <a:buChar char="•"/>
            </a:pPr>
            <a:r>
              <a:rPr lang="zh-CN" altLang="en-US" sz="2000" dirty="0"/>
              <a:t>接口提供了一种新型的对抽象级建模的方式。</a:t>
            </a:r>
            <a:endParaRPr lang="en-US" altLang="zh-CN" sz="2000" dirty="0"/>
          </a:p>
          <a:p>
            <a:pPr marL="344487" indent="-342900">
              <a:buFont typeface="Arial" panose="020B0604020202020204" pitchFamily="34" charset="0"/>
              <a:buChar char="•"/>
            </a:pPr>
            <a:r>
              <a:rPr lang="zh-CN" altLang="en-US" sz="2000" dirty="0"/>
              <a:t>接口的使用可以简化建模和验证大型复杂的设计。</a:t>
            </a:r>
            <a:endParaRPr lang="en-US" altLang="zh-CN" sz="2000" dirty="0"/>
          </a:p>
          <a:p>
            <a:pPr marL="344487" indent="-342900">
              <a:buFont typeface="Arial" panose="020B0604020202020204" pitchFamily="34" charset="0"/>
              <a:buChar char="•"/>
            </a:pPr>
            <a:r>
              <a:rPr lang="en-US" altLang="zh-CN" sz="2000" dirty="0"/>
              <a:t>Verilog</a:t>
            </a:r>
            <a:r>
              <a:rPr lang="zh-CN" altLang="en-US" sz="2000" dirty="0"/>
              <a:t>是通过模块之间进行端口连接来完成模块间通信的。</a:t>
            </a:r>
            <a:endParaRPr lang="en-US" altLang="zh-CN" sz="2000" dirty="0"/>
          </a:p>
          <a:p>
            <a:pPr marL="344487" indent="-342900">
              <a:buFont typeface="Arial" panose="020B0604020202020204" pitchFamily="34" charset="0"/>
              <a:buChar char="•"/>
            </a:pPr>
            <a:r>
              <a:rPr lang="zh-CN" altLang="en-US" sz="2000" dirty="0"/>
              <a:t>对于大型的设计，通过端口进行连接将会让硬件集成变得非常乏味和容易出错。</a:t>
            </a:r>
            <a:endParaRPr lang="en-US" altLang="zh-CN" sz="2000" dirty="0"/>
          </a:p>
          <a:p>
            <a:pPr marL="344487" indent="-342900">
              <a:buFont typeface="Arial" panose="020B0604020202020204" pitchFamily="34" charset="0"/>
              <a:buChar char="•"/>
            </a:pPr>
            <a:r>
              <a:rPr lang="en-US" altLang="zh-CN" sz="2000" dirty="0"/>
              <a:t>SoC</a:t>
            </a:r>
            <a:r>
              <a:rPr lang="zh-CN" altLang="en-US" sz="2000" dirty="0"/>
              <a:t>通常使用某种片内总线，各种总线设备具有的标准化的总线接口具有大量不同用途的信号端口。</a:t>
            </a:r>
            <a:r>
              <a:rPr lang="en-US" altLang="zh-CN" sz="2000" dirty="0"/>
              <a:t>SV</a:t>
            </a:r>
            <a:r>
              <a:rPr lang="zh-CN" altLang="en-US" sz="2000" dirty="0"/>
              <a:t>的</a:t>
            </a:r>
            <a:r>
              <a:rPr lang="en-US" altLang="zh-CN" sz="2000" dirty="0"/>
              <a:t>Interface</a:t>
            </a:r>
            <a:r>
              <a:rPr lang="zh-CN" altLang="en-US" sz="2000" dirty="0"/>
              <a:t>及其语法，能有效的提升基于总线接口的设计和验证。</a:t>
            </a:r>
            <a:endParaRPr lang="en-US" altLang="zh-CN" sz="2000" dirty="0"/>
          </a:p>
          <a:p>
            <a:pPr marL="344487" indent="-342900">
              <a:buFont typeface="Arial" panose="020B0604020202020204" pitchFamily="34" charset="0"/>
              <a:buChar char="•"/>
            </a:pPr>
            <a:r>
              <a:rPr lang="zh-CN" altLang="en-US" sz="2000" dirty="0"/>
              <a:t>虚拟接口是 动态对象和</a:t>
            </a:r>
            <a:r>
              <a:rPr lang="en-US" altLang="zh-CN" sz="2000" dirty="0"/>
              <a:t>DUV</a:t>
            </a:r>
            <a:r>
              <a:rPr lang="zh-CN" altLang="en-US" sz="2000" dirty="0"/>
              <a:t>静态对象的主要交互方式。         </a:t>
            </a: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102</a:t>
            </a:fld>
            <a:endParaRPr lang="en-US" dirty="0"/>
          </a:p>
        </p:txBody>
      </p:sp>
    </p:spTree>
    <p:extLst>
      <p:ext uri="{BB962C8B-B14F-4D97-AF65-F5344CB8AC3E}">
        <p14:creationId xmlns:p14="http://schemas.microsoft.com/office/powerpoint/2010/main" val="27851200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zh-CN" altLang="en-US" sz="2400" dirty="0">
                <a:solidFill>
                  <a:schemeClr val="bg1">
                    <a:lumMod val="65000"/>
                  </a:schemeClr>
                </a:solidFill>
              </a:rPr>
              <a:t>概述</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sz="2000" dirty="0"/>
              <a:t>对于以上的连接，按照</a:t>
            </a:r>
            <a:r>
              <a:rPr lang="en-US" altLang="zh-CN" sz="2000" dirty="0"/>
              <a:t>Verilog</a:t>
            </a:r>
            <a:r>
              <a:rPr lang="zh-CN" altLang="en-US" sz="2000" dirty="0"/>
              <a:t>的方式，我们将按照以下步骤进行</a:t>
            </a:r>
            <a:endParaRPr lang="en-US" altLang="zh-CN" sz="2000" dirty="0"/>
          </a:p>
          <a:p>
            <a:pPr marL="718412" lvl="3" indent="-342900">
              <a:buFont typeface="Arial" panose="020B0604020202020204" pitchFamily="34" charset="0"/>
              <a:buChar char="•"/>
            </a:pPr>
            <a:r>
              <a:rPr lang="zh-CN" altLang="en-US" sz="1800" dirty="0"/>
              <a:t>对每一个子模块进行端口声明。</a:t>
            </a:r>
            <a:endParaRPr lang="en-US" altLang="zh-CN" sz="1800" dirty="0"/>
          </a:p>
          <a:p>
            <a:pPr marL="718412" lvl="3" indent="-342900">
              <a:buFont typeface="Arial" panose="020B0604020202020204" pitchFamily="34" charset="0"/>
              <a:buChar char="•"/>
            </a:pPr>
            <a:r>
              <a:rPr lang="zh-CN" altLang="en-US" sz="1800" dirty="0"/>
              <a:t>在上层环境，需要声明非常多的网线。</a:t>
            </a:r>
            <a:endParaRPr lang="en-US" altLang="zh-CN" sz="1800" dirty="0"/>
          </a:p>
          <a:p>
            <a:pPr marL="718412" lvl="3" indent="-342900">
              <a:buFont typeface="Arial" panose="020B0604020202020204" pitchFamily="34" charset="0"/>
              <a:buChar char="•"/>
            </a:pPr>
            <a:r>
              <a:rPr lang="zh-CN" altLang="en-US" sz="1800" dirty="0"/>
              <a:t>将上层环境的网线在各个模块之间进行连接。</a:t>
            </a:r>
            <a:endParaRPr lang="en-US" altLang="zh-CN" sz="1800" dirty="0"/>
          </a:p>
          <a:p>
            <a:pPr marL="358412" lvl="1" indent="-342900">
              <a:buFont typeface="Arial" panose="020B0604020202020204" pitchFamily="34" charset="0"/>
              <a:buChar char="•"/>
            </a:pPr>
            <a:r>
              <a:rPr lang="zh-CN" altLang="en-US" sz="2200" dirty="0"/>
              <a:t>这种方式使得一些常用总线端口也不得不在多个模块重复声明。</a:t>
            </a:r>
            <a:endParaRPr lang="en-US" altLang="zh-CN" sz="2200" dirty="0"/>
          </a:p>
          <a:p>
            <a:pPr marL="358412" lvl="1" indent="-342900">
              <a:buFont typeface="Arial" panose="020B0604020202020204" pitchFamily="34" charset="0"/>
              <a:buChar char="•"/>
            </a:pPr>
            <a:r>
              <a:rPr lang="zh-CN" altLang="en-US" sz="2200" dirty="0"/>
              <a:t>一些通信协议也不得不在多个模块中重复定义。</a:t>
            </a:r>
            <a:endParaRPr lang="en-US" altLang="zh-CN" sz="2200" dirty="0"/>
          </a:p>
          <a:p>
            <a:pPr marL="358412" lvl="1" indent="-342900">
              <a:buFont typeface="Arial" panose="020B0604020202020204" pitchFamily="34" charset="0"/>
              <a:buChar char="•"/>
            </a:pPr>
            <a:r>
              <a:rPr lang="zh-CN" altLang="en-US" sz="2200" dirty="0"/>
              <a:t>在不同模块之间的连接可能会出现不匹配的信号声明和连接。</a:t>
            </a:r>
            <a:endParaRPr lang="en-US" altLang="zh-CN" sz="2200" dirty="0"/>
          </a:p>
          <a:p>
            <a:pPr marL="358412" lvl="1" indent="-342900">
              <a:buFont typeface="Arial" panose="020B0604020202020204" pitchFamily="34" charset="0"/>
              <a:buChar char="•"/>
            </a:pPr>
            <a:r>
              <a:rPr lang="zh-CN" altLang="en-US" sz="2200" dirty="0"/>
              <a:t>一个设计发生了变化，可能会影响多个模块的端口声明和连接。</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103</a:t>
            </a:fld>
            <a:endParaRPr lang="en-US" dirty="0"/>
          </a:p>
        </p:txBody>
      </p:sp>
      <p:pic>
        <p:nvPicPr>
          <p:cNvPr id="5" name="Picture 4"/>
          <p:cNvPicPr>
            <a:picLocks noChangeAspect="1"/>
          </p:cNvPicPr>
          <p:nvPr/>
        </p:nvPicPr>
        <p:blipFill>
          <a:blip r:embed="rId2" cstate="print"/>
          <a:stretch>
            <a:fillRect/>
          </a:stretch>
        </p:blipFill>
        <p:spPr>
          <a:xfrm>
            <a:off x="3851920" y="4005064"/>
            <a:ext cx="3960440" cy="2303521"/>
          </a:xfrm>
          <a:prstGeom prst="rect">
            <a:avLst/>
          </a:prstGeom>
        </p:spPr>
      </p:pic>
    </p:spTree>
    <p:extLst>
      <p:ext uri="{BB962C8B-B14F-4D97-AF65-F5344CB8AC3E}">
        <p14:creationId xmlns:p14="http://schemas.microsoft.com/office/powerpoint/2010/main" val="21074489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zh-CN" altLang="en-US" sz="2400" dirty="0">
                <a:solidFill>
                  <a:schemeClr val="bg1">
                    <a:lumMod val="65000"/>
                  </a:schemeClr>
                </a:solidFill>
              </a:rPr>
              <a:t>概述</a:t>
            </a:r>
            <a:endParaRPr lang="en-US" sz="2400" dirty="0">
              <a:solidFill>
                <a:schemeClr val="bg1">
                  <a:lumMod val="65000"/>
                </a:schemeClr>
              </a:solidFill>
            </a:endParaRPr>
          </a:p>
        </p:txBody>
      </p:sp>
      <p:sp>
        <p:nvSpPr>
          <p:cNvPr id="6" name="Text Placeholder 5"/>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104</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7289" y="287432"/>
            <a:ext cx="6967924" cy="6019143"/>
          </a:xfrm>
          <a:prstGeom prst="rect">
            <a:avLst/>
          </a:prstGeom>
        </p:spPr>
      </p:pic>
    </p:spTree>
    <p:extLst>
      <p:ext uri="{BB962C8B-B14F-4D97-AF65-F5344CB8AC3E}">
        <p14:creationId xmlns:p14="http://schemas.microsoft.com/office/powerpoint/2010/main" val="1493051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zh-CN" altLang="en-US" sz="2400" dirty="0">
                <a:solidFill>
                  <a:schemeClr val="bg1">
                    <a:lumMod val="65000"/>
                  </a:schemeClr>
                </a:solidFill>
              </a:rPr>
              <a:t>接口的优势</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sz="2000" dirty="0"/>
              <a:t>SV</a:t>
            </a:r>
            <a:r>
              <a:rPr lang="zh-CN" altLang="en-US" sz="2000" dirty="0"/>
              <a:t>添加了新的抽象端口类型</a:t>
            </a:r>
            <a:r>
              <a:rPr lang="en-US" altLang="zh-CN" sz="2000" dirty="0"/>
              <a:t>interface</a:t>
            </a:r>
            <a:r>
              <a:rPr lang="zh-CN" altLang="en-US" sz="2000" dirty="0"/>
              <a:t>。</a:t>
            </a:r>
            <a:endParaRPr lang="en-US" altLang="zh-CN" sz="2000" dirty="0"/>
          </a:p>
          <a:p>
            <a:pPr marL="344487" indent="-342900">
              <a:buFont typeface="Arial" panose="020B0604020202020204" pitchFamily="34" charset="0"/>
              <a:buChar char="•"/>
            </a:pPr>
            <a:r>
              <a:rPr lang="en-US" altLang="zh-CN" sz="2000" dirty="0"/>
              <a:t>interface</a:t>
            </a:r>
            <a:r>
              <a:rPr lang="zh-CN" altLang="en-US" sz="2000" dirty="0"/>
              <a:t>允许多个信号被整合到一起用来表示一个单一的抽象端口。</a:t>
            </a:r>
            <a:endParaRPr lang="en-US" altLang="zh-CN" sz="2000" dirty="0"/>
          </a:p>
          <a:p>
            <a:pPr marL="344487" indent="-342900">
              <a:buFont typeface="Arial" panose="020B0604020202020204" pitchFamily="34" charset="0"/>
              <a:buChar char="•"/>
            </a:pPr>
            <a:r>
              <a:rPr lang="zh-CN" altLang="en-US" sz="2000" dirty="0"/>
              <a:t>多个模块因此可以使用同一个</a:t>
            </a:r>
            <a:r>
              <a:rPr lang="en-US" altLang="zh-CN" sz="2000" dirty="0"/>
              <a:t>interface</a:t>
            </a:r>
            <a:r>
              <a:rPr lang="zh-CN" altLang="en-US" sz="2000" dirty="0"/>
              <a:t>，继而避免分散的多个端口信号连接。</a:t>
            </a:r>
            <a:endParaRPr lang="en-US" altLang="zh-CN" sz="2000" dirty="0"/>
          </a:p>
          <a:p>
            <a:pPr marL="344487" indent="-342900">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105</a:t>
            </a:fld>
            <a:endParaRPr lang="en-US" dirty="0"/>
          </a:p>
        </p:txBody>
      </p:sp>
      <p:pic>
        <p:nvPicPr>
          <p:cNvPr id="5" name="Picture 4"/>
          <p:cNvPicPr>
            <a:picLocks noChangeAspect="1"/>
          </p:cNvPicPr>
          <p:nvPr/>
        </p:nvPicPr>
        <p:blipFill>
          <a:blip r:embed="rId2" cstate="print"/>
          <a:stretch>
            <a:fillRect/>
          </a:stretch>
        </p:blipFill>
        <p:spPr>
          <a:xfrm>
            <a:off x="2267744" y="2708920"/>
            <a:ext cx="5600700" cy="3257550"/>
          </a:xfrm>
          <a:prstGeom prst="rect">
            <a:avLst/>
          </a:prstGeom>
        </p:spPr>
      </p:pic>
    </p:spTree>
    <p:extLst>
      <p:ext uri="{BB962C8B-B14F-4D97-AF65-F5344CB8AC3E}">
        <p14:creationId xmlns:p14="http://schemas.microsoft.com/office/powerpoint/2010/main" val="1399854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zh-CN" altLang="en-US" sz="2400" dirty="0">
                <a:solidFill>
                  <a:schemeClr val="bg1">
                    <a:lumMod val="65000"/>
                  </a:schemeClr>
                </a:solidFill>
              </a:rPr>
              <a:t>接口的优势</a:t>
            </a:r>
            <a:endParaRPr lang="en-US" sz="2400" dirty="0">
              <a:solidFill>
                <a:schemeClr val="bg1">
                  <a:lumMod val="65000"/>
                </a:schemeClr>
              </a:solidFill>
            </a:endParaRPr>
          </a:p>
        </p:txBody>
      </p:sp>
      <p:sp>
        <p:nvSpPr>
          <p:cNvPr id="6" name="Text Placeholder 5"/>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106</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3463" y="287432"/>
            <a:ext cx="6177053" cy="6019143"/>
          </a:xfrm>
          <a:prstGeom prst="rect">
            <a:avLst/>
          </a:prstGeom>
        </p:spPr>
      </p:pic>
    </p:spTree>
    <p:extLst>
      <p:ext uri="{BB962C8B-B14F-4D97-AF65-F5344CB8AC3E}">
        <p14:creationId xmlns:p14="http://schemas.microsoft.com/office/powerpoint/2010/main" val="3853307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zh-CN" altLang="en-US" sz="2400" dirty="0">
                <a:solidFill>
                  <a:schemeClr val="bg1">
                    <a:lumMod val="65000"/>
                  </a:schemeClr>
                </a:solidFill>
              </a:rPr>
              <a:t>接口的内容</a:t>
            </a:r>
            <a:endParaRPr lang="en-US" sz="2400" dirty="0">
              <a:solidFill>
                <a:schemeClr val="bg1">
                  <a:lumMod val="65000"/>
                </a:schemeClr>
              </a:solidFill>
            </a:endParaRPr>
          </a:p>
        </p:txBody>
      </p:sp>
      <p:sp>
        <p:nvSpPr>
          <p:cNvPr id="6" name="Text Placeholder 5"/>
          <p:cNvSpPr>
            <a:spLocks noGrp="1"/>
          </p:cNvSpPr>
          <p:nvPr>
            <p:ph idx="1"/>
          </p:nvPr>
        </p:nvSpPr>
        <p:spPr/>
        <p:txBody>
          <a:bodyPr/>
          <a:lstStyle/>
          <a:p>
            <a:pPr marL="344487" indent="-342900">
              <a:buFont typeface="Arial" panose="020B0604020202020204" pitchFamily="34" charset="0"/>
              <a:buChar char="•"/>
            </a:pPr>
            <a:r>
              <a:rPr lang="zh-CN" altLang="en-US" dirty="0"/>
              <a:t>接口不单单可以包含变量或者线网，它还可以封装模块之间通信的协议。</a:t>
            </a:r>
            <a:endParaRPr lang="en-US" altLang="zh-CN" dirty="0"/>
          </a:p>
          <a:p>
            <a:pPr marL="344487" indent="-342900">
              <a:buFont typeface="Arial" panose="020B0604020202020204" pitchFamily="34" charset="0"/>
              <a:buChar char="•"/>
            </a:pPr>
            <a:r>
              <a:rPr lang="zh-CN" altLang="en-US" dirty="0"/>
              <a:t>此外接口中还可以嵌入与协议有关的断言检查、功能覆盖率收集等模块。</a:t>
            </a:r>
            <a:endParaRPr lang="en-US" altLang="zh-CN" dirty="0"/>
          </a:p>
          <a:p>
            <a:pPr marL="344487" indent="-342900">
              <a:buFont typeface="Arial" panose="020B0604020202020204" pitchFamily="34" charset="0"/>
              <a:buChar char="•"/>
            </a:pPr>
            <a:r>
              <a:rPr lang="zh-CN" altLang="en-US" dirty="0"/>
              <a:t>接口不同于模块（</a:t>
            </a:r>
            <a:r>
              <a:rPr lang="en-US" altLang="zh-CN" dirty="0"/>
              <a:t>module</a:t>
            </a:r>
            <a:r>
              <a:rPr lang="zh-CN" altLang="en-US" dirty="0"/>
              <a:t>）的地方在于，接口不允许包含设计层次，即接口无法例化</a:t>
            </a:r>
            <a:r>
              <a:rPr lang="en-US" altLang="zh-CN" dirty="0"/>
              <a:t>module</a:t>
            </a:r>
            <a:r>
              <a:rPr lang="zh-CN" altLang="en-US" dirty="0"/>
              <a:t>，但是接口可以例化接口。</a:t>
            </a:r>
            <a:endParaRPr lang="en-US" altLang="zh-CN" dirty="0"/>
          </a:p>
          <a:p>
            <a:pPr marL="344487" indent="-342900">
              <a:buFont typeface="Arial" panose="020B0604020202020204" pitchFamily="34" charset="0"/>
              <a:buChar char="•"/>
            </a:pPr>
            <a:r>
              <a:rPr lang="zh-CN" altLang="en-US" dirty="0"/>
              <a:t>接口中可以进一步声明</a:t>
            </a:r>
            <a:r>
              <a:rPr lang="en-US" altLang="zh-CN" dirty="0" err="1"/>
              <a:t>modport</a:t>
            </a:r>
            <a:r>
              <a:rPr lang="zh-CN" altLang="en-US" dirty="0"/>
              <a:t>来约束不同模块连接时的信号方向。</a:t>
            </a:r>
            <a:endParaRPr lang="en-US" altLang="zh-CN" dirty="0"/>
          </a:p>
          <a:p>
            <a:pPr marL="344487" indent="-342900">
              <a:buFont typeface="Arial" panose="020B0604020202020204" pitchFamily="34" charset="0"/>
              <a:buChar char="•"/>
            </a:pPr>
            <a:r>
              <a:rPr lang="zh-CN" altLang="en-US" dirty="0"/>
              <a:t>定义</a:t>
            </a:r>
            <a:r>
              <a:rPr lang="en-US" altLang="zh-CN" dirty="0" err="1"/>
              <a:t>ModPort</a:t>
            </a:r>
            <a:r>
              <a:rPr lang="zh-CN" altLang="en-US" dirty="0"/>
              <a:t>时，主要以角色</a:t>
            </a:r>
            <a:r>
              <a:rPr lang="en-US" altLang="zh-CN" dirty="0"/>
              <a:t>/</a:t>
            </a:r>
            <a:r>
              <a:rPr lang="zh-CN" altLang="en-US" dirty="0"/>
              <a:t>粒度来区分</a:t>
            </a:r>
            <a:endParaRPr lang="en-US" altLang="zh-CN" dirty="0"/>
          </a:p>
          <a:p>
            <a:pPr marL="567212" lvl="1" indent="-342900">
              <a:buFont typeface="Arial" panose="020B0604020202020204" pitchFamily="34" charset="0"/>
              <a:buChar char="•"/>
            </a:pPr>
            <a:r>
              <a:rPr lang="zh-CN" altLang="en-US" dirty="0"/>
              <a:t>是主还是从，是设计还是验证用途</a:t>
            </a:r>
            <a:endParaRPr lang="en-US" altLang="zh-CN" dirty="0"/>
          </a:p>
          <a:p>
            <a:pPr marL="567212" lvl="1" indent="-342900">
              <a:buFont typeface="Arial" panose="020B0604020202020204" pitchFamily="34" charset="0"/>
              <a:buChar char="•"/>
            </a:pPr>
            <a:r>
              <a:rPr lang="zh-CN" altLang="en-US" dirty="0"/>
              <a:t>细节怎样</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107</a:t>
            </a:fld>
            <a:endParaRPr lang="en-US" dirty="0"/>
          </a:p>
        </p:txBody>
      </p:sp>
    </p:spTree>
    <p:extLst>
      <p:ext uri="{BB962C8B-B14F-4D97-AF65-F5344CB8AC3E}">
        <p14:creationId xmlns:p14="http://schemas.microsoft.com/office/powerpoint/2010/main" val="1567714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zh-CN" altLang="en-US" sz="2400" dirty="0">
                <a:solidFill>
                  <a:schemeClr val="bg1">
                    <a:lumMod val="65000"/>
                  </a:schemeClr>
                </a:solidFill>
              </a:rPr>
              <a:t>接口的声明</a:t>
            </a:r>
            <a:endParaRPr lang="en-US" sz="2400" dirty="0">
              <a:solidFill>
                <a:schemeClr val="bg1">
                  <a:lumMod val="65000"/>
                </a:schemeClr>
              </a:solidFill>
            </a:endParaRPr>
          </a:p>
        </p:txBody>
      </p:sp>
      <p:sp>
        <p:nvSpPr>
          <p:cNvPr id="6" name="Text Placeholder 5"/>
          <p:cNvSpPr>
            <a:spLocks noGrp="1"/>
          </p:cNvSpPr>
          <p:nvPr>
            <p:ph idx="1"/>
          </p:nvPr>
        </p:nvSpPr>
        <p:spPr/>
        <p:txBody>
          <a:bodyPr/>
          <a:lstStyle/>
          <a:p>
            <a:pPr marL="344487" indent="-342900">
              <a:buFont typeface="Arial" panose="020B0604020202020204" pitchFamily="34" charset="0"/>
              <a:buChar char="•"/>
            </a:pPr>
            <a:r>
              <a:rPr lang="zh-CN" altLang="en-US" dirty="0"/>
              <a:t>接口的定义同模块定义类似。</a:t>
            </a:r>
            <a:endParaRPr lang="en-US" altLang="zh-CN" dirty="0"/>
          </a:p>
          <a:p>
            <a:pPr marL="344487" indent="-342900">
              <a:buFont typeface="Arial" panose="020B0604020202020204" pitchFamily="34" charset="0"/>
              <a:buChar char="•"/>
            </a:pPr>
            <a:r>
              <a:rPr lang="zh-CN" altLang="en-US" dirty="0"/>
              <a:t>接口也可以有端口，例如外部接入的时钟或者复位信号。</a:t>
            </a:r>
            <a:endParaRPr lang="en-US" altLang="zh-CN" dirty="0"/>
          </a:p>
          <a:p>
            <a:pPr marL="344487" indent="-342900">
              <a:buFont typeface="Arial" panose="020B0604020202020204" pitchFamily="34" charset="0"/>
              <a:buChar char="•"/>
            </a:pPr>
            <a:r>
              <a:rPr lang="zh-CN" altLang="en-US" dirty="0"/>
              <a:t>接口内部可以声明所有的变量或者线网类型。</a:t>
            </a:r>
            <a:endParaRPr lang="en-US" altLang="zh-CN" dirty="0"/>
          </a:p>
          <a:p>
            <a:pPr marL="344487" indent="-34290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108</a:t>
            </a:fld>
            <a:endParaRPr lang="en-US" dirty="0"/>
          </a:p>
        </p:txBody>
      </p:sp>
      <p:pic>
        <p:nvPicPr>
          <p:cNvPr id="4" name="Picture 3"/>
          <p:cNvPicPr>
            <a:picLocks noChangeAspect="1"/>
          </p:cNvPicPr>
          <p:nvPr/>
        </p:nvPicPr>
        <p:blipFill>
          <a:blip r:embed="rId2" cstate="print"/>
          <a:stretch>
            <a:fillRect/>
          </a:stretch>
        </p:blipFill>
        <p:spPr>
          <a:xfrm>
            <a:off x="3131840" y="2276872"/>
            <a:ext cx="5345101" cy="4158198"/>
          </a:xfrm>
          <a:prstGeom prst="rect">
            <a:avLst/>
          </a:prstGeom>
        </p:spPr>
      </p:pic>
    </p:spTree>
    <p:extLst>
      <p:ext uri="{BB962C8B-B14F-4D97-AF65-F5344CB8AC3E}">
        <p14:creationId xmlns:p14="http://schemas.microsoft.com/office/powerpoint/2010/main" val="10251271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zh-CN" altLang="en-US" sz="2400" dirty="0">
                <a:solidFill>
                  <a:schemeClr val="bg1">
                    <a:lumMod val="65000"/>
                  </a:schemeClr>
                </a:solidFill>
              </a:rPr>
              <a:t>接口的例化</a:t>
            </a:r>
            <a:endParaRPr lang="en-US" sz="2400" dirty="0">
              <a:solidFill>
                <a:schemeClr val="bg1">
                  <a:lumMod val="65000"/>
                </a:schemeClr>
              </a:solidFill>
            </a:endParaRPr>
          </a:p>
        </p:txBody>
      </p:sp>
      <p:sp>
        <p:nvSpPr>
          <p:cNvPr id="6" name="Text Placeholder 5"/>
          <p:cNvSpPr>
            <a:spLocks noGrp="1"/>
          </p:cNvSpPr>
          <p:nvPr>
            <p:ph idx="1"/>
          </p:nvPr>
        </p:nvSpPr>
        <p:spPr/>
        <p:txBody>
          <a:bodyPr>
            <a:normAutofit/>
          </a:bodyPr>
          <a:lstStyle/>
          <a:p>
            <a:pPr marL="344487" indent="-342900">
              <a:buFont typeface="Arial" panose="020B0604020202020204" pitchFamily="34" charset="0"/>
              <a:buChar char="•"/>
            </a:pPr>
            <a:r>
              <a:rPr lang="zh-CN" altLang="en-US" dirty="0"/>
              <a:t>接口的例化方式同模块例化一致。</a:t>
            </a:r>
            <a:endParaRPr lang="en-US" altLang="zh-CN" dirty="0"/>
          </a:p>
          <a:p>
            <a:pPr marL="344487" indent="-342900">
              <a:buFont typeface="Arial" panose="020B0604020202020204" pitchFamily="34" charset="0"/>
              <a:buChar char="•"/>
            </a:pPr>
            <a:r>
              <a:rPr lang="zh-CN" altLang="en-US" dirty="0"/>
              <a:t>模块的端口如果声明为</a:t>
            </a:r>
            <a:r>
              <a:rPr lang="en-US" altLang="zh-CN" dirty="0"/>
              <a:t>input</a:t>
            </a:r>
            <a:r>
              <a:rPr lang="zh-CN" altLang="en-US" dirty="0"/>
              <a:t>、</a:t>
            </a:r>
            <a:r>
              <a:rPr lang="en-US" altLang="zh-CN" dirty="0"/>
              <a:t>output</a:t>
            </a:r>
            <a:r>
              <a:rPr lang="zh-CN" altLang="en-US" dirty="0"/>
              <a:t>或者</a:t>
            </a:r>
            <a:r>
              <a:rPr lang="en-US" altLang="zh-CN" dirty="0" err="1"/>
              <a:t>inout</a:t>
            </a:r>
            <a:r>
              <a:rPr lang="zh-CN" altLang="en-US" dirty="0"/>
              <a:t>，那么在例化时可以不连接。</a:t>
            </a:r>
            <a:endParaRPr lang="en-US" altLang="zh-CN" dirty="0"/>
          </a:p>
          <a:p>
            <a:pPr marL="344487" indent="-342900">
              <a:buFont typeface="Arial" panose="020B0604020202020204" pitchFamily="34" charset="0"/>
              <a:buChar char="•"/>
            </a:pPr>
            <a:r>
              <a:rPr lang="zh-CN" altLang="en-US" dirty="0"/>
              <a:t>模块的端口如果声明为</a:t>
            </a:r>
            <a:r>
              <a:rPr lang="en-US" altLang="zh-CN" dirty="0"/>
              <a:t>interface</a:t>
            </a:r>
            <a:r>
              <a:rPr lang="zh-CN" altLang="en-US" dirty="0"/>
              <a:t>，那么在例化时则必须连接到一个接口实例，或者另外一个接口端口。</a:t>
            </a:r>
            <a:endParaRPr lang="en-US" altLang="zh-CN" dirty="0"/>
          </a:p>
          <a:p>
            <a:pPr marL="344487" indent="-342900">
              <a:buFont typeface="Arial" panose="020B0604020202020204" pitchFamily="34" charset="0"/>
              <a:buChar char="•"/>
            </a:pPr>
            <a:r>
              <a:rPr lang="zh-CN" altLang="en-US" dirty="0"/>
              <a:t>如果一个模块拥有一个接口类型端口，那么要索引该接口中的信号，需要通过以下方式进行：</a:t>
            </a:r>
            <a:endParaRPr lang="en-US" altLang="zh-CN" dirty="0"/>
          </a:p>
          <a:p>
            <a:pPr marL="375512" lvl="3" indent="0">
              <a:buNone/>
            </a:pPr>
            <a:r>
              <a:rPr lang="en-US" sz="1800" b="1" dirty="0">
                <a:latin typeface="Courier New" panose="02070309020205020404" pitchFamily="49" charset="0"/>
                <a:cs typeface="Courier New" panose="02070309020205020404" pitchFamily="49" charset="0"/>
              </a:rPr>
              <a:t>&lt;</a:t>
            </a:r>
            <a:r>
              <a:rPr lang="en-US" sz="1800" b="1" dirty="0" err="1">
                <a:latin typeface="Courier New" panose="02070309020205020404" pitchFamily="49" charset="0"/>
                <a:cs typeface="Courier New" panose="02070309020205020404" pitchFamily="49" charset="0"/>
              </a:rPr>
              <a:t>port_name</a:t>
            </a:r>
            <a:r>
              <a:rPr lang="en-US" sz="1800" b="1" dirty="0">
                <a:latin typeface="Courier New" panose="02070309020205020404" pitchFamily="49" charset="0"/>
                <a:cs typeface="Courier New" panose="02070309020205020404" pitchFamily="49" charset="0"/>
              </a:rPr>
              <a:t>&gt;.&lt;</a:t>
            </a:r>
            <a:r>
              <a:rPr lang="en-US" sz="1800" b="1" dirty="0" err="1">
                <a:latin typeface="Courier New" panose="02070309020205020404" pitchFamily="49" charset="0"/>
                <a:cs typeface="Courier New" panose="02070309020205020404" pitchFamily="49" charset="0"/>
              </a:rPr>
              <a:t>internal_interface_signal_name</a:t>
            </a:r>
            <a:r>
              <a:rPr lang="en-US" sz="1800" b="1" dirty="0">
                <a:latin typeface="Courier New" panose="02070309020205020404" pitchFamily="49" charset="0"/>
                <a:cs typeface="Courier New" panose="02070309020205020404" pitchFamily="49" charset="0"/>
              </a:rPr>
              <a:t>&gt;</a:t>
            </a:r>
          </a:p>
          <a:p>
            <a:pPr marL="375512" lvl="3" indent="0">
              <a:lnSpc>
                <a:spcPct val="110000"/>
              </a:lnSpc>
              <a:buNone/>
            </a:pPr>
            <a:r>
              <a:rPr lang="en-US" sz="1800" b="1" dirty="0">
                <a:latin typeface="Courier New" panose="02070309020205020404" pitchFamily="49" charset="0"/>
                <a:cs typeface="Courier New" panose="02070309020205020404" pitchFamily="49" charset="0"/>
              </a:rPr>
              <a:t>always @(</a:t>
            </a:r>
            <a:r>
              <a:rPr lang="en-US" sz="1800" b="1" dirty="0" err="1">
                <a:latin typeface="Courier New" panose="02070309020205020404" pitchFamily="49" charset="0"/>
                <a:cs typeface="Courier New" panose="02070309020205020404" pitchFamily="49" charset="0"/>
              </a:rPr>
              <a:t>posedge</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bus.clock</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negedge</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bus.resetN</a:t>
            </a:r>
            <a:r>
              <a:rPr lang="en-US" sz="1800" b="1" dirty="0">
                <a:latin typeface="Courier New" panose="02070309020205020404" pitchFamily="49" charset="0"/>
                <a:cs typeface="Courier New" panose="02070309020205020404" pitchFamily="49" charset="0"/>
              </a:rPr>
              <a:t>)</a:t>
            </a:r>
          </a:p>
          <a:p>
            <a:pPr marL="375512" lvl="3" indent="0">
              <a:lnSpc>
                <a:spcPct val="110000"/>
              </a:lnSpc>
              <a:buNone/>
            </a:pPr>
            <a:r>
              <a:rPr lang="en-US" sz="1800" b="1" dirty="0">
                <a:latin typeface="Courier New" panose="02070309020205020404" pitchFamily="49" charset="0"/>
                <a:cs typeface="Courier New" panose="02070309020205020404" pitchFamily="49" charset="0"/>
              </a:rPr>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109</a:t>
            </a:fld>
            <a:endParaRPr lang="en-US" dirty="0"/>
          </a:p>
        </p:txBody>
      </p:sp>
    </p:spTree>
    <p:extLst>
      <p:ext uri="{BB962C8B-B14F-4D97-AF65-F5344CB8AC3E}">
        <p14:creationId xmlns:p14="http://schemas.microsoft.com/office/powerpoint/2010/main" val="369323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过程语句块 </a:t>
            </a:r>
            <a:r>
              <a:rPr lang="en-US" altLang="zh-CN" sz="2400" dirty="0" err="1">
                <a:solidFill>
                  <a:schemeClr val="bg1">
                    <a:lumMod val="65000"/>
                  </a:schemeClr>
                </a:solidFill>
              </a:rPr>
              <a:t>always_comb</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Verilog @*</a:t>
            </a:r>
            <a:r>
              <a:rPr lang="zh-CN" altLang="en-US" dirty="0"/>
              <a:t>的敏感列表声明方式不同于</a:t>
            </a:r>
            <a:r>
              <a:rPr lang="en-US" altLang="zh-CN" dirty="0" err="1"/>
              <a:t>always_comb</a:t>
            </a:r>
            <a:r>
              <a:rPr lang="zh-CN" altLang="en-US" dirty="0"/>
              <a:t>：</a:t>
            </a:r>
            <a:endParaRPr lang="en-US" altLang="zh-CN" dirty="0"/>
          </a:p>
          <a:p>
            <a:pPr marL="718412" lvl="3" indent="-342900">
              <a:buFont typeface="Arial" panose="020B0604020202020204" pitchFamily="34" charset="0"/>
              <a:buChar char="•"/>
            </a:pPr>
            <a:r>
              <a:rPr lang="en-US" altLang="zh-CN" sz="2000" dirty="0"/>
              <a:t>@</a:t>
            </a:r>
            <a:r>
              <a:rPr lang="zh-CN" altLang="en-US" sz="2000" dirty="0"/>
              <a:t>*不要求可综合的建模要求，但</a:t>
            </a:r>
            <a:r>
              <a:rPr lang="en-US" altLang="zh-CN" sz="2000" dirty="0" err="1"/>
              <a:t>always_comb</a:t>
            </a:r>
            <a:r>
              <a:rPr lang="zh-CN" altLang="en-US" sz="2000" dirty="0"/>
              <a:t>则会限制其他过程块对同一变量进行赋值。</a:t>
            </a:r>
            <a:endParaRPr lang="en-US" altLang="zh-CN" sz="2000" dirty="0"/>
          </a:p>
          <a:p>
            <a:pPr marL="718412" lvl="3" indent="-342900">
              <a:buFont typeface="Arial" panose="020B0604020202020204" pitchFamily="34" charset="0"/>
              <a:buChar char="•"/>
            </a:pPr>
            <a:r>
              <a:rPr lang="en-US" altLang="zh-CN" sz="2000" dirty="0"/>
              <a:t>@*</a:t>
            </a:r>
            <a:r>
              <a:rPr lang="zh-CN" altLang="en-US" sz="2000" dirty="0"/>
              <a:t>的敏感列表可能不完全，例如如果一个过程块调用一个函数，那么</a:t>
            </a:r>
            <a:r>
              <a:rPr lang="en-US" altLang="zh-CN" sz="2000" dirty="0"/>
              <a:t>@*</a:t>
            </a:r>
            <a:r>
              <a:rPr lang="zh-CN" altLang="en-US" sz="2000" dirty="0"/>
              <a:t>则只会将该函数的形式参数自动声明到敏感列表，而不会将该函数展开。</a:t>
            </a:r>
            <a:endParaRPr lang="en-US" altLang="zh-CN" sz="2000" dirty="0"/>
          </a:p>
          <a:p>
            <a:pPr marL="718412" lvl="3" indent="-342900">
              <a:buFont typeface="Arial" panose="020B0604020202020204" pitchFamily="34" charset="0"/>
              <a:buChar char="•"/>
            </a:pPr>
            <a:r>
              <a:rPr lang="en-US" altLang="zh-CN" sz="2000" dirty="0" err="1"/>
              <a:t>always_comb</a:t>
            </a:r>
            <a:r>
              <a:rPr lang="zh-CN" altLang="en-US" sz="2000" dirty="0"/>
              <a:t>则将被调用函数中可能参与运算的其它信号也声明到敏感列表中。</a:t>
            </a: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11</a:t>
            </a:fld>
            <a:endParaRPr lang="en-US" dirty="0"/>
          </a:p>
        </p:txBody>
      </p:sp>
    </p:spTree>
    <p:extLst>
      <p:ext uri="{BB962C8B-B14F-4D97-AF65-F5344CB8AC3E}">
        <p14:creationId xmlns:p14="http://schemas.microsoft.com/office/powerpoint/2010/main" val="32644281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zh-CN" altLang="en-US" sz="2400" dirty="0">
                <a:solidFill>
                  <a:schemeClr val="bg1">
                    <a:lumMod val="65000"/>
                  </a:schemeClr>
                </a:solidFill>
              </a:rPr>
              <a:t>接口的例化</a:t>
            </a:r>
            <a:endParaRPr lang="en-US" sz="2400" dirty="0">
              <a:solidFill>
                <a:schemeClr val="bg1">
                  <a:lumMod val="65000"/>
                </a:schemeClr>
              </a:solidFill>
            </a:endParaRPr>
          </a:p>
        </p:txBody>
      </p:sp>
      <p:sp>
        <p:nvSpPr>
          <p:cNvPr id="6" name="Text Placeholder 5"/>
          <p:cNvSpPr>
            <a:spLocks noGrp="1"/>
          </p:cNvSpPr>
          <p:nvPr>
            <p:ph idx="1"/>
          </p:nvPr>
        </p:nvSpPr>
        <p:spPr/>
        <p:txBody>
          <a:bodyPr>
            <a:normAutofit/>
          </a:bodyPr>
          <a:lstStyle/>
          <a:p>
            <a:pPr marL="1587" indent="0">
              <a:buNone/>
            </a:pPr>
            <a:r>
              <a:rPr lang="en-US" sz="1800" b="1" dirty="0">
                <a:latin typeface="Courier New" panose="02070309020205020404" pitchFamily="49" charset="0"/>
                <a:cs typeface="Courier New" panose="02070309020205020404" pitchFamily="49" charset="0"/>
              </a:rPr>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110</a:t>
            </a:fld>
            <a:endParaRPr lang="en-US" dirty="0"/>
          </a:p>
        </p:txBody>
      </p:sp>
      <p:pic>
        <p:nvPicPr>
          <p:cNvPr id="4" name="Picture 3"/>
          <p:cNvPicPr>
            <a:picLocks noChangeAspect="1"/>
          </p:cNvPicPr>
          <p:nvPr/>
        </p:nvPicPr>
        <p:blipFill>
          <a:blip r:embed="rId2" cstate="print"/>
          <a:stretch>
            <a:fillRect/>
          </a:stretch>
        </p:blipFill>
        <p:spPr>
          <a:xfrm>
            <a:off x="2411760" y="764704"/>
            <a:ext cx="4460910" cy="5373216"/>
          </a:xfrm>
          <a:prstGeom prst="rect">
            <a:avLst/>
          </a:prstGeom>
        </p:spPr>
      </p:pic>
    </p:spTree>
    <p:extLst>
      <p:ext uri="{BB962C8B-B14F-4D97-AF65-F5344CB8AC3E}">
        <p14:creationId xmlns:p14="http://schemas.microsoft.com/office/powerpoint/2010/main" val="39218320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en-US" altLang="zh-CN" sz="2400" dirty="0" err="1">
                <a:solidFill>
                  <a:schemeClr val="bg1">
                    <a:lumMod val="65000"/>
                  </a:schemeClr>
                </a:solidFill>
              </a:rPr>
              <a:t>modport</a:t>
            </a:r>
            <a:endParaRPr lang="en-US" sz="2400" dirty="0">
              <a:solidFill>
                <a:schemeClr val="bg1">
                  <a:lumMod val="65000"/>
                </a:schemeClr>
              </a:solidFill>
            </a:endParaRPr>
          </a:p>
        </p:txBody>
      </p:sp>
      <p:sp>
        <p:nvSpPr>
          <p:cNvPr id="6" name="Text Placeholder 5"/>
          <p:cNvSpPr>
            <a:spLocks noGrp="1"/>
          </p:cNvSpPr>
          <p:nvPr>
            <p:ph idx="1"/>
          </p:nvPr>
        </p:nvSpPr>
        <p:spPr/>
        <p:txBody>
          <a:bodyPr>
            <a:normAutofit/>
          </a:bodyPr>
          <a:lstStyle/>
          <a:p>
            <a:pPr marL="344487" indent="-342900">
              <a:buFont typeface="Arial" panose="020B0604020202020204" pitchFamily="34" charset="0"/>
              <a:buChar char="•"/>
            </a:pPr>
            <a:r>
              <a:rPr lang="zh-CN" altLang="en-US" dirty="0"/>
              <a:t>接口中的变量或者线网信号，对于连接到该接口的不同模块则可能具备这不同的连接方向。</a:t>
            </a:r>
            <a:endParaRPr lang="en-US" altLang="zh-CN" dirty="0"/>
          </a:p>
          <a:p>
            <a:pPr marL="344487" indent="-342900">
              <a:buFont typeface="Arial" panose="020B0604020202020204" pitchFamily="34" charset="0"/>
              <a:buChar char="•"/>
            </a:pPr>
            <a:r>
              <a:rPr lang="zh-CN" altLang="en-US" dirty="0"/>
              <a:t>接口引入了</a:t>
            </a:r>
            <a:r>
              <a:rPr lang="en-US" altLang="zh-CN" dirty="0" err="1"/>
              <a:t>modport</a:t>
            </a:r>
            <a:r>
              <a:rPr lang="zh-CN" altLang="en-US" dirty="0"/>
              <a:t>来作为</a:t>
            </a:r>
            <a:r>
              <a:rPr lang="en-US" altLang="zh-CN" dirty="0"/>
              <a:t>module port</a:t>
            </a:r>
            <a:r>
              <a:rPr lang="zh-CN" altLang="en-US" dirty="0"/>
              <a:t>的缩写，表示不同的模块看到同一组信号时的视角（连接方向）。</a:t>
            </a:r>
            <a:endParaRPr lang="en-US" altLang="zh-CN" dirty="0"/>
          </a:p>
          <a:p>
            <a:pPr marL="344487" indent="-342900">
              <a:buFont typeface="Arial" panose="020B0604020202020204" pitchFamily="34" charset="0"/>
              <a:buChar char="•"/>
            </a:pPr>
            <a:r>
              <a:rPr lang="zh-CN" altLang="en-US" dirty="0"/>
              <a:t>在接口中声明</a:t>
            </a:r>
            <a:r>
              <a:rPr lang="en-US" altLang="zh-CN" dirty="0" err="1"/>
              <a:t>modport</a:t>
            </a:r>
            <a:r>
              <a:rPr lang="zh-CN" altLang="en-US" dirty="0"/>
              <a:t>，需要指明</a:t>
            </a:r>
            <a:r>
              <a:rPr lang="en-US" altLang="zh-CN" dirty="0" err="1"/>
              <a:t>modport</a:t>
            </a:r>
            <a:r>
              <a:rPr lang="zh-CN" altLang="en-US" dirty="0"/>
              <a:t>中各个信号的方向。</a:t>
            </a:r>
            <a:endParaRPr lang="en-US" altLang="zh-CN" dirty="0"/>
          </a:p>
          <a:p>
            <a:pPr marL="344487">
              <a:buFont typeface="Arial" panose="020B0604020202020204" pitchFamily="34" charset="0"/>
              <a:buChar char="•"/>
            </a:pPr>
            <a:r>
              <a:rPr lang="zh-CN" altLang="en-US" dirty="0"/>
              <a:t>定义</a:t>
            </a:r>
            <a:r>
              <a:rPr lang="en-US" altLang="zh-CN" dirty="0" err="1"/>
              <a:t>ModPort</a:t>
            </a:r>
            <a:r>
              <a:rPr lang="zh-CN" altLang="en-US" dirty="0"/>
              <a:t>时，主要以角色</a:t>
            </a:r>
            <a:r>
              <a:rPr lang="en-US" altLang="zh-CN" dirty="0"/>
              <a:t>/</a:t>
            </a:r>
            <a:r>
              <a:rPr lang="zh-CN" altLang="en-US" dirty="0"/>
              <a:t>粒度来区分</a:t>
            </a:r>
            <a:endParaRPr lang="en-US" altLang="zh-CN" dirty="0"/>
          </a:p>
          <a:p>
            <a:pPr marL="567212" lvl="1" indent="-342900">
              <a:buFont typeface="Arial" panose="020B0604020202020204" pitchFamily="34" charset="0"/>
              <a:buChar char="•"/>
            </a:pPr>
            <a:r>
              <a:rPr lang="zh-CN" altLang="en-US" dirty="0"/>
              <a:t>是主还是从，是设计还是验证用途</a:t>
            </a:r>
            <a:endParaRPr lang="en-US" altLang="zh-CN" dirty="0"/>
          </a:p>
          <a:p>
            <a:pPr marL="567212" lvl="1" indent="-342900">
              <a:buFont typeface="Arial" panose="020B0604020202020204" pitchFamily="34" charset="0"/>
              <a:buChar char="•"/>
            </a:pPr>
            <a:r>
              <a:rPr lang="zh-CN" altLang="en-US" dirty="0"/>
              <a:t>细节怎样</a:t>
            </a:r>
            <a:endParaRPr lang="en-US" altLang="zh-CN" dirty="0"/>
          </a:p>
          <a:p>
            <a:pPr marL="344487" indent="-34290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111</a:t>
            </a:fld>
            <a:endParaRPr lang="en-US" dirty="0"/>
          </a:p>
        </p:txBody>
      </p:sp>
    </p:spTree>
    <p:extLst>
      <p:ext uri="{BB962C8B-B14F-4D97-AF65-F5344CB8AC3E}">
        <p14:creationId xmlns:p14="http://schemas.microsoft.com/office/powerpoint/2010/main" val="10056582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en-US" altLang="zh-CN" sz="2400" dirty="0" err="1">
                <a:solidFill>
                  <a:schemeClr val="bg1">
                    <a:lumMod val="65000"/>
                  </a:schemeClr>
                </a:solidFill>
              </a:rPr>
              <a:t>modport</a:t>
            </a:r>
            <a:endParaRPr lang="en-US" sz="2400" dirty="0">
              <a:solidFill>
                <a:schemeClr val="bg1">
                  <a:lumMod val="65000"/>
                </a:schemeClr>
              </a:solidFill>
            </a:endParaRPr>
          </a:p>
        </p:txBody>
      </p:sp>
      <p:sp>
        <p:nvSpPr>
          <p:cNvPr id="6" name="Text Placeholder 5"/>
          <p:cNvSpPr>
            <a:spLocks noGrp="1"/>
          </p:cNvSpPr>
          <p:nvPr>
            <p:ph idx="1"/>
          </p:nvPr>
        </p:nvSpPr>
        <p:spPr/>
        <p:txBody>
          <a:bodyPr>
            <a:normAutofit/>
          </a:bodyPr>
          <a:lstStyle/>
          <a:p>
            <a:pPr marL="344487" indent="-342900" algn="just">
              <a:buFont typeface="Arial" panose="020B0604020202020204" pitchFamily="34" charset="0"/>
              <a:buChar char="•"/>
            </a:pPr>
            <a:r>
              <a:rPr lang="zh-CN" altLang="en-US" dirty="0"/>
              <a:t>接口中的变量或者线网信号，对于连接到该接口的不同模块则可能具备着不同的连接方向。</a:t>
            </a:r>
            <a:endParaRPr lang="en-US" altLang="zh-CN" dirty="0"/>
          </a:p>
          <a:p>
            <a:pPr marL="344487" indent="-342900" algn="just">
              <a:buFont typeface="Arial" panose="020B0604020202020204" pitchFamily="34" charset="0"/>
              <a:buChar char="•"/>
            </a:pPr>
            <a:r>
              <a:rPr lang="zh-CN" altLang="en-US" dirty="0"/>
              <a:t>接口引入了</a:t>
            </a:r>
            <a:r>
              <a:rPr lang="en-US" altLang="zh-CN" dirty="0" err="1"/>
              <a:t>modport</a:t>
            </a:r>
            <a:r>
              <a:rPr lang="zh-CN" altLang="en-US" dirty="0"/>
              <a:t>来作为</a:t>
            </a:r>
            <a:r>
              <a:rPr lang="en-US" altLang="zh-CN" dirty="0"/>
              <a:t>module port</a:t>
            </a:r>
            <a:r>
              <a:rPr lang="zh-CN" altLang="en-US" dirty="0"/>
              <a:t>的缩写，表示不同的模块看到同一组信号时的视角（连接方向）。</a:t>
            </a:r>
            <a:endParaRPr lang="en-US" altLang="zh-CN" dirty="0"/>
          </a:p>
          <a:p>
            <a:pPr marL="344487" indent="-342900" algn="just">
              <a:buFont typeface="Arial" panose="020B0604020202020204" pitchFamily="34" charset="0"/>
              <a:buChar char="•"/>
            </a:pPr>
            <a:r>
              <a:rPr lang="zh-CN" altLang="en-US" dirty="0"/>
              <a:t>在接口中声明</a:t>
            </a:r>
            <a:r>
              <a:rPr lang="en-US" altLang="zh-CN" dirty="0" err="1"/>
              <a:t>modport</a:t>
            </a:r>
            <a:r>
              <a:rPr lang="zh-CN" altLang="en-US" dirty="0"/>
              <a:t>，需要指明</a:t>
            </a:r>
            <a:r>
              <a:rPr lang="en-US" altLang="zh-CN" dirty="0" err="1"/>
              <a:t>modport</a:t>
            </a:r>
            <a:r>
              <a:rPr lang="zh-CN" altLang="en-US" dirty="0"/>
              <a:t>中各个信号的方向。</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112</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3140968"/>
            <a:ext cx="4648849" cy="3267531"/>
          </a:xfrm>
          <a:prstGeom prst="rect">
            <a:avLst/>
          </a:prstGeom>
        </p:spPr>
      </p:pic>
    </p:spTree>
    <p:extLst>
      <p:ext uri="{BB962C8B-B14F-4D97-AF65-F5344CB8AC3E}">
        <p14:creationId xmlns:p14="http://schemas.microsoft.com/office/powerpoint/2010/main" val="9054998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en-US" altLang="zh-CN" sz="2400" dirty="0" err="1">
                <a:solidFill>
                  <a:schemeClr val="bg1">
                    <a:lumMod val="65000"/>
                  </a:schemeClr>
                </a:solidFill>
              </a:rPr>
              <a:t>modport</a:t>
            </a:r>
            <a:endParaRPr lang="en-US" sz="2400" dirty="0">
              <a:solidFill>
                <a:schemeClr val="bg1">
                  <a:lumMod val="65000"/>
                </a:schemeClr>
              </a:solidFill>
            </a:endParaRPr>
          </a:p>
        </p:txBody>
      </p:sp>
      <p:sp>
        <p:nvSpPr>
          <p:cNvPr id="6" name="Text Placeholder 5"/>
          <p:cNvSpPr>
            <a:spLocks noGrp="1"/>
          </p:cNvSpPr>
          <p:nvPr>
            <p:ph idx="1"/>
          </p:nvPr>
        </p:nvSpPr>
        <p:spPr/>
        <p:txBody>
          <a:bodyPr>
            <a:normAutofit/>
          </a:bodyPr>
          <a:lstStyle/>
          <a:p>
            <a:pPr marL="344487" indent="-342900">
              <a:buFont typeface="Arial" panose="020B0604020202020204" pitchFamily="34" charset="0"/>
              <a:buChar char="•"/>
            </a:pPr>
            <a:r>
              <a:rPr lang="zh-CN" altLang="en-US" dirty="0"/>
              <a:t>当一个模块在例化时，可以选择连接到</a:t>
            </a:r>
            <a:r>
              <a:rPr lang="en-US" altLang="zh-CN" dirty="0"/>
              <a:t>interface</a:t>
            </a:r>
            <a:r>
              <a:rPr lang="zh-CN" altLang="en-US" dirty="0"/>
              <a:t>端口中具体的某一个</a:t>
            </a:r>
            <a:r>
              <a:rPr lang="en-US" altLang="zh-CN" dirty="0" err="1"/>
              <a:t>modport</a:t>
            </a:r>
            <a:r>
              <a:rPr lang="zh-CN" altLang="en-US" dirty="0"/>
              <a:t>。</a:t>
            </a:r>
            <a:endParaRPr lang="en-US" altLang="zh-CN" dirty="0"/>
          </a:p>
          <a:p>
            <a:pPr marL="344487" indent="-342900">
              <a:buFont typeface="Arial" panose="020B0604020202020204" pitchFamily="34" charset="0"/>
              <a:buChar char="•"/>
            </a:pPr>
            <a:r>
              <a:rPr lang="zh-CN" altLang="en-US" dirty="0"/>
              <a:t>这种方式可以降低方向连接错误的可能，进而避免信号多驱动的情况。</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113</a:t>
            </a:fld>
            <a:endParaRPr lang="en-US" dirty="0"/>
          </a:p>
        </p:txBody>
      </p:sp>
      <p:pic>
        <p:nvPicPr>
          <p:cNvPr id="5" name="Picture 4"/>
          <p:cNvPicPr>
            <a:picLocks noChangeAspect="1"/>
          </p:cNvPicPr>
          <p:nvPr/>
        </p:nvPicPr>
        <p:blipFill>
          <a:blip r:embed="rId2" cstate="print"/>
          <a:stretch>
            <a:fillRect/>
          </a:stretch>
        </p:blipFill>
        <p:spPr>
          <a:xfrm>
            <a:off x="2123728" y="2636912"/>
            <a:ext cx="5400600" cy="3685212"/>
          </a:xfrm>
          <a:prstGeom prst="rect">
            <a:avLst/>
          </a:prstGeom>
        </p:spPr>
      </p:pic>
    </p:spTree>
    <p:extLst>
      <p:ext uri="{BB962C8B-B14F-4D97-AF65-F5344CB8AC3E}">
        <p14:creationId xmlns:p14="http://schemas.microsoft.com/office/powerpoint/2010/main" val="42664868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在接口中使用任务和函数</a:t>
            </a:r>
          </a:p>
        </p:txBody>
      </p:sp>
      <p:sp>
        <p:nvSpPr>
          <p:cNvPr id="4" name="内容占位符 3"/>
          <p:cNvSpPr>
            <a:spLocks noGrp="1"/>
          </p:cNvSpPr>
          <p:nvPr>
            <p:ph idx="1"/>
          </p:nvPr>
        </p:nvSpPr>
        <p:spPr/>
        <p:txBody>
          <a:bodyPr/>
          <a:lstStyle/>
          <a:p>
            <a:r>
              <a:rPr lang="en-US" altLang="zh-CN" dirty="0"/>
              <a:t>SystemVerilog</a:t>
            </a:r>
            <a:r>
              <a:rPr lang="zh-CN" altLang="en-US" dirty="0"/>
              <a:t>可以在接口中声明任务和函数</a:t>
            </a:r>
          </a:p>
          <a:p>
            <a:r>
              <a:rPr lang="zh-CN" altLang="en-US" dirty="0"/>
              <a:t>模块间的通信细节可以在接口中描述，与模块间通信相关的代码就不需要在每个模块重复编写。</a:t>
            </a:r>
          </a:p>
          <a:p>
            <a:r>
              <a:rPr lang="zh-CN" altLang="en-US" dirty="0"/>
              <a:t>语法与模块中定义任务和函数相同。</a:t>
            </a:r>
          </a:p>
          <a:p>
            <a:r>
              <a:rPr lang="zh-CN" altLang="en-US" dirty="0"/>
              <a:t>接口方法可以对接口中的任意信号进行操作</a:t>
            </a:r>
          </a:p>
          <a:p>
            <a:r>
              <a:rPr lang="zh-CN" altLang="en-US" dirty="0"/>
              <a:t>可以通过输入参数从接口外部读入数值，也可将返回值从接口方法写回。</a:t>
            </a:r>
            <a:endParaRPr lang="en-US" altLang="zh-CN" dirty="0"/>
          </a:p>
          <a:p>
            <a:endParaRPr lang="zh-CN" altLang="en-US" dirty="0"/>
          </a:p>
          <a:p>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接口方法的导入</a:t>
            </a:r>
          </a:p>
        </p:txBody>
      </p:sp>
      <p:sp>
        <p:nvSpPr>
          <p:cNvPr id="3" name="内容占位符 2"/>
          <p:cNvSpPr>
            <a:spLocks noGrp="1"/>
          </p:cNvSpPr>
          <p:nvPr>
            <p:ph idx="1"/>
          </p:nvPr>
        </p:nvSpPr>
        <p:spPr/>
        <p:txBody>
          <a:bodyPr/>
          <a:lstStyle/>
          <a:p>
            <a:r>
              <a:rPr lang="en-US" altLang="zh-CN" dirty="0" err="1"/>
              <a:t>modport</a:t>
            </a:r>
            <a:r>
              <a:rPr lang="zh-CN" altLang="en-US" dirty="0"/>
              <a:t>可以导入接口方法</a:t>
            </a:r>
          </a:p>
          <a:p>
            <a:r>
              <a:rPr lang="zh-CN" altLang="en-US" dirty="0"/>
              <a:t>接口方法导入用关键字</a:t>
            </a:r>
            <a:r>
              <a:rPr lang="en-US" altLang="zh-CN" dirty="0"/>
              <a:t>import</a:t>
            </a:r>
            <a:r>
              <a:rPr lang="zh-CN" altLang="en-US" dirty="0"/>
              <a:t>，</a:t>
            </a:r>
            <a:r>
              <a:rPr lang="en-US" altLang="zh-CN" dirty="0"/>
              <a:t>import</a:t>
            </a:r>
            <a:r>
              <a:rPr lang="zh-CN" altLang="en-US" dirty="0"/>
              <a:t>定义是在接口中指定为</a:t>
            </a:r>
            <a:r>
              <a:rPr lang="en-US" altLang="zh-CN" dirty="0" err="1"/>
              <a:t>modport</a:t>
            </a:r>
            <a:r>
              <a:rPr lang="zh-CN" altLang="en-US" dirty="0"/>
              <a:t>定义的一部分，在</a:t>
            </a:r>
            <a:r>
              <a:rPr lang="en-US" altLang="zh-CN" dirty="0" err="1"/>
              <a:t>modport</a:t>
            </a:r>
            <a:r>
              <a:rPr lang="zh-CN" altLang="en-US" dirty="0"/>
              <a:t>中的</a:t>
            </a:r>
            <a:r>
              <a:rPr lang="en-US" altLang="zh-CN" dirty="0"/>
              <a:t>import</a:t>
            </a:r>
            <a:r>
              <a:rPr lang="zh-CN" altLang="en-US" dirty="0"/>
              <a:t>声明表示要导入任务或函数。导入声明有以下两种方式：</a:t>
            </a:r>
          </a:p>
          <a:p>
            <a:r>
              <a:rPr lang="zh-CN" altLang="en-US" dirty="0"/>
              <a:t>（</a:t>
            </a:r>
            <a:r>
              <a:rPr lang="en-US" altLang="zh-CN" dirty="0"/>
              <a:t>1</a:t>
            </a:r>
            <a:r>
              <a:rPr lang="zh-CN" altLang="en-US" dirty="0"/>
              <a:t>）使用任务和函数名称导入</a:t>
            </a:r>
          </a:p>
          <a:p>
            <a:r>
              <a:rPr lang="zh-CN" altLang="en-US" dirty="0"/>
              <a:t>（</a:t>
            </a:r>
            <a:r>
              <a:rPr lang="en-US" altLang="zh-CN" dirty="0"/>
              <a:t>2</a:t>
            </a:r>
            <a:r>
              <a:rPr lang="zh-CN" altLang="en-US" dirty="0"/>
              <a:t>）使用任务和函数的完整原型导入</a:t>
            </a:r>
          </a:p>
        </p:txBody>
      </p:sp>
      <p:sp>
        <p:nvSpPr>
          <p:cNvPr id="4" name="Text Box 3"/>
          <p:cNvSpPr txBox="1">
            <a:spLocks noChangeArrowheads="1"/>
          </p:cNvSpPr>
          <p:nvPr/>
        </p:nvSpPr>
        <p:spPr bwMode="auto">
          <a:xfrm>
            <a:off x="323528" y="3501008"/>
            <a:ext cx="8458200" cy="2677656"/>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400" dirty="0"/>
              <a:t> </a:t>
            </a:r>
            <a:r>
              <a:rPr lang="en-US" altLang="zh-CN" sz="2400" dirty="0" err="1"/>
              <a:t>modport</a:t>
            </a:r>
            <a:r>
              <a:rPr lang="en-US" altLang="zh-CN" sz="2400" dirty="0"/>
              <a:t> ( import  &lt;</a:t>
            </a:r>
            <a:r>
              <a:rPr lang="zh-CN" altLang="en-US" sz="2400" dirty="0"/>
              <a:t>任务或函数的名称</a:t>
            </a:r>
            <a:r>
              <a:rPr lang="en-US" altLang="zh-CN" sz="2400" dirty="0"/>
              <a:t>&gt;);</a:t>
            </a:r>
          </a:p>
          <a:p>
            <a:r>
              <a:rPr lang="en-US" altLang="zh-CN" sz="2400" dirty="0"/>
              <a:t> </a:t>
            </a:r>
            <a:r>
              <a:rPr lang="en-US" altLang="zh-CN" sz="2400" dirty="0" err="1"/>
              <a:t>modport</a:t>
            </a:r>
            <a:r>
              <a:rPr lang="en-US" altLang="zh-CN" sz="2400" dirty="0"/>
              <a:t> ( import  task &lt;</a:t>
            </a:r>
            <a:r>
              <a:rPr lang="zh-CN" altLang="en-US" sz="2400" dirty="0"/>
              <a:t>任务名称</a:t>
            </a:r>
            <a:r>
              <a:rPr lang="en-US" altLang="zh-CN" sz="2400" dirty="0"/>
              <a:t>&gt; (&lt;</a:t>
            </a:r>
            <a:r>
              <a:rPr lang="zh-CN" altLang="en-US" sz="2400" dirty="0"/>
              <a:t>任务形参</a:t>
            </a:r>
            <a:r>
              <a:rPr lang="en-US" altLang="zh-CN" sz="2400" dirty="0"/>
              <a:t>&gt;));   </a:t>
            </a:r>
            <a:r>
              <a:rPr lang="zh-CN" altLang="en-US" sz="2400" dirty="0"/>
              <a:t>或</a:t>
            </a:r>
          </a:p>
          <a:p>
            <a:r>
              <a:rPr lang="zh-CN" altLang="en-US" sz="2400" dirty="0"/>
              <a:t> </a:t>
            </a:r>
            <a:r>
              <a:rPr lang="en-US" altLang="zh-CN" sz="2400" dirty="0" err="1"/>
              <a:t>modport</a:t>
            </a:r>
            <a:r>
              <a:rPr lang="en-US" altLang="zh-CN" sz="2400" dirty="0"/>
              <a:t> ( import function &lt;</a:t>
            </a:r>
            <a:r>
              <a:rPr lang="zh-CN" altLang="en-US" sz="2400" dirty="0"/>
              <a:t>函数名称</a:t>
            </a:r>
            <a:r>
              <a:rPr lang="en-US" altLang="zh-CN" sz="2400" dirty="0"/>
              <a:t>&gt; (&lt;</a:t>
            </a:r>
            <a:r>
              <a:rPr lang="zh-CN" altLang="en-US" sz="2400" dirty="0"/>
              <a:t>函数形参</a:t>
            </a:r>
            <a:r>
              <a:rPr lang="en-US" altLang="zh-CN" sz="2400" dirty="0"/>
              <a:t>&gt;));</a:t>
            </a:r>
          </a:p>
          <a:p>
            <a:r>
              <a:rPr lang="en-US" altLang="zh-CN" sz="2400" dirty="0"/>
              <a:t> </a:t>
            </a:r>
            <a:r>
              <a:rPr lang="en-US" altLang="zh-CN" sz="2400" dirty="0" err="1"/>
              <a:t>modport</a:t>
            </a:r>
            <a:r>
              <a:rPr lang="en-US" altLang="zh-CN" sz="2400" dirty="0"/>
              <a:t> a (import task read (input   [63 : 0] data,</a:t>
            </a:r>
          </a:p>
          <a:p>
            <a:r>
              <a:rPr lang="en-US" altLang="zh-CN" sz="2400" dirty="0"/>
              <a:t>                                                output [31 :0] </a:t>
            </a:r>
            <a:r>
              <a:rPr lang="en-US" altLang="zh-CN" sz="2400" dirty="0" err="1"/>
              <a:t>addr</a:t>
            </a:r>
            <a:r>
              <a:rPr lang="en-US" altLang="zh-CN" sz="2400" dirty="0"/>
              <a:t>),</a:t>
            </a:r>
          </a:p>
          <a:p>
            <a:r>
              <a:rPr lang="en-US" altLang="zh-CN" sz="2400" dirty="0"/>
              <a:t>                    import function </a:t>
            </a:r>
            <a:r>
              <a:rPr lang="en-US" altLang="zh-CN" sz="2400" dirty="0" err="1"/>
              <a:t>parity_gen</a:t>
            </a:r>
            <a:r>
              <a:rPr lang="en-US" altLang="zh-CN" sz="2400" dirty="0"/>
              <a:t> (input [63 : 0] data,</a:t>
            </a:r>
          </a:p>
          <a:p>
            <a:r>
              <a:rPr lang="en-US" altLang="zh-CN" sz="2400" dirty="0"/>
              <a:t>                                                                input clock, </a:t>
            </a:r>
            <a:r>
              <a:rPr lang="en-US" altLang="zh-CN" sz="2400" dirty="0" err="1"/>
              <a:t>resetn</a:t>
            </a:r>
            <a:r>
              <a:rPr lang="en-US" altLang="zh-CN" sz="2400" dirty="0"/>
              <a: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接口方法的导入</a:t>
            </a:r>
          </a:p>
        </p:txBody>
      </p:sp>
      <p:sp>
        <p:nvSpPr>
          <p:cNvPr id="3" name="内容占位符 2"/>
          <p:cNvSpPr>
            <a:spLocks noGrp="1"/>
          </p:cNvSpPr>
          <p:nvPr>
            <p:ph idx="1"/>
          </p:nvPr>
        </p:nvSpPr>
        <p:spPr/>
        <p:txBody>
          <a:bodyPr/>
          <a:lstStyle/>
          <a:p>
            <a:r>
              <a:rPr lang="zh-CN" altLang="en-US" dirty="0"/>
              <a:t>导入接口方法的调用：</a:t>
            </a:r>
            <a:r>
              <a:rPr lang="en-US" altLang="zh-CN" dirty="0"/>
              <a:t>&lt;</a:t>
            </a:r>
            <a:r>
              <a:rPr lang="zh-CN" altLang="en-US" dirty="0"/>
              <a:t>接口的端口名</a:t>
            </a:r>
            <a:r>
              <a:rPr lang="en-US" altLang="zh-CN" dirty="0"/>
              <a:t>&gt; . &lt;</a:t>
            </a:r>
            <a:r>
              <a:rPr lang="zh-CN" altLang="en-US" dirty="0"/>
              <a:t>方法名</a:t>
            </a:r>
            <a:r>
              <a:rPr lang="en-US" altLang="zh-CN" dirty="0"/>
              <a:t>&gt;</a:t>
            </a:r>
          </a:p>
          <a:p>
            <a:endParaRPr lang="zh-CN" altLang="en-US" dirty="0"/>
          </a:p>
        </p:txBody>
      </p:sp>
      <p:pic>
        <p:nvPicPr>
          <p:cNvPr id="19788804" name="Picture 4"/>
          <p:cNvPicPr>
            <a:picLocks noChangeAspect="1" noChangeArrowheads="1"/>
          </p:cNvPicPr>
          <p:nvPr/>
        </p:nvPicPr>
        <p:blipFill>
          <a:blip r:embed="rId2" cstate="print"/>
          <a:srcRect/>
          <a:stretch>
            <a:fillRect/>
          </a:stretch>
        </p:blipFill>
        <p:spPr bwMode="auto">
          <a:xfrm>
            <a:off x="4716016" y="1340768"/>
            <a:ext cx="4556119" cy="3384376"/>
          </a:xfrm>
          <a:prstGeom prst="rect">
            <a:avLst/>
          </a:prstGeom>
          <a:noFill/>
          <a:ln w="9525">
            <a:noFill/>
            <a:miter lim="800000"/>
            <a:headEnd/>
            <a:tailEnd/>
          </a:ln>
          <a:effectLst/>
        </p:spPr>
      </p:pic>
      <p:pic>
        <p:nvPicPr>
          <p:cNvPr id="19788805" name="Picture 5"/>
          <p:cNvPicPr>
            <a:picLocks noChangeAspect="1" noChangeArrowheads="1"/>
          </p:cNvPicPr>
          <p:nvPr/>
        </p:nvPicPr>
        <p:blipFill>
          <a:blip r:embed="rId3" cstate="print"/>
          <a:srcRect/>
          <a:stretch>
            <a:fillRect/>
          </a:stretch>
        </p:blipFill>
        <p:spPr bwMode="auto">
          <a:xfrm>
            <a:off x="0" y="1628800"/>
            <a:ext cx="5770186" cy="3816424"/>
          </a:xfrm>
          <a:prstGeom prst="rect">
            <a:avLst/>
          </a:prstGeom>
          <a:noFill/>
          <a:ln w="9525">
            <a:noFill/>
            <a:miter lim="800000"/>
            <a:headEnd/>
            <a:tailEnd/>
          </a:ln>
          <a:effectLst/>
        </p:spPr>
      </p:pic>
      <p:pic>
        <p:nvPicPr>
          <p:cNvPr id="8" name="Picture 2"/>
          <p:cNvPicPr>
            <a:picLocks noChangeAspect="1" noChangeArrowheads="1"/>
          </p:cNvPicPr>
          <p:nvPr/>
        </p:nvPicPr>
        <p:blipFill>
          <a:blip r:embed="rId4" cstate="print"/>
          <a:srcRect/>
          <a:stretch>
            <a:fillRect/>
          </a:stretch>
        </p:blipFill>
        <p:spPr bwMode="auto">
          <a:xfrm>
            <a:off x="4572000" y="4653136"/>
            <a:ext cx="3528392" cy="1854141"/>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导出任务和函数</a:t>
            </a:r>
          </a:p>
        </p:txBody>
      </p:sp>
      <p:sp>
        <p:nvSpPr>
          <p:cNvPr id="3" name="内容占位符 2"/>
          <p:cNvSpPr>
            <a:spLocks noGrp="1"/>
          </p:cNvSpPr>
          <p:nvPr>
            <p:ph idx="1"/>
          </p:nvPr>
        </p:nvSpPr>
        <p:spPr/>
        <p:txBody>
          <a:bodyPr/>
          <a:lstStyle/>
          <a:p>
            <a:r>
              <a:rPr lang="zh-CN" altLang="en-US" dirty="0"/>
              <a:t>一个模块中定义的任务或函数可以通过接口导出到其它模块。</a:t>
            </a:r>
          </a:p>
          <a:p>
            <a:r>
              <a:rPr lang="zh-CN" altLang="en-US" dirty="0"/>
              <a:t>只需在</a:t>
            </a:r>
            <a:r>
              <a:rPr lang="en-US" altLang="zh-CN" dirty="0" err="1"/>
              <a:t>modport</a:t>
            </a:r>
            <a:r>
              <a:rPr lang="zh-CN" altLang="en-US" dirty="0"/>
              <a:t>声明中列出任务或函数名，无需声明完整原型。  （只需函数名，不需要输入输出以及形参声明）</a:t>
            </a:r>
          </a:p>
          <a:p>
            <a:r>
              <a:rPr lang="zh-CN" altLang="en-US" dirty="0"/>
              <a:t>如果导出的任务或函数有默认值形参或调用任务或函数使用参数名称传递而不是位置传递，则导入声明需要给出完整原型。</a:t>
            </a:r>
          </a:p>
          <a:p>
            <a:r>
              <a:rPr lang="zh-CN" altLang="en-US" dirty="0"/>
              <a:t>导出任务或函数使用关键字：</a:t>
            </a:r>
            <a:r>
              <a:rPr lang="en-US" altLang="zh-CN" dirty="0"/>
              <a:t>export</a:t>
            </a:r>
          </a:p>
          <a:p>
            <a:endParaRPr lang="zh-CN" altLang="en-US" dirty="0"/>
          </a:p>
        </p:txBody>
      </p:sp>
      <p:pic>
        <p:nvPicPr>
          <p:cNvPr id="19789827" name="Picture 3"/>
          <p:cNvPicPr>
            <a:picLocks noChangeAspect="1" noChangeArrowheads="1"/>
          </p:cNvPicPr>
          <p:nvPr/>
        </p:nvPicPr>
        <p:blipFill>
          <a:blip r:embed="rId2" cstate="print"/>
          <a:srcRect/>
          <a:stretch>
            <a:fillRect/>
          </a:stretch>
        </p:blipFill>
        <p:spPr bwMode="auto">
          <a:xfrm>
            <a:off x="0" y="4437112"/>
            <a:ext cx="4788024" cy="1943739"/>
          </a:xfrm>
          <a:prstGeom prst="rect">
            <a:avLst/>
          </a:prstGeom>
          <a:noFill/>
          <a:ln w="9525">
            <a:noFill/>
            <a:miter lim="800000"/>
            <a:headEnd/>
            <a:tailEnd/>
          </a:ln>
          <a:effectLst/>
        </p:spPr>
      </p:pic>
      <p:pic>
        <p:nvPicPr>
          <p:cNvPr id="19789828" name="Picture 4"/>
          <p:cNvPicPr>
            <a:picLocks noChangeAspect="1" noChangeArrowheads="1"/>
          </p:cNvPicPr>
          <p:nvPr/>
        </p:nvPicPr>
        <p:blipFill>
          <a:blip r:embed="rId3" cstate="print"/>
          <a:srcRect/>
          <a:stretch>
            <a:fillRect/>
          </a:stretch>
        </p:blipFill>
        <p:spPr bwMode="auto">
          <a:xfrm>
            <a:off x="4788024" y="4437112"/>
            <a:ext cx="4680520" cy="1449021"/>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导出任务和函数</a:t>
            </a:r>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908720"/>
            <a:ext cx="5400600" cy="5427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149080"/>
            <a:ext cx="5648911" cy="182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80728"/>
            <a:ext cx="441049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908720"/>
            <a:ext cx="4176464" cy="21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62915"/>
          <a:stretch/>
        </p:blipFill>
        <p:spPr bwMode="auto">
          <a:xfrm>
            <a:off x="4716016" y="3933056"/>
            <a:ext cx="6570994" cy="225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过程语句块 </a:t>
            </a:r>
            <a:r>
              <a:rPr lang="en-US" altLang="zh-CN" sz="2400" dirty="0" err="1">
                <a:solidFill>
                  <a:schemeClr val="bg1">
                    <a:lumMod val="65000"/>
                  </a:schemeClr>
                </a:solidFill>
              </a:rPr>
              <a:t>always_comb</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Verilog @*</a:t>
            </a:r>
            <a:r>
              <a:rPr lang="zh-CN" altLang="en-US" dirty="0"/>
              <a:t>的敏感列表声明方式不同于</a:t>
            </a:r>
            <a:r>
              <a:rPr lang="en-US" altLang="zh-CN" dirty="0" err="1"/>
              <a:t>always_comb</a:t>
            </a:r>
            <a:r>
              <a:rPr lang="zh-CN" altLang="en-US" dirty="0"/>
              <a:t>：</a:t>
            </a:r>
            <a:endParaRPr lang="en-US" altLang="zh-CN" dirty="0"/>
          </a:p>
          <a:p>
            <a:pPr marL="1587" indent="0">
              <a:buNone/>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12</a:t>
            </a:fld>
            <a:endParaRPr lang="en-US" dirty="0"/>
          </a:p>
        </p:txBody>
      </p:sp>
      <p:pic>
        <p:nvPicPr>
          <p:cNvPr id="5" name="Picture 4"/>
          <p:cNvPicPr>
            <a:picLocks noChangeAspect="1"/>
          </p:cNvPicPr>
          <p:nvPr/>
        </p:nvPicPr>
        <p:blipFill>
          <a:blip r:embed="rId2" cstate="print"/>
          <a:stretch>
            <a:fillRect/>
          </a:stretch>
        </p:blipFill>
        <p:spPr>
          <a:xfrm>
            <a:off x="698763" y="2016481"/>
            <a:ext cx="5021011" cy="1143956"/>
          </a:xfrm>
          <a:prstGeom prst="rect">
            <a:avLst/>
          </a:prstGeom>
        </p:spPr>
      </p:pic>
      <p:pic>
        <p:nvPicPr>
          <p:cNvPr id="6" name="Picture 5"/>
          <p:cNvPicPr>
            <a:picLocks noChangeAspect="1"/>
          </p:cNvPicPr>
          <p:nvPr/>
        </p:nvPicPr>
        <p:blipFill>
          <a:blip r:embed="rId3" cstate="print"/>
          <a:stretch>
            <a:fillRect/>
          </a:stretch>
        </p:blipFill>
        <p:spPr>
          <a:xfrm>
            <a:off x="743367" y="3160437"/>
            <a:ext cx="4709581" cy="2996523"/>
          </a:xfrm>
          <a:prstGeom prst="rect">
            <a:avLst/>
          </a:prstGeom>
        </p:spPr>
      </p:pic>
    </p:spTree>
    <p:extLst>
      <p:ext uri="{BB962C8B-B14F-4D97-AF65-F5344CB8AC3E}">
        <p14:creationId xmlns:p14="http://schemas.microsoft.com/office/powerpoint/2010/main" val="1249799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9628"/>
          <a:stretch/>
        </p:blipFill>
        <p:spPr bwMode="auto">
          <a:xfrm>
            <a:off x="525366" y="1340768"/>
            <a:ext cx="7718180"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接口中的过程块</a:t>
            </a:r>
          </a:p>
        </p:txBody>
      </p:sp>
      <p:sp>
        <p:nvSpPr>
          <p:cNvPr id="3" name="内容占位符 2"/>
          <p:cNvSpPr>
            <a:spLocks noGrp="1"/>
          </p:cNvSpPr>
          <p:nvPr>
            <p:ph idx="1"/>
          </p:nvPr>
        </p:nvSpPr>
        <p:spPr/>
        <p:txBody>
          <a:bodyPr/>
          <a:lstStyle/>
          <a:p>
            <a:r>
              <a:rPr lang="zh-CN" altLang="en-US" dirty="0"/>
              <a:t>接口还可以包含</a:t>
            </a:r>
            <a:r>
              <a:rPr lang="en-US" altLang="zh-CN" dirty="0"/>
              <a:t>always</a:t>
            </a:r>
            <a:r>
              <a:rPr lang="zh-CN" altLang="en-US" dirty="0"/>
              <a:t>、</a:t>
            </a:r>
            <a:r>
              <a:rPr lang="en-US" altLang="zh-CN" dirty="0" err="1"/>
              <a:t>always_comb</a:t>
            </a:r>
            <a:r>
              <a:rPr lang="zh-CN" altLang="en-US" dirty="0"/>
              <a:t>、</a:t>
            </a:r>
            <a:r>
              <a:rPr lang="en-US" altLang="zh-CN" dirty="0" err="1"/>
              <a:t>always_latch</a:t>
            </a:r>
            <a:r>
              <a:rPr lang="zh-CN" altLang="en-US" dirty="0"/>
              <a:t>、</a:t>
            </a:r>
            <a:r>
              <a:rPr lang="en-US" altLang="zh-CN" dirty="0" err="1"/>
              <a:t>always_ff</a:t>
            </a:r>
            <a:r>
              <a:rPr lang="zh-CN" altLang="en-US" dirty="0"/>
              <a:t>、</a:t>
            </a:r>
            <a:r>
              <a:rPr lang="en-US" altLang="zh-CN" dirty="0"/>
              <a:t>initial</a:t>
            </a:r>
            <a:r>
              <a:rPr lang="zh-CN" altLang="en-US" dirty="0"/>
              <a:t>、</a:t>
            </a:r>
            <a:r>
              <a:rPr lang="en-US" altLang="zh-CN" dirty="0"/>
              <a:t>final</a:t>
            </a:r>
            <a:r>
              <a:rPr lang="zh-CN" altLang="en-US" dirty="0"/>
              <a:t>过程块和</a:t>
            </a:r>
            <a:r>
              <a:rPr lang="en-US" altLang="zh-CN" dirty="0"/>
              <a:t>assign</a:t>
            </a:r>
            <a:r>
              <a:rPr lang="zh-CN" altLang="en-US" dirty="0"/>
              <a:t>持续赋值语句</a:t>
            </a:r>
          </a:p>
          <a:p>
            <a:r>
              <a:rPr lang="zh-CN" altLang="en-US" dirty="0"/>
              <a:t>接口中过程块的一个用途就是设计验证，如在接口中建立一个协议检查器。</a:t>
            </a:r>
          </a:p>
          <a:p>
            <a:r>
              <a:rPr lang="zh-CN" altLang="en-US" dirty="0"/>
              <a:t>接口也可以象模块一样使用参数重定义和</a:t>
            </a:r>
            <a:r>
              <a:rPr lang="en-US" altLang="zh-CN" dirty="0"/>
              <a:t>generate</a:t>
            </a:r>
            <a:r>
              <a:rPr lang="zh-CN" altLang="en-US" dirty="0"/>
              <a:t>语句，便于接口实例化时进行重构。</a:t>
            </a:r>
          </a:p>
          <a:p>
            <a:r>
              <a:rPr lang="zh-CN" altLang="en-US" dirty="0"/>
              <a:t>接口的使用改变了验证过程，通信通道可以开发为接口，独立于其它模块的开发，并且由于接口可以包含实现通信协议的方法，所以接口的验证可以独立进行。</a:t>
            </a:r>
          </a:p>
          <a:p>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9790853" name="Picture 5"/>
          <p:cNvPicPr>
            <a:picLocks noChangeAspect="1" noChangeArrowheads="1"/>
          </p:cNvPicPr>
          <p:nvPr/>
        </p:nvPicPr>
        <p:blipFill>
          <a:blip r:embed="rId2" cstate="print"/>
          <a:srcRect/>
          <a:stretch>
            <a:fillRect/>
          </a:stretch>
        </p:blipFill>
        <p:spPr bwMode="auto">
          <a:xfrm>
            <a:off x="395536" y="764704"/>
            <a:ext cx="4902515" cy="3614043"/>
          </a:xfrm>
          <a:prstGeom prst="rect">
            <a:avLst/>
          </a:prstGeom>
          <a:noFill/>
          <a:ln w="9525">
            <a:noFill/>
            <a:miter lim="800000"/>
            <a:headEnd/>
            <a:tailEnd/>
          </a:ln>
          <a:effectLst/>
        </p:spPr>
      </p:pic>
      <p:pic>
        <p:nvPicPr>
          <p:cNvPr id="19790854" name="Picture 6"/>
          <p:cNvPicPr>
            <a:picLocks noChangeAspect="1" noChangeArrowheads="1"/>
          </p:cNvPicPr>
          <p:nvPr/>
        </p:nvPicPr>
        <p:blipFill>
          <a:blip r:embed="rId3" cstate="print"/>
          <a:srcRect/>
          <a:stretch>
            <a:fillRect/>
          </a:stretch>
        </p:blipFill>
        <p:spPr bwMode="auto">
          <a:xfrm>
            <a:off x="323528" y="4221088"/>
            <a:ext cx="5616624" cy="2337817"/>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接口和虚拟接口</a:t>
            </a:r>
          </a:p>
        </p:txBody>
      </p:sp>
      <p:pic>
        <p:nvPicPr>
          <p:cNvPr id="4" name="Picture 3"/>
          <p:cNvPicPr>
            <a:picLocks noChangeAspect="1"/>
          </p:cNvPicPr>
          <p:nvPr/>
        </p:nvPicPr>
        <p:blipFill>
          <a:blip r:embed="rId2" cstate="print"/>
          <a:stretch>
            <a:fillRect/>
          </a:stretch>
        </p:blipFill>
        <p:spPr>
          <a:xfrm>
            <a:off x="4996483" y="5157192"/>
            <a:ext cx="4147517" cy="1248060"/>
          </a:xfrm>
          <a:prstGeom prst="rect">
            <a:avLst/>
          </a:prstGeom>
        </p:spPr>
      </p:pic>
      <p:sp>
        <p:nvSpPr>
          <p:cNvPr id="3" name="内容占位符 2"/>
          <p:cNvSpPr>
            <a:spLocks noGrp="1"/>
          </p:cNvSpPr>
          <p:nvPr>
            <p:ph idx="1"/>
          </p:nvPr>
        </p:nvSpPr>
        <p:spPr>
          <a:xfrm>
            <a:off x="467544" y="836712"/>
            <a:ext cx="8229600" cy="5328592"/>
          </a:xfrm>
        </p:spPr>
        <p:txBody>
          <a:bodyPr/>
          <a:lstStyle/>
          <a:p>
            <a:r>
              <a:rPr lang="zh-CN" altLang="en-US" dirty="0"/>
              <a:t>在测试平台中，利用接口，可将测试平台同</a:t>
            </a:r>
            <a:r>
              <a:rPr lang="en-US" altLang="zh-CN" dirty="0"/>
              <a:t>DUT</a:t>
            </a:r>
            <a:r>
              <a:rPr lang="zh-CN" altLang="en-US" dirty="0"/>
              <a:t>连接起来，</a:t>
            </a:r>
            <a:endParaRPr lang="en-US" altLang="zh-CN" dirty="0"/>
          </a:p>
          <a:p>
            <a:r>
              <a:rPr lang="zh-CN" altLang="en-US" dirty="0"/>
              <a:t>在测试程序中，除一般的接口使用方法外，一般使用虚拟接口来完成跟</a:t>
            </a:r>
            <a:r>
              <a:rPr lang="en-US" altLang="zh-CN" dirty="0"/>
              <a:t>DUV</a:t>
            </a:r>
            <a:r>
              <a:rPr lang="zh-CN" altLang="en-US" dirty="0"/>
              <a:t>的数据交换。</a:t>
            </a:r>
            <a:endParaRPr lang="en-US" altLang="zh-CN" dirty="0"/>
          </a:p>
          <a:p>
            <a:r>
              <a:rPr lang="zh-CN" altLang="en-US" dirty="0"/>
              <a:t>虚拟接口提供了一种将测试程序</a:t>
            </a:r>
            <a:r>
              <a:rPr lang="en-US" altLang="zh-CN" dirty="0"/>
              <a:t>/</a:t>
            </a:r>
            <a:r>
              <a:rPr lang="zh-CN" altLang="en-US" dirty="0"/>
              <a:t>抽象模型与</a:t>
            </a:r>
            <a:r>
              <a:rPr lang="en-US" altLang="zh-CN" dirty="0"/>
              <a:t>DUV</a:t>
            </a:r>
            <a:r>
              <a:rPr lang="zh-CN" altLang="en-US" dirty="0"/>
              <a:t>设计的信号相分离的机制。</a:t>
            </a:r>
            <a:endParaRPr lang="en-US" altLang="zh-CN" dirty="0"/>
          </a:p>
          <a:p>
            <a:r>
              <a:rPr lang="zh-CN" altLang="en-US" dirty="0"/>
              <a:t>能提高测试程序的复用性。 </a:t>
            </a:r>
            <a:endParaRPr lang="en-US" altLang="zh-CN" dirty="0"/>
          </a:p>
          <a:p>
            <a:pPr lvl="1"/>
            <a:r>
              <a:rPr lang="zh-CN" altLang="en-US" dirty="0"/>
              <a:t>作为实际</a:t>
            </a:r>
            <a:r>
              <a:rPr lang="en-US" altLang="zh-CN" dirty="0"/>
              <a:t>Interface</a:t>
            </a:r>
            <a:r>
              <a:rPr lang="zh-CN" altLang="en-US" dirty="0"/>
              <a:t>的引用，可作为参数传递给</a:t>
            </a:r>
            <a:r>
              <a:rPr lang="en-US" altLang="zh-CN" dirty="0"/>
              <a:t>Task</a:t>
            </a:r>
            <a:r>
              <a:rPr lang="zh-CN" altLang="en-US" dirty="0"/>
              <a:t>，</a:t>
            </a:r>
            <a:r>
              <a:rPr lang="en-US" altLang="zh-CN" dirty="0"/>
              <a:t>Function</a:t>
            </a:r>
            <a:r>
              <a:rPr lang="zh-CN" altLang="en-US" dirty="0"/>
              <a:t>，和</a:t>
            </a:r>
            <a:r>
              <a:rPr lang="en-US" altLang="zh-CN" dirty="0"/>
              <a:t>Class</a:t>
            </a:r>
            <a:r>
              <a:rPr lang="zh-CN" altLang="en-US" dirty="0"/>
              <a:t>的方法。在仿真时动态绑定。</a:t>
            </a:r>
            <a:endParaRPr lang="en-US" altLang="zh-CN" dirty="0"/>
          </a:p>
          <a:p>
            <a:pPr lvl="1"/>
            <a:r>
              <a:rPr lang="zh-CN" altLang="en-US" dirty="0"/>
              <a:t>是动态</a:t>
            </a:r>
            <a:r>
              <a:rPr lang="en-US" altLang="zh-CN" dirty="0"/>
              <a:t>Class</a:t>
            </a:r>
            <a:r>
              <a:rPr lang="zh-CN" altLang="en-US" dirty="0"/>
              <a:t>类跟静态</a:t>
            </a:r>
            <a:r>
              <a:rPr lang="en-US" altLang="zh-CN" dirty="0"/>
              <a:t>DUT</a:t>
            </a:r>
            <a:r>
              <a:rPr lang="zh-CN" altLang="en-US" dirty="0"/>
              <a:t>的主要交换接口。</a:t>
            </a:r>
            <a:endParaRPr lang="en-US" altLang="zh-CN" dirty="0"/>
          </a:p>
          <a:p>
            <a:pPr lvl="1"/>
            <a:r>
              <a:rPr lang="zh-CN" altLang="en-US" dirty="0"/>
              <a:t>不同层次的虚拟接口，如具有相同的信号，就可以直接使用复用使用该虚拟接口的测试程序。</a:t>
            </a:r>
            <a:endParaRPr lang="en-US" altLang="zh-CN" dirty="0"/>
          </a:p>
          <a:p>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虚拟接口的使用例子</a:t>
            </a:r>
          </a:p>
        </p:txBody>
      </p:sp>
      <p:sp>
        <p:nvSpPr>
          <p:cNvPr id="3" name="内容占位符 2"/>
          <p:cNvSpPr>
            <a:spLocks noGrp="1"/>
          </p:cNvSpPr>
          <p:nvPr>
            <p:ph idx="1"/>
          </p:nvPr>
        </p:nvSpPr>
        <p:spPr/>
        <p:txBody>
          <a:bodyPr/>
          <a:lstStyle/>
          <a:p>
            <a:endParaRPr lang="zh-CN" altLang="en-US"/>
          </a:p>
        </p:txBody>
      </p:sp>
      <p:pic>
        <p:nvPicPr>
          <p:cNvPr id="19795971" name="Picture 3"/>
          <p:cNvPicPr>
            <a:picLocks noChangeAspect="1" noChangeArrowheads="1"/>
          </p:cNvPicPr>
          <p:nvPr/>
        </p:nvPicPr>
        <p:blipFill>
          <a:blip r:embed="rId2" cstate="print"/>
          <a:srcRect/>
          <a:stretch>
            <a:fillRect/>
          </a:stretch>
        </p:blipFill>
        <p:spPr bwMode="auto">
          <a:xfrm>
            <a:off x="467544" y="3645024"/>
            <a:ext cx="5040560" cy="2220098"/>
          </a:xfrm>
          <a:prstGeom prst="rect">
            <a:avLst/>
          </a:prstGeom>
          <a:noFill/>
          <a:ln w="9525">
            <a:noFill/>
            <a:miter lim="800000"/>
            <a:headEnd/>
            <a:tailEnd/>
          </a:ln>
        </p:spPr>
      </p:pic>
      <p:pic>
        <p:nvPicPr>
          <p:cNvPr id="19795970" name="Picture 2"/>
          <p:cNvPicPr>
            <a:picLocks noChangeAspect="1" noChangeArrowheads="1"/>
          </p:cNvPicPr>
          <p:nvPr/>
        </p:nvPicPr>
        <p:blipFill>
          <a:blip r:embed="rId3" cstate="print"/>
          <a:srcRect/>
          <a:stretch>
            <a:fillRect/>
          </a:stretch>
        </p:blipFill>
        <p:spPr bwMode="auto">
          <a:xfrm>
            <a:off x="467544" y="548680"/>
            <a:ext cx="5636011" cy="3240360"/>
          </a:xfrm>
          <a:prstGeom prst="rect">
            <a:avLst/>
          </a:prstGeom>
          <a:noFill/>
          <a:ln w="9525">
            <a:noFill/>
            <a:miter lim="800000"/>
            <a:headEnd/>
            <a:tailEnd/>
          </a:ln>
        </p:spPr>
      </p:pic>
      <p:pic>
        <p:nvPicPr>
          <p:cNvPr id="19795972" name="Picture 4"/>
          <p:cNvPicPr>
            <a:picLocks noChangeAspect="1" noChangeArrowheads="1"/>
          </p:cNvPicPr>
          <p:nvPr/>
        </p:nvPicPr>
        <p:blipFill>
          <a:blip r:embed="rId4" cstate="print"/>
          <a:srcRect/>
          <a:stretch>
            <a:fillRect/>
          </a:stretch>
        </p:blipFill>
        <p:spPr bwMode="auto">
          <a:xfrm>
            <a:off x="683568" y="5949280"/>
            <a:ext cx="2520280" cy="561993"/>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接口</a:t>
            </a:r>
            <a:br>
              <a:rPr lang="en-US" altLang="zh-CN" dirty="0"/>
            </a:br>
            <a:r>
              <a:rPr lang="zh-CN" altLang="en-US" sz="2400" dirty="0">
                <a:solidFill>
                  <a:schemeClr val="bg1">
                    <a:lumMod val="65000"/>
                  </a:schemeClr>
                </a:solidFill>
              </a:rPr>
              <a:t>总结</a:t>
            </a:r>
            <a:endParaRPr lang="en-US" sz="2400" dirty="0">
              <a:solidFill>
                <a:schemeClr val="bg1">
                  <a:lumMod val="65000"/>
                </a:schemeClr>
              </a:solidFill>
            </a:endParaRPr>
          </a:p>
        </p:txBody>
      </p:sp>
      <p:sp>
        <p:nvSpPr>
          <p:cNvPr id="6" name="Text Placeholder 5"/>
          <p:cNvSpPr>
            <a:spLocks noGrp="1"/>
          </p:cNvSpPr>
          <p:nvPr>
            <p:ph idx="1"/>
          </p:nvPr>
        </p:nvSpPr>
        <p:spPr/>
        <p:txBody>
          <a:bodyPr>
            <a:normAutofit/>
          </a:bodyPr>
          <a:lstStyle/>
          <a:p>
            <a:pPr marL="344487" indent="-342900">
              <a:buFont typeface="Arial" panose="020B0604020202020204" pitchFamily="34" charset="0"/>
              <a:buChar char="•"/>
            </a:pPr>
            <a:r>
              <a:rPr lang="zh-CN" altLang="en-US" sz="2000" dirty="0"/>
              <a:t>接口对于设计复用非常有利。</a:t>
            </a:r>
            <a:endParaRPr lang="en-US" altLang="zh-CN" sz="2000" dirty="0"/>
          </a:p>
          <a:p>
            <a:pPr marL="344487" indent="-342900">
              <a:buFont typeface="Arial" panose="020B0604020202020204" pitchFamily="34" charset="0"/>
              <a:buChar char="•"/>
            </a:pPr>
            <a:r>
              <a:rPr lang="zh-CN" altLang="en-US" sz="2000" dirty="0"/>
              <a:t>接口减少了模块之间错误连接的可能性。</a:t>
            </a:r>
            <a:endParaRPr lang="en-US" altLang="zh-CN" sz="2000" dirty="0"/>
          </a:p>
          <a:p>
            <a:pPr marL="344487" indent="-342900">
              <a:buFont typeface="Arial" panose="020B0604020202020204" pitchFamily="34" charset="0"/>
              <a:buChar char="•"/>
            </a:pPr>
            <a:r>
              <a:rPr lang="zh-CN" altLang="en-US" sz="2000" dirty="0"/>
              <a:t>如果要添加新的信号，只需要在接口中声明，而不必在模块中声明。</a:t>
            </a:r>
            <a:endParaRPr lang="en-US" altLang="zh-CN" sz="2000" dirty="0"/>
          </a:p>
          <a:p>
            <a:pPr marL="344487" indent="-342900">
              <a:buFont typeface="Arial" panose="020B0604020202020204" pitchFamily="34" charset="0"/>
              <a:buChar char="•"/>
            </a:pPr>
            <a:r>
              <a:rPr lang="zh-CN" altLang="en-US" sz="2000" dirty="0"/>
              <a:t>由于接口将有关信号都集合在一起，因此在使用这些信号时需要多添加一个层次（接口实例名）。</a:t>
            </a:r>
            <a:endParaRPr lang="en-US" altLang="zh-CN" sz="2000" dirty="0"/>
          </a:p>
          <a:p>
            <a:pPr marL="344487" indent="-342900">
              <a:buFont typeface="Arial" panose="020B0604020202020204" pitchFamily="34" charset="0"/>
              <a:buChar char="•"/>
            </a:pPr>
            <a:r>
              <a:rPr lang="zh-CN" altLang="en-US" sz="2000" dirty="0"/>
              <a:t>接口往往会将有关的信号集合在一起，这意味着对于拥有多组不相关信号的设计而言，它可能需要有多个接口实例才能完成与其它模块的连接。</a:t>
            </a:r>
            <a:endParaRPr lang="en-US" altLang="zh-CN" sz="2000" dirty="0"/>
          </a:p>
          <a:p>
            <a:pPr marL="344487" indent="-342900">
              <a:buFont typeface="Arial" panose="020B0604020202020204" pitchFamily="34" charset="0"/>
              <a:buChar char="•"/>
            </a:pPr>
            <a:r>
              <a:rPr lang="zh-CN" altLang="en-US" sz="2000" dirty="0"/>
              <a:t>基于片内总线设计的</a:t>
            </a:r>
            <a:r>
              <a:rPr lang="en-US" altLang="zh-CN" sz="2000" dirty="0"/>
              <a:t>SoC</a:t>
            </a:r>
            <a:r>
              <a:rPr lang="zh-CN" altLang="en-US" sz="2000" dirty="0"/>
              <a:t>，可复用的的</a:t>
            </a:r>
            <a:r>
              <a:rPr lang="en-US" altLang="zh-CN" sz="2000" dirty="0"/>
              <a:t>TB</a:t>
            </a:r>
            <a:r>
              <a:rPr lang="zh-CN" altLang="en-US" sz="2000" dirty="0"/>
              <a:t>依赖于接口</a:t>
            </a:r>
            <a:r>
              <a:rPr lang="en-US" altLang="zh-CN" sz="2000" dirty="0"/>
              <a:t>/</a:t>
            </a:r>
            <a:r>
              <a:rPr lang="zh-CN" altLang="en-US" sz="2000" dirty="0"/>
              <a:t>虚拟接口</a:t>
            </a:r>
            <a:endParaRPr lang="en-US" altLang="zh-CN" sz="2000" dirty="0"/>
          </a:p>
          <a:p>
            <a:pPr marL="344487" indent="-342900">
              <a:buFont typeface="Arial" panose="020B0604020202020204" pitchFamily="34" charset="0"/>
              <a:buChar char="•"/>
            </a:pPr>
            <a:r>
              <a:rPr lang="zh-CN" altLang="en-US" sz="2000" dirty="0"/>
              <a:t>接口跟时钟块通常配合使用</a:t>
            </a:r>
            <a:endParaRPr lang="en-US" altLang="zh-CN" sz="2000" dirty="0"/>
          </a:p>
          <a:p>
            <a:pPr marL="344487" indent="-342900">
              <a:buFont typeface="Arial" panose="020B0604020202020204" pitchFamily="34" charset="0"/>
              <a:buChar char="•"/>
            </a:pPr>
            <a:endParaRPr lang="en-US"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125</a:t>
            </a:fld>
            <a:endParaRPr lang="en-US" dirty="0"/>
          </a:p>
        </p:txBody>
      </p:sp>
    </p:spTree>
    <p:extLst>
      <p:ext uri="{BB962C8B-B14F-4D97-AF65-F5344CB8AC3E}">
        <p14:creationId xmlns:p14="http://schemas.microsoft.com/office/powerpoint/2010/main" val="15454432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类和</a:t>
            </a:r>
            <a:r>
              <a:rPr lang="en-US" altLang="zh-CN" dirty="0"/>
              <a:t>OOP</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类的封装</a:t>
            </a:r>
            <a:br>
              <a:rPr lang="en-US" altLang="zh-CN" dirty="0"/>
            </a:br>
            <a:r>
              <a:rPr lang="zh-CN" altLang="en-US" sz="2800" dirty="0">
                <a:solidFill>
                  <a:schemeClr val="bg1">
                    <a:lumMod val="65000"/>
                  </a:schemeClr>
                </a:solidFill>
              </a:rPr>
              <a:t>类的概述</a:t>
            </a:r>
            <a:endParaRPr lang="en-US" sz="2800" dirty="0">
              <a:solidFill>
                <a:schemeClr val="bg1">
                  <a:lumMod val="65000"/>
                </a:schemeClr>
              </a:solidFill>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127</a:t>
            </a:fld>
            <a:endParaRPr lang="en-US" dirty="0"/>
          </a:p>
        </p:txBody>
      </p:sp>
      <p:sp>
        <p:nvSpPr>
          <p:cNvPr id="4" name="Text Placeholder 3"/>
          <p:cNvSpPr>
            <a:spLocks noGrp="1"/>
          </p:cNvSpPr>
          <p:nvPr>
            <p:ph type="body" sz="quarter" idx="13"/>
          </p:nvPr>
        </p:nvSpPr>
        <p:spPr/>
        <p:txBody>
          <a:bodyPr>
            <a:normAutofit/>
          </a:bodyPr>
          <a:lstStyle/>
          <a:p>
            <a:pPr>
              <a:buFont typeface="Arial" panose="020B0604020202020204" pitchFamily="34" charset="0"/>
              <a:buChar char="•"/>
            </a:pPr>
            <a:r>
              <a:rPr lang="zh-CN" altLang="en-US" dirty="0"/>
              <a:t>类</a:t>
            </a:r>
            <a:r>
              <a:rPr lang="en-US" altLang="zh-CN" dirty="0"/>
              <a:t>/OOP</a:t>
            </a:r>
            <a:r>
              <a:rPr lang="zh-CN" altLang="en-US" dirty="0"/>
              <a:t>是目前代码重用的主要方法之一。</a:t>
            </a:r>
            <a:endParaRPr lang="en-US" altLang="zh-CN" dirty="0"/>
          </a:p>
          <a:p>
            <a:pPr>
              <a:buFont typeface="Arial" panose="020B0604020202020204" pitchFamily="34" charset="0"/>
              <a:buChar char="•"/>
            </a:pPr>
            <a:r>
              <a:rPr lang="zh-CN" altLang="en-US" dirty="0"/>
              <a:t>类是一种可以包含数据和方法（</a:t>
            </a:r>
            <a:r>
              <a:rPr lang="en-US" altLang="zh-CN" dirty="0"/>
              <a:t>function</a:t>
            </a:r>
            <a:r>
              <a:rPr lang="zh-CN" altLang="en-US" dirty="0"/>
              <a:t>，</a:t>
            </a:r>
            <a:r>
              <a:rPr lang="en-US" altLang="zh-CN" dirty="0"/>
              <a:t>task</a:t>
            </a:r>
            <a:r>
              <a:rPr lang="zh-CN" altLang="en-US" dirty="0"/>
              <a:t>）的类型。</a:t>
            </a:r>
            <a:endParaRPr lang="en-US" altLang="zh-CN" dirty="0"/>
          </a:p>
          <a:p>
            <a:pPr>
              <a:buFont typeface="Arial" panose="020B0604020202020204" pitchFamily="34" charset="0"/>
              <a:buChar char="•"/>
            </a:pPr>
            <a:r>
              <a:rPr lang="zh-CN" altLang="en-US" dirty="0"/>
              <a:t>例如一个数据包，可能被定义为一个类，类中可以包含指令、地址、队列</a:t>
            </a:r>
            <a:r>
              <a:rPr lang="en-US" altLang="zh-CN" dirty="0"/>
              <a:t>ID</a:t>
            </a:r>
            <a:r>
              <a:rPr lang="zh-CN" altLang="en-US" dirty="0"/>
              <a:t>、时间戳和数据等成员。</a:t>
            </a:r>
            <a:endParaRPr lang="en-US" altLang="zh-CN" dirty="0"/>
          </a:p>
          <a:p>
            <a:pPr>
              <a:buFont typeface="Arial" panose="020B0604020202020204" pitchFamily="34" charset="0"/>
              <a:buChar char="•"/>
            </a:pPr>
            <a:r>
              <a:rPr lang="en-US" dirty="0"/>
              <a:t>packet</a:t>
            </a:r>
            <a:r>
              <a:rPr lang="zh-CN" altLang="en-US" dirty="0"/>
              <a:t>这个类可以在其中对这些数据做初始化，设置指令，读取该类的状态以及检查队列</a:t>
            </a:r>
            <a:r>
              <a:rPr lang="en-US" altLang="zh-CN" dirty="0"/>
              <a:t>ID</a:t>
            </a:r>
            <a:r>
              <a:rPr lang="zh-CN" altLang="en-US" dirty="0"/>
              <a:t>。</a:t>
            </a:r>
            <a:endParaRPr lang="en-US" altLang="zh-CN" dirty="0"/>
          </a:p>
          <a:p>
            <a:pPr>
              <a:buFont typeface="Arial" panose="020B0604020202020204" pitchFamily="34" charset="0"/>
              <a:buChar char="•"/>
            </a:pPr>
            <a:r>
              <a:rPr lang="zh-CN" altLang="en-US" dirty="0"/>
              <a:t>每一个</a:t>
            </a:r>
            <a:r>
              <a:rPr lang="en-US" altLang="zh-CN" dirty="0"/>
              <a:t>packet</a:t>
            </a:r>
            <a:r>
              <a:rPr lang="zh-CN" altLang="en-US" dirty="0"/>
              <a:t>类例化的具体对象其数据成员都可能不相同，然而</a:t>
            </a:r>
            <a:r>
              <a:rPr lang="en-US" altLang="zh-CN" dirty="0"/>
              <a:t>packet</a:t>
            </a:r>
            <a:r>
              <a:rPr lang="zh-CN" altLang="en-US" dirty="0"/>
              <a:t>类作为描述这些数据的抽象类型，将其对应的数据成员和操作这些数据成员的方法都定义在其中。</a:t>
            </a:r>
            <a:endParaRPr lang="en-US" dirty="0"/>
          </a:p>
        </p:txBody>
      </p:sp>
    </p:spTree>
    <p:extLst>
      <p:ext uri="{BB962C8B-B14F-4D97-AF65-F5344CB8AC3E}">
        <p14:creationId xmlns:p14="http://schemas.microsoft.com/office/powerpoint/2010/main" val="18745483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类的封装</a:t>
            </a:r>
            <a:br>
              <a:rPr lang="en-US" altLang="zh-CN" dirty="0"/>
            </a:br>
            <a:r>
              <a:rPr lang="zh-CN" altLang="en-US" sz="2800" dirty="0">
                <a:solidFill>
                  <a:schemeClr val="bg1">
                    <a:lumMod val="65000"/>
                  </a:schemeClr>
                </a:solidFill>
              </a:rPr>
              <a:t>类的概述</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128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5402" y="231620"/>
            <a:ext cx="6650550" cy="6024214"/>
          </a:xfrm>
          <a:prstGeom prst="rect">
            <a:avLst/>
          </a:prstGeom>
        </p:spPr>
      </p:pic>
    </p:spTree>
    <p:extLst>
      <p:ext uri="{BB962C8B-B14F-4D97-AF65-F5344CB8AC3E}">
        <p14:creationId xmlns:p14="http://schemas.microsoft.com/office/powerpoint/2010/main" val="22318282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类的封装</a:t>
            </a:r>
            <a:br>
              <a:rPr lang="en-US" altLang="zh-CN" dirty="0"/>
            </a:br>
            <a:r>
              <a:rPr lang="zh-CN" altLang="en-US" sz="2800" dirty="0">
                <a:solidFill>
                  <a:schemeClr val="bg1">
                    <a:lumMod val="65000"/>
                  </a:schemeClr>
                </a:solidFill>
              </a:rPr>
              <a:t>类的概述</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面向对象编程（</a:t>
            </a:r>
            <a:r>
              <a:rPr lang="en-US" altLang="zh-CN" dirty="0"/>
              <a:t>OOP</a:t>
            </a:r>
            <a:r>
              <a:rPr lang="zh-CN" altLang="en-US" dirty="0"/>
              <a:t>，</a:t>
            </a:r>
            <a:r>
              <a:rPr lang="en-US" altLang="zh-CN" dirty="0"/>
              <a:t>Object-Oriented Programming</a:t>
            </a:r>
            <a:r>
              <a:rPr lang="zh-CN" altLang="en-US" dirty="0"/>
              <a:t>）使用户能够创建复杂的数据类型，并且将它们跟使用这些数据类型的程序紧密地结合在一起。</a:t>
            </a:r>
            <a:endParaRPr lang="en-US" altLang="zh-CN" dirty="0"/>
          </a:p>
          <a:p>
            <a:pPr>
              <a:buFont typeface="Arial" panose="020B0604020202020204" pitchFamily="34" charset="0"/>
              <a:buChar char="•"/>
            </a:pPr>
            <a:r>
              <a:rPr lang="zh-CN" altLang="en-US" dirty="0"/>
              <a:t>用户可以在更加抽象的层次建立测试平台和系统级模型，通过调用函数来执行一个动作而不是简单地改变信号的电平。</a:t>
            </a:r>
            <a:endParaRPr lang="en-US" altLang="zh-CN" dirty="0"/>
          </a:p>
          <a:p>
            <a:pPr>
              <a:buFont typeface="Arial" panose="020B0604020202020204" pitchFamily="34" charset="0"/>
              <a:buChar char="•"/>
            </a:pPr>
            <a:r>
              <a:rPr lang="zh-CN" altLang="en-US" dirty="0"/>
              <a:t>在验证环境中，包括</a:t>
            </a:r>
            <a:r>
              <a:rPr lang="en-US" altLang="zh-CN" dirty="0"/>
              <a:t>stimulator</a:t>
            </a:r>
            <a:r>
              <a:rPr lang="zh-CN" altLang="en-US" dirty="0"/>
              <a:t>、</a:t>
            </a:r>
            <a:r>
              <a:rPr lang="en-US" altLang="zh-CN" dirty="0"/>
              <a:t>monitor</a:t>
            </a:r>
            <a:r>
              <a:rPr lang="zh-CN" altLang="en-US" dirty="0"/>
              <a:t>、</a:t>
            </a:r>
            <a:r>
              <a:rPr lang="en-US" altLang="zh-CN" dirty="0"/>
              <a:t>checker</a:t>
            </a:r>
            <a:r>
              <a:rPr lang="zh-CN" altLang="en-US" dirty="0"/>
              <a:t>以及其它验证组件接下来都将按照</a:t>
            </a:r>
            <a:r>
              <a:rPr lang="en-US" altLang="zh-CN" dirty="0"/>
              <a:t>OOP</a:t>
            </a:r>
            <a:r>
              <a:rPr lang="zh-CN" altLang="en-US" dirty="0"/>
              <a:t>的方式来构建。</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129</a:t>
            </a:fld>
            <a:endParaRPr lang="en-US" dirty="0"/>
          </a:p>
        </p:txBody>
      </p:sp>
    </p:spTree>
    <p:extLst>
      <p:ext uri="{BB962C8B-B14F-4D97-AF65-F5344CB8AC3E}">
        <p14:creationId xmlns:p14="http://schemas.microsoft.com/office/powerpoint/2010/main" val="112393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过程语句块 </a:t>
            </a:r>
            <a:r>
              <a:rPr lang="en-US" altLang="zh-CN" sz="2400" dirty="0" err="1">
                <a:solidFill>
                  <a:schemeClr val="bg1">
                    <a:lumMod val="65000"/>
                  </a:schemeClr>
                </a:solidFill>
              </a:rPr>
              <a:t>always_latch</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err="1"/>
              <a:t>always_latch</a:t>
            </a:r>
            <a:r>
              <a:rPr lang="zh-CN" altLang="en-US" dirty="0"/>
              <a:t>表示锁存逻辑，且自动插入敏感列表。</a:t>
            </a:r>
            <a:endParaRPr lang="en-US" altLang="zh-CN" dirty="0"/>
          </a:p>
          <a:p>
            <a:pPr marL="375512" lvl="3" indent="0">
              <a:buNone/>
            </a:pPr>
            <a:r>
              <a:rPr lang="en-US" sz="1600" b="1" dirty="0" err="1">
                <a:latin typeface="Courier New" panose="02070309020205020404" pitchFamily="49" charset="0"/>
                <a:cs typeface="Courier New" panose="02070309020205020404" pitchFamily="49" charset="0"/>
              </a:rPr>
              <a:t>always_latch</a:t>
            </a:r>
            <a:endParaRPr lang="en-US" sz="1600" b="1" dirty="0">
              <a:latin typeface="Courier New" panose="02070309020205020404" pitchFamily="49" charset="0"/>
              <a:cs typeface="Courier New" panose="02070309020205020404" pitchFamily="49" charset="0"/>
            </a:endParaRPr>
          </a:p>
          <a:p>
            <a:pPr marL="375512" lvl="3" indent="0">
              <a:buNone/>
            </a:pPr>
            <a:r>
              <a:rPr lang="en-US" sz="1600" b="1" dirty="0">
                <a:latin typeface="Courier New" panose="02070309020205020404" pitchFamily="49" charset="0"/>
                <a:cs typeface="Courier New" panose="02070309020205020404" pitchFamily="49" charset="0"/>
              </a:rPr>
              <a:t>if </a:t>
            </a:r>
            <a:r>
              <a:rPr lang="en-US" sz="1600" dirty="0">
                <a:latin typeface="Courier New" panose="02070309020205020404" pitchFamily="49" charset="0"/>
                <a:cs typeface="Courier New" panose="02070309020205020404" pitchFamily="49" charset="0"/>
              </a:rPr>
              <a:t>(enable) q &lt;= d;</a:t>
            </a:r>
          </a:p>
          <a:p>
            <a:pPr marL="344487" indent="-342900" algn="just">
              <a:buFont typeface="Arial" panose="020B0604020202020204" pitchFamily="34" charset="0"/>
              <a:buChar char="•"/>
            </a:pPr>
            <a:r>
              <a:rPr lang="en-US" altLang="zh-CN" sz="2000" dirty="0"/>
              <a:t>EDA</a:t>
            </a:r>
            <a:r>
              <a:rPr lang="zh-CN" altLang="en-US" sz="2000" dirty="0"/>
              <a:t>工具会检查</a:t>
            </a:r>
            <a:r>
              <a:rPr lang="en-US" altLang="zh-CN" sz="2000" dirty="0" err="1"/>
              <a:t>always_latch</a:t>
            </a:r>
            <a:r>
              <a:rPr lang="zh-CN" altLang="en-US" sz="2000" dirty="0"/>
              <a:t>过程块是否真正实现了锁存逻辑。</a:t>
            </a: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13</a:t>
            </a:fld>
            <a:endParaRPr lang="en-US" dirty="0"/>
          </a:p>
        </p:txBody>
      </p:sp>
      <p:pic>
        <p:nvPicPr>
          <p:cNvPr id="5" name="Picture 4"/>
          <p:cNvPicPr>
            <a:picLocks noChangeAspect="1"/>
          </p:cNvPicPr>
          <p:nvPr/>
        </p:nvPicPr>
        <p:blipFill>
          <a:blip r:embed="rId2" cstate="print"/>
          <a:stretch>
            <a:fillRect/>
          </a:stretch>
        </p:blipFill>
        <p:spPr>
          <a:xfrm>
            <a:off x="3307773" y="1743075"/>
            <a:ext cx="5836227" cy="4190547"/>
          </a:xfrm>
          <a:prstGeom prst="rect">
            <a:avLst/>
          </a:prstGeom>
        </p:spPr>
      </p:pic>
    </p:spTree>
    <p:extLst>
      <p:ext uri="{BB962C8B-B14F-4D97-AF65-F5344CB8AC3E}">
        <p14:creationId xmlns:p14="http://schemas.microsoft.com/office/powerpoint/2010/main" val="33781574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类的封装</a:t>
            </a:r>
            <a:br>
              <a:rPr lang="en-US" altLang="zh-CN" dirty="0"/>
            </a:br>
            <a:r>
              <a:rPr lang="en-US" altLang="zh-CN" sz="2800" dirty="0">
                <a:solidFill>
                  <a:schemeClr val="bg1">
                    <a:lumMod val="65000"/>
                  </a:schemeClr>
                </a:solidFill>
              </a:rPr>
              <a:t>OOP</a:t>
            </a:r>
            <a:r>
              <a:rPr lang="zh-CN" altLang="en-US" sz="2800" dirty="0">
                <a:solidFill>
                  <a:schemeClr val="bg1">
                    <a:lumMod val="65000"/>
                  </a:schemeClr>
                </a:solidFill>
              </a:rPr>
              <a:t>术语</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类（</a:t>
            </a:r>
            <a:r>
              <a:rPr lang="en-US" altLang="zh-CN" dirty="0"/>
              <a:t>class</a:t>
            </a:r>
            <a:r>
              <a:rPr lang="zh-CN" altLang="en-US" dirty="0"/>
              <a:t>）：包含成员变量和成员方法。</a:t>
            </a:r>
            <a:endParaRPr lang="en-US" altLang="zh-CN" dirty="0"/>
          </a:p>
          <a:p>
            <a:pPr>
              <a:buFont typeface="Arial" panose="020B0604020202020204" pitchFamily="34" charset="0"/>
              <a:buChar char="•"/>
            </a:pPr>
            <a:r>
              <a:rPr lang="zh-CN" altLang="en-US" dirty="0"/>
              <a:t>对象（</a:t>
            </a:r>
            <a:r>
              <a:rPr lang="en-US" altLang="zh-CN" dirty="0"/>
              <a:t>object</a:t>
            </a:r>
            <a:r>
              <a:rPr lang="zh-CN" altLang="en-US" dirty="0"/>
              <a:t>）：类在例化后的实例。</a:t>
            </a:r>
            <a:endParaRPr lang="en-US" altLang="zh-CN" dirty="0"/>
          </a:p>
          <a:p>
            <a:pPr>
              <a:buFont typeface="Arial" panose="020B0604020202020204" pitchFamily="34" charset="0"/>
              <a:buChar char="•"/>
            </a:pPr>
            <a:r>
              <a:rPr lang="zh-CN" altLang="en-US" dirty="0"/>
              <a:t>句柄（</a:t>
            </a:r>
            <a:r>
              <a:rPr lang="en-US" altLang="zh-CN" dirty="0"/>
              <a:t>handle</a:t>
            </a:r>
            <a:r>
              <a:rPr lang="zh-CN" altLang="en-US" dirty="0"/>
              <a:t>）：指向对象的指针。</a:t>
            </a:r>
            <a:endParaRPr lang="en-US" altLang="zh-CN" dirty="0"/>
          </a:p>
          <a:p>
            <a:pPr>
              <a:buFont typeface="Arial" panose="020B0604020202020204" pitchFamily="34" charset="0"/>
              <a:buChar char="•"/>
            </a:pPr>
            <a:r>
              <a:rPr lang="zh-CN" altLang="en-US" dirty="0"/>
              <a:t>原型（</a:t>
            </a:r>
            <a:r>
              <a:rPr lang="en-US" altLang="zh-CN" dirty="0"/>
              <a:t>prototype</a:t>
            </a:r>
            <a:r>
              <a:rPr lang="zh-CN" altLang="en-US" dirty="0"/>
              <a:t>）：程序的声明部分，包含程序名、返回类型和参数列表。</a:t>
            </a:r>
            <a:endParaRPr lang="en-US" altLang="zh-CN" dirty="0"/>
          </a:p>
          <a:p>
            <a:pPr>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130</a:t>
            </a:fld>
            <a:endParaRPr lang="en-US" dirty="0"/>
          </a:p>
        </p:txBody>
      </p:sp>
    </p:spTree>
    <p:extLst>
      <p:ext uri="{BB962C8B-B14F-4D97-AF65-F5344CB8AC3E}">
        <p14:creationId xmlns:p14="http://schemas.microsoft.com/office/powerpoint/2010/main" val="4631715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类的封装</a:t>
            </a:r>
            <a:br>
              <a:rPr lang="en-US" altLang="zh-CN" dirty="0"/>
            </a:br>
            <a:r>
              <a:rPr lang="zh-CN" altLang="en-US" sz="2800" dirty="0">
                <a:solidFill>
                  <a:schemeClr val="bg1">
                    <a:lumMod val="65000"/>
                  </a:schemeClr>
                </a:solidFill>
              </a:rPr>
              <a:t>构建函数</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lnSpcReduction="10000"/>
          </a:bodyPr>
          <a:lstStyle/>
          <a:p>
            <a:pPr>
              <a:buFont typeface="Arial" panose="020B0604020202020204" pitchFamily="34" charset="0"/>
              <a:buChar char="•"/>
            </a:pPr>
            <a:r>
              <a:rPr lang="en-US" dirty="0"/>
              <a:t>SV</a:t>
            </a:r>
            <a:r>
              <a:rPr lang="zh-CN" altLang="en-US" dirty="0"/>
              <a:t>并不像</a:t>
            </a:r>
            <a:r>
              <a:rPr lang="en-US" altLang="zh-CN" dirty="0"/>
              <a:t>C++</a:t>
            </a:r>
            <a:r>
              <a:rPr lang="zh-CN" altLang="en-US" dirty="0"/>
              <a:t>语言一样要求复杂的存储空间开辟和销毁的手段，而是采用了像</a:t>
            </a:r>
            <a:r>
              <a:rPr lang="en-US" altLang="zh-CN" dirty="0"/>
              <a:t>Java</a:t>
            </a:r>
            <a:r>
              <a:rPr lang="zh-CN" altLang="en-US" dirty="0"/>
              <a:t>一样空间自动开辟和回收的手段。</a:t>
            </a:r>
            <a:endParaRPr lang="en-US" altLang="zh-CN" dirty="0"/>
          </a:p>
          <a:p>
            <a:pPr>
              <a:buFont typeface="Arial" panose="020B0604020202020204" pitchFamily="34" charset="0"/>
              <a:buChar char="•"/>
            </a:pPr>
            <a:r>
              <a:rPr lang="zh-CN" altLang="en-US" dirty="0"/>
              <a:t>因此</a:t>
            </a:r>
            <a:r>
              <a:rPr lang="en-US" altLang="zh-CN" dirty="0"/>
              <a:t>SV</a:t>
            </a:r>
            <a:r>
              <a:rPr lang="zh-CN" altLang="en-US" dirty="0"/>
              <a:t>的类在定义时，只需要定义构建函数（</a:t>
            </a:r>
            <a:r>
              <a:rPr lang="en-US" altLang="zh-CN" dirty="0"/>
              <a:t>constructor</a:t>
            </a:r>
            <a:r>
              <a:rPr lang="zh-CN" altLang="en-US" dirty="0"/>
              <a:t>），而不需要定义析构函数（</a:t>
            </a:r>
            <a:r>
              <a:rPr lang="en-US" altLang="zh-CN" dirty="0"/>
              <a:t>destructor</a:t>
            </a:r>
            <a:r>
              <a:rPr lang="zh-CN" altLang="en-US" dirty="0"/>
              <a:t>）。</a:t>
            </a:r>
            <a:endParaRPr lang="en-US" altLang="zh-CN" dirty="0"/>
          </a:p>
          <a:p>
            <a:pPr>
              <a:buFont typeface="Arial" panose="020B0604020202020204" pitchFamily="34" charset="0"/>
              <a:buChar char="•"/>
            </a:pPr>
            <a:r>
              <a:rPr lang="zh-CN" altLang="en-US" dirty="0"/>
              <a:t>类在定义时，需要定义构建函数，如果未定义，则系统会自动帮助定义一个空的构建函数（没有形式参数，函数体亦为空）。</a:t>
            </a:r>
            <a:endParaRPr lang="en-US" altLang="zh-CN" dirty="0"/>
          </a:p>
          <a:p>
            <a:pPr>
              <a:buFont typeface="Arial" panose="020B0604020202020204" pitchFamily="34" charset="0"/>
              <a:buChar char="•"/>
            </a:pPr>
            <a:r>
              <a:rPr lang="zh-CN" altLang="en-US" dirty="0"/>
              <a:t>对象在创建时，需要先声明再例化，同时进行亦可。</a:t>
            </a:r>
            <a:endParaRPr lang="en-US" altLang="zh-CN" dirty="0"/>
          </a:p>
          <a:p>
            <a:pPr marL="375512" lvl="3" indent="0">
              <a:lnSpc>
                <a:spcPct val="80000"/>
              </a:lnSpc>
              <a:buNone/>
            </a:pPr>
            <a:r>
              <a:rPr lang="en-US" sz="2000" b="1" dirty="0">
                <a:latin typeface="Courier New" panose="02070309020205020404" pitchFamily="49" charset="0"/>
                <a:cs typeface="Courier New" panose="02070309020205020404" pitchFamily="49" charset="0"/>
              </a:rPr>
              <a:t>class Packet;</a:t>
            </a:r>
          </a:p>
          <a:p>
            <a:pPr marL="375512" lvl="3" indent="0">
              <a:lnSpc>
                <a:spcPct val="80000"/>
              </a:lnSpc>
              <a:buNone/>
            </a:pPr>
            <a:r>
              <a:rPr lang="en-US" sz="2000" b="1" dirty="0">
                <a:latin typeface="Courier New" panose="02070309020205020404" pitchFamily="49" charset="0"/>
                <a:cs typeface="Courier New" panose="02070309020205020404" pitchFamily="49" charset="0"/>
              </a:rPr>
              <a:t>  integer command;</a:t>
            </a:r>
          </a:p>
          <a:p>
            <a:pPr marL="375512" lvl="3" indent="0">
              <a:lnSpc>
                <a:spcPct val="80000"/>
              </a:lnSpc>
              <a:buNone/>
            </a:pPr>
            <a:r>
              <a:rPr lang="en-US" sz="2000" b="1" dirty="0">
                <a:latin typeface="Courier New" panose="02070309020205020404" pitchFamily="49" charset="0"/>
                <a:cs typeface="Courier New" panose="02070309020205020404" pitchFamily="49" charset="0"/>
              </a:rPr>
              <a:t>  function new();</a:t>
            </a:r>
          </a:p>
          <a:p>
            <a:pPr marL="375512" lvl="3" indent="0">
              <a:lnSpc>
                <a:spcPct val="80000"/>
              </a:lnSpc>
              <a:buNone/>
            </a:pPr>
            <a:r>
              <a:rPr lang="en-US" sz="2000" b="1" dirty="0">
                <a:latin typeface="Courier New" panose="02070309020205020404" pitchFamily="49" charset="0"/>
                <a:cs typeface="Courier New" panose="02070309020205020404" pitchFamily="49" charset="0"/>
              </a:rPr>
              <a:t>    command = IDLE;</a:t>
            </a:r>
          </a:p>
          <a:p>
            <a:pPr marL="375512" lvl="3" indent="0">
              <a:lnSpc>
                <a:spcPct val="80000"/>
              </a:lnSpc>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endfunction</a:t>
            </a:r>
            <a:endParaRPr lang="en-US" sz="2000" b="1" dirty="0">
              <a:latin typeface="Courier New" panose="02070309020205020404" pitchFamily="49" charset="0"/>
              <a:cs typeface="Courier New" panose="02070309020205020404" pitchFamily="49" charset="0"/>
            </a:endParaRPr>
          </a:p>
          <a:p>
            <a:pPr marL="375512" lvl="3" indent="0">
              <a:lnSpc>
                <a:spcPct val="80000"/>
              </a:lnSpc>
              <a:buNone/>
            </a:pPr>
            <a:r>
              <a:rPr lang="en-US" sz="2000" b="1" dirty="0" err="1">
                <a:latin typeface="Courier New" panose="02070309020205020404" pitchFamily="49" charset="0"/>
                <a:cs typeface="Courier New" panose="02070309020205020404" pitchFamily="49" charset="0"/>
              </a:rPr>
              <a:t>endclass</a:t>
            </a:r>
            <a:endParaRPr lang="en-US" sz="2000" b="1" dirty="0">
              <a:latin typeface="Courier New" panose="02070309020205020404" pitchFamily="49" charset="0"/>
              <a:cs typeface="Courier New" panose="02070309020205020404" pitchFamily="49" charset="0"/>
            </a:endParaRPr>
          </a:p>
          <a:p>
            <a:pPr marL="375512" lvl="3" indent="0">
              <a:lnSpc>
                <a:spcPct val="80000"/>
              </a:lnSpc>
              <a:buNone/>
            </a:pPr>
            <a:r>
              <a:rPr lang="en-US" sz="2000" b="1" dirty="0">
                <a:latin typeface="Courier New" panose="02070309020205020404" pitchFamily="49" charset="0"/>
                <a:cs typeface="Courier New" panose="02070309020205020404" pitchFamily="49" charset="0"/>
              </a:rPr>
              <a:t>Packet p = new;</a:t>
            </a:r>
          </a:p>
          <a:p>
            <a:pPr>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131</a:t>
            </a:fld>
            <a:endParaRPr lang="en-US" dirty="0"/>
          </a:p>
        </p:txBody>
      </p:sp>
    </p:spTree>
    <p:extLst>
      <p:ext uri="{BB962C8B-B14F-4D97-AF65-F5344CB8AC3E}">
        <p14:creationId xmlns:p14="http://schemas.microsoft.com/office/powerpoint/2010/main" val="15420469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类的封装</a:t>
            </a:r>
            <a:br>
              <a:rPr lang="en-US" altLang="zh-CN" dirty="0"/>
            </a:br>
            <a:r>
              <a:rPr lang="zh-CN" altLang="en-US" sz="2800" dirty="0">
                <a:solidFill>
                  <a:schemeClr val="bg1">
                    <a:lumMod val="65000"/>
                  </a:schemeClr>
                </a:solidFill>
              </a:rPr>
              <a:t>静态成员（变量</a:t>
            </a:r>
            <a:r>
              <a:rPr lang="en-US" altLang="zh-CN" sz="2800" dirty="0">
                <a:solidFill>
                  <a:schemeClr val="bg1">
                    <a:lumMod val="65000"/>
                  </a:schemeClr>
                </a:solidFill>
              </a:rPr>
              <a:t>/</a:t>
            </a:r>
            <a:r>
              <a:rPr lang="zh-CN" altLang="en-US" sz="2800" dirty="0">
                <a:solidFill>
                  <a:schemeClr val="bg1">
                    <a:lumMod val="65000"/>
                  </a:schemeClr>
                </a:solidFill>
              </a:rPr>
              <a:t>方法）</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类的成员（变量</a:t>
            </a:r>
            <a:r>
              <a:rPr lang="en-US" altLang="zh-CN" dirty="0"/>
              <a:t>/</a:t>
            </a:r>
            <a:r>
              <a:rPr lang="zh-CN" altLang="en-US" dirty="0"/>
              <a:t>方法）默认都是动态（</a:t>
            </a:r>
            <a:r>
              <a:rPr lang="en-US" altLang="zh-CN" dirty="0"/>
              <a:t>automatic</a:t>
            </a:r>
            <a:r>
              <a:rPr lang="zh-CN" altLang="en-US" dirty="0"/>
              <a:t>）生命周期，即每一个对象的变量和方法都会为其开辟新的空间。</a:t>
            </a:r>
            <a:endParaRPr lang="en-US" altLang="zh-CN" dirty="0"/>
          </a:p>
          <a:p>
            <a:pPr>
              <a:buFont typeface="Arial" panose="020B0604020202020204" pitchFamily="34" charset="0"/>
              <a:buChar char="•"/>
            </a:pPr>
            <a:r>
              <a:rPr lang="zh-CN" altLang="en-US" dirty="0"/>
              <a:t>如果多个对象为了共享一个成员（变量</a:t>
            </a:r>
            <a:r>
              <a:rPr lang="en-US" altLang="zh-CN" dirty="0"/>
              <a:t>/</a:t>
            </a:r>
            <a:r>
              <a:rPr lang="zh-CN" altLang="en-US" dirty="0"/>
              <a:t>方法），那么可以为其添加关键字</a:t>
            </a:r>
            <a:r>
              <a:rPr lang="en-US" altLang="zh-CN" dirty="0"/>
              <a:t>static</a:t>
            </a:r>
            <a:r>
              <a:rPr lang="zh-CN" altLang="en-US" dirty="0"/>
              <a:t>。</a:t>
            </a:r>
            <a:endParaRPr lang="en-US" altLang="zh-CN" dirty="0"/>
          </a:p>
          <a:p>
            <a:pPr>
              <a:buFont typeface="Arial" panose="020B0604020202020204" pitchFamily="34" charset="0"/>
              <a:buChar char="•"/>
            </a:pPr>
            <a:r>
              <a:rPr lang="zh-CN" altLang="en-US" dirty="0"/>
              <a:t>多个对象因此可以共享同一个成员变量或者方法。</a:t>
            </a:r>
            <a:endParaRPr lang="en-US" altLang="zh-CN" dirty="0"/>
          </a:p>
          <a:p>
            <a:pPr>
              <a:buFont typeface="Arial" panose="020B0604020202020204" pitchFamily="34" charset="0"/>
              <a:buChar char="•"/>
            </a:pPr>
            <a:r>
              <a:rPr lang="zh-CN" altLang="en-US" dirty="0"/>
              <a:t>访问该成员时，无需进行对象的例化。</a:t>
            </a:r>
            <a:endParaRPr lang="en-US" altLang="zh-CN" dirty="0"/>
          </a:p>
          <a:p>
            <a:pPr marL="375512" lvl="3" indent="0">
              <a:buNone/>
            </a:pPr>
            <a:r>
              <a:rPr lang="en-US" sz="1800" b="1" dirty="0">
                <a:latin typeface="Courier New" panose="02070309020205020404" pitchFamily="49" charset="0"/>
                <a:cs typeface="Courier New" panose="02070309020205020404" pitchFamily="49" charset="0"/>
              </a:rPr>
              <a:t>class Packet ;</a:t>
            </a:r>
          </a:p>
          <a:p>
            <a:pPr marL="375512" lvl="3" indent="0">
              <a:buNone/>
            </a:pPr>
            <a:r>
              <a:rPr lang="en-US" sz="1800" b="1" dirty="0">
                <a:latin typeface="Courier New" panose="02070309020205020404" pitchFamily="49" charset="0"/>
                <a:cs typeface="Courier New" panose="02070309020205020404" pitchFamily="49" charset="0"/>
              </a:rPr>
              <a:t>  static integer </a:t>
            </a:r>
            <a:r>
              <a:rPr lang="en-US" sz="1800" b="1" dirty="0" err="1">
                <a:latin typeface="Courier New" panose="02070309020205020404" pitchFamily="49" charset="0"/>
                <a:cs typeface="Courier New" panose="02070309020205020404" pitchFamily="49" charset="0"/>
              </a:rPr>
              <a:t>fileID</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fopen</a:t>
            </a:r>
            <a:r>
              <a:rPr lang="en-US" sz="1800" b="1" dirty="0">
                <a:latin typeface="Courier New" panose="02070309020205020404" pitchFamily="49" charset="0"/>
                <a:cs typeface="Courier New" panose="02070309020205020404" pitchFamily="49" charset="0"/>
              </a:rPr>
              <a:t>( "data", "r" );</a:t>
            </a:r>
          </a:p>
          <a:p>
            <a:pPr marL="375512" lvl="3" indent="0">
              <a:buNone/>
            </a:pPr>
            <a:r>
              <a:rPr lang="en-US" sz="1800" b="1" dirty="0">
                <a:latin typeface="Courier New" panose="02070309020205020404" pitchFamily="49" charset="0"/>
                <a:cs typeface="Courier New" panose="02070309020205020404" pitchFamily="49" charset="0"/>
              </a:rPr>
              <a:t>  ...</a:t>
            </a:r>
          </a:p>
          <a:p>
            <a:pPr marL="375512" lvl="3" indent="0">
              <a:buNone/>
            </a:pPr>
            <a:r>
              <a:rPr lang="en-US" sz="1800" b="1" dirty="0" err="1">
                <a:latin typeface="Courier New" panose="02070309020205020404" pitchFamily="49" charset="0"/>
                <a:cs typeface="Courier New" panose="02070309020205020404" pitchFamily="49" charset="0"/>
              </a:rPr>
              <a:t>endclass</a:t>
            </a:r>
            <a:endParaRPr lang="en-US" sz="1800" b="1" dirty="0">
              <a:latin typeface="Courier New" panose="02070309020205020404" pitchFamily="49" charset="0"/>
              <a:cs typeface="Courier New" panose="02070309020205020404" pitchFamily="49" charset="0"/>
            </a:endParaRPr>
          </a:p>
          <a:p>
            <a:pPr marL="375512" lvl="3" indent="0">
              <a:buNone/>
            </a:pPr>
            <a:r>
              <a:rPr lang="en-US" sz="1800" b="1" dirty="0">
                <a:latin typeface="Courier New" panose="02070309020205020404" pitchFamily="49" charset="0"/>
                <a:cs typeface="Courier New" panose="02070309020205020404" pitchFamily="49" charset="0"/>
              </a:rPr>
              <a:t>Packet p;</a:t>
            </a:r>
          </a:p>
          <a:p>
            <a:pPr marL="375512" lvl="3" indent="0">
              <a:buNone/>
            </a:pPr>
            <a:r>
              <a:rPr lang="en-US" sz="1800" b="1" dirty="0">
                <a:latin typeface="Courier New" panose="02070309020205020404" pitchFamily="49" charset="0"/>
                <a:cs typeface="Courier New" panose="02070309020205020404" pitchFamily="49" charset="0"/>
              </a:rPr>
              <a:t>c = $</a:t>
            </a:r>
            <a:r>
              <a:rPr lang="en-US" sz="1800" b="1" dirty="0" err="1">
                <a:latin typeface="Courier New" panose="02070309020205020404" pitchFamily="49" charset="0"/>
                <a:cs typeface="Courier New" panose="02070309020205020404" pitchFamily="49" charset="0"/>
              </a:rPr>
              <a:t>fgetc</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p.fileID</a:t>
            </a:r>
            <a:r>
              <a:rPr lang="en-US" sz="1800" b="1" dirty="0">
                <a:latin typeface="Courier New" panose="02070309020205020404" pitchFamily="49" charset="0"/>
                <a:cs typeface="Courier New" panose="02070309020205020404" pitchFamily="49" charset="0"/>
              </a:rPr>
              <a:t> ); // OR Packet::</a:t>
            </a:r>
            <a:r>
              <a:rPr lang="en-US" sz="1800" b="1" dirty="0" err="1">
                <a:latin typeface="Courier New" panose="02070309020205020404" pitchFamily="49" charset="0"/>
                <a:cs typeface="Courier New" panose="02070309020205020404" pitchFamily="49" charset="0"/>
              </a:rPr>
              <a:t>fileID</a:t>
            </a:r>
            <a:endParaRPr lang="en-US"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132</a:t>
            </a:fld>
            <a:endParaRPr lang="en-US" dirty="0"/>
          </a:p>
        </p:txBody>
      </p:sp>
    </p:spTree>
    <p:extLst>
      <p:ext uri="{BB962C8B-B14F-4D97-AF65-F5344CB8AC3E}">
        <p14:creationId xmlns:p14="http://schemas.microsoft.com/office/powerpoint/2010/main" val="29985231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类的封装</a:t>
            </a:r>
            <a:br>
              <a:rPr lang="en-US" altLang="zh-CN" dirty="0"/>
            </a:br>
            <a:r>
              <a:rPr lang="zh-CN" altLang="en-US" sz="2800" dirty="0">
                <a:solidFill>
                  <a:schemeClr val="bg1">
                    <a:lumMod val="65000"/>
                  </a:schemeClr>
                </a:solidFill>
              </a:rPr>
              <a:t>静态成员（变量</a:t>
            </a:r>
            <a:r>
              <a:rPr lang="en-US" altLang="zh-CN" sz="2800" dirty="0">
                <a:solidFill>
                  <a:schemeClr val="bg1">
                    <a:lumMod val="65000"/>
                  </a:schemeClr>
                </a:solidFill>
              </a:rPr>
              <a:t>/</a:t>
            </a:r>
            <a:r>
              <a:rPr lang="zh-CN" altLang="en-US" sz="2800" dirty="0">
                <a:solidFill>
                  <a:schemeClr val="bg1">
                    <a:lumMod val="65000"/>
                  </a:schemeClr>
                </a:solidFill>
              </a:rPr>
              <a:t>方法）</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成员方法也可以声明为静态。</a:t>
            </a:r>
            <a:endParaRPr lang="en-US" altLang="zh-CN" dirty="0"/>
          </a:p>
          <a:p>
            <a:pPr>
              <a:buFont typeface="Arial" panose="020B0604020202020204" pitchFamily="34" charset="0"/>
              <a:buChar char="•"/>
            </a:pPr>
            <a:r>
              <a:rPr lang="zh-CN" altLang="en-US" dirty="0"/>
              <a:t>静态方法无法访问非静态成员（变量</a:t>
            </a:r>
            <a:r>
              <a:rPr lang="en-US" altLang="zh-CN" dirty="0"/>
              <a:t>/</a:t>
            </a:r>
            <a:r>
              <a:rPr lang="zh-CN" altLang="en-US" dirty="0"/>
              <a:t>方法），否则会发生编译错误。</a:t>
            </a:r>
            <a:endParaRPr lang="en-US" altLang="zh-CN" dirty="0"/>
          </a:p>
          <a:p>
            <a:pPr marL="375512" lvl="3" indent="0">
              <a:buNone/>
            </a:pPr>
            <a:r>
              <a:rPr lang="en-US" sz="1800" b="1" dirty="0">
                <a:latin typeface="Courier New" panose="02070309020205020404" pitchFamily="49" charset="0"/>
                <a:cs typeface="Courier New" panose="02070309020205020404" pitchFamily="49" charset="0"/>
              </a:rPr>
              <a:t>class id;</a:t>
            </a:r>
          </a:p>
          <a:p>
            <a:pPr marL="375512" lvl="3" indent="0">
              <a:buNone/>
            </a:pPr>
            <a:r>
              <a:rPr lang="en-US" sz="1800" b="1" dirty="0">
                <a:latin typeface="Courier New" panose="02070309020205020404" pitchFamily="49" charset="0"/>
                <a:cs typeface="Courier New" panose="02070309020205020404" pitchFamily="49" charset="0"/>
              </a:rPr>
              <a:t>  static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current = 0;</a:t>
            </a:r>
          </a:p>
          <a:p>
            <a:pPr marL="375512" lvl="3" indent="0">
              <a:buNone/>
            </a:pPr>
            <a:r>
              <a:rPr lang="en-US" sz="1800" b="1" dirty="0">
                <a:latin typeface="Courier New" panose="02070309020205020404" pitchFamily="49" charset="0"/>
                <a:cs typeface="Courier New" panose="02070309020205020404" pitchFamily="49" charset="0"/>
              </a:rPr>
              <a:t>  static function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next_id</a:t>
            </a:r>
            <a:r>
              <a:rPr lang="en-US" sz="1800" b="1" dirty="0">
                <a:latin typeface="Courier New" panose="02070309020205020404" pitchFamily="49" charset="0"/>
                <a:cs typeface="Courier New" panose="02070309020205020404" pitchFamily="49" charset="0"/>
              </a:rPr>
              <a:t>();</a:t>
            </a:r>
          </a:p>
          <a:p>
            <a:pPr marL="375512" lvl="3"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next_id</a:t>
            </a:r>
            <a:r>
              <a:rPr lang="en-US" sz="1800" b="1" dirty="0">
                <a:latin typeface="Courier New" panose="02070309020205020404" pitchFamily="49" charset="0"/>
                <a:cs typeface="Courier New" panose="02070309020205020404" pitchFamily="49" charset="0"/>
              </a:rPr>
              <a:t> = ++current; // OK to access static </a:t>
            </a:r>
            <a:r>
              <a:rPr lang="en-US" altLang="zh-CN" sz="1800" b="1" dirty="0">
                <a:latin typeface="Courier New" panose="02070309020205020404" pitchFamily="49" charset="0"/>
                <a:cs typeface="Courier New" panose="02070309020205020404" pitchFamily="49" charset="0"/>
              </a:rPr>
              <a:t>variable</a:t>
            </a:r>
            <a:endParaRPr lang="en-US" sz="1800" b="1" dirty="0">
              <a:latin typeface="Courier New" panose="02070309020205020404" pitchFamily="49" charset="0"/>
              <a:cs typeface="Courier New" panose="02070309020205020404" pitchFamily="49" charset="0"/>
            </a:endParaRPr>
          </a:p>
          <a:p>
            <a:pPr marL="375512" lvl="3"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endfunction</a:t>
            </a:r>
            <a:endParaRPr lang="en-US" sz="1800" b="1" dirty="0">
              <a:latin typeface="Courier New" panose="02070309020205020404" pitchFamily="49" charset="0"/>
              <a:cs typeface="Courier New" panose="02070309020205020404" pitchFamily="49" charset="0"/>
            </a:endParaRPr>
          </a:p>
          <a:p>
            <a:pPr marL="375512" lvl="3" indent="0">
              <a:buNone/>
            </a:pPr>
            <a:r>
              <a:rPr lang="en-US" sz="1800" b="1" dirty="0" err="1">
                <a:latin typeface="Courier New" panose="02070309020205020404" pitchFamily="49" charset="0"/>
                <a:cs typeface="Courier New" panose="02070309020205020404" pitchFamily="49" charset="0"/>
              </a:rPr>
              <a:t>endclass</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133</a:t>
            </a:fld>
            <a:endParaRPr lang="en-US" dirty="0"/>
          </a:p>
        </p:txBody>
      </p:sp>
    </p:spTree>
    <p:extLst>
      <p:ext uri="{BB962C8B-B14F-4D97-AF65-F5344CB8AC3E}">
        <p14:creationId xmlns:p14="http://schemas.microsoft.com/office/powerpoint/2010/main" val="1050107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类的封装</a:t>
            </a:r>
            <a:br>
              <a:rPr lang="en-US" altLang="zh-CN" dirty="0"/>
            </a:br>
            <a:r>
              <a:rPr lang="en-US" altLang="zh-CN" sz="2800" dirty="0">
                <a:solidFill>
                  <a:schemeClr val="bg1">
                    <a:lumMod val="65000"/>
                  </a:schemeClr>
                </a:solidFill>
              </a:rPr>
              <a:t>this</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en-US" altLang="zh-CN" dirty="0"/>
              <a:t>this</a:t>
            </a:r>
            <a:r>
              <a:rPr lang="zh-CN" altLang="en-US" dirty="0"/>
              <a:t>是用来明确索引当前所在对象的成员（变量</a:t>
            </a:r>
            <a:r>
              <a:rPr lang="en-US" altLang="zh-CN" dirty="0"/>
              <a:t>/</a:t>
            </a:r>
            <a:r>
              <a:rPr lang="zh-CN" altLang="en-US" dirty="0"/>
              <a:t>参数</a:t>
            </a:r>
            <a:r>
              <a:rPr lang="en-US" altLang="zh-CN" dirty="0"/>
              <a:t>/</a:t>
            </a:r>
            <a:r>
              <a:rPr lang="zh-CN" altLang="en-US" dirty="0"/>
              <a:t>方法）。</a:t>
            </a:r>
            <a:endParaRPr lang="en-US" altLang="zh-CN" dirty="0"/>
          </a:p>
          <a:p>
            <a:pPr>
              <a:buFont typeface="Arial" panose="020B0604020202020204" pitchFamily="34" charset="0"/>
              <a:buChar char="•"/>
            </a:pPr>
            <a:r>
              <a:rPr lang="en-US" altLang="zh-CN" dirty="0"/>
              <a:t>this</a:t>
            </a:r>
            <a:r>
              <a:rPr lang="zh-CN" altLang="en-US" dirty="0"/>
              <a:t>只可以用来在类的非静态成员、约束和覆盖组中使用。</a:t>
            </a:r>
            <a:endParaRPr lang="en-US" altLang="zh-CN" dirty="0"/>
          </a:p>
          <a:p>
            <a:pPr>
              <a:buFont typeface="Arial" panose="020B0604020202020204" pitchFamily="34" charset="0"/>
              <a:buChar char="•"/>
            </a:pPr>
            <a:r>
              <a:rPr lang="en-US" altLang="zh-CN" dirty="0"/>
              <a:t>this</a:t>
            </a:r>
            <a:r>
              <a:rPr lang="zh-CN" altLang="en-US" dirty="0"/>
              <a:t>的使用可以明确所指向变量的作用域。</a:t>
            </a:r>
            <a:endParaRPr lang="en-US" altLang="zh-CN" dirty="0"/>
          </a:p>
          <a:p>
            <a:pPr marL="375512" lvl="3" indent="0">
              <a:buNone/>
            </a:pPr>
            <a:r>
              <a:rPr lang="en-US" sz="1800" b="1" dirty="0">
                <a:latin typeface="Courier New" panose="02070309020205020404" pitchFamily="49" charset="0"/>
                <a:cs typeface="Courier New" panose="02070309020205020404" pitchFamily="49" charset="0"/>
              </a:rPr>
              <a:t>class Demo ;</a:t>
            </a:r>
          </a:p>
          <a:p>
            <a:pPr marL="375512" lvl="3" indent="0">
              <a:buNone/>
            </a:pPr>
            <a:r>
              <a:rPr lang="en-US" sz="1800" b="1" dirty="0">
                <a:latin typeface="Courier New" panose="02070309020205020404" pitchFamily="49" charset="0"/>
                <a:cs typeface="Courier New" panose="02070309020205020404" pitchFamily="49" charset="0"/>
              </a:rPr>
              <a:t>  integer x;</a:t>
            </a:r>
          </a:p>
          <a:p>
            <a:pPr marL="375512" lvl="3" indent="0">
              <a:buNone/>
            </a:pPr>
            <a:r>
              <a:rPr lang="en-US" sz="1800" b="1" dirty="0">
                <a:latin typeface="Courier New" panose="02070309020205020404" pitchFamily="49" charset="0"/>
                <a:cs typeface="Courier New" panose="02070309020205020404" pitchFamily="49" charset="0"/>
              </a:rPr>
              <a:t>  function new (integer x);</a:t>
            </a:r>
          </a:p>
          <a:p>
            <a:pPr marL="375512" lvl="3"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this.x</a:t>
            </a:r>
            <a:r>
              <a:rPr lang="en-US" sz="1800" b="1" dirty="0">
                <a:latin typeface="Courier New" panose="02070309020205020404" pitchFamily="49" charset="0"/>
                <a:cs typeface="Courier New" panose="02070309020205020404" pitchFamily="49" charset="0"/>
              </a:rPr>
              <a:t> = x;</a:t>
            </a:r>
          </a:p>
          <a:p>
            <a:pPr marL="375512" lvl="3"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endfunction</a:t>
            </a:r>
            <a:endParaRPr lang="en-US" sz="1800" b="1" dirty="0">
              <a:latin typeface="Courier New" panose="02070309020205020404" pitchFamily="49" charset="0"/>
              <a:cs typeface="Courier New" panose="02070309020205020404" pitchFamily="49" charset="0"/>
            </a:endParaRPr>
          </a:p>
          <a:p>
            <a:pPr marL="375512" lvl="3" indent="0">
              <a:buNone/>
            </a:pPr>
            <a:r>
              <a:rPr lang="en-US" sz="1800" b="1" dirty="0" err="1">
                <a:latin typeface="Courier New" panose="02070309020205020404" pitchFamily="49" charset="0"/>
                <a:cs typeface="Courier New" panose="02070309020205020404" pitchFamily="49" charset="0"/>
              </a:rPr>
              <a:t>endclass</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134</a:t>
            </a:fld>
            <a:endParaRPr lang="en-US" dirty="0"/>
          </a:p>
        </p:txBody>
      </p:sp>
    </p:spTree>
    <p:extLst>
      <p:ext uri="{BB962C8B-B14F-4D97-AF65-F5344CB8AC3E}">
        <p14:creationId xmlns:p14="http://schemas.microsoft.com/office/powerpoint/2010/main" val="22881143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类的封装</a:t>
            </a:r>
            <a:br>
              <a:rPr lang="en-US" altLang="zh-CN" dirty="0"/>
            </a:br>
            <a:r>
              <a:rPr lang="zh-CN" altLang="en-US" sz="2800" dirty="0">
                <a:solidFill>
                  <a:schemeClr val="bg1">
                    <a:lumMod val="65000"/>
                  </a:schemeClr>
                </a:solidFill>
              </a:rPr>
              <a:t>赋值和拷贝</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声明变量和创建对象是两个过程，也可以一步完成。</a:t>
            </a:r>
            <a:endParaRPr lang="en-US" altLang="zh-CN" dirty="0"/>
          </a:p>
          <a:p>
            <a:pPr marL="375512" lvl="3" indent="0">
              <a:buNone/>
            </a:pPr>
            <a:r>
              <a:rPr lang="en-US" sz="1800" b="1" dirty="0">
                <a:latin typeface="Courier New" panose="02070309020205020404" pitchFamily="49" charset="0"/>
                <a:cs typeface="Courier New" panose="02070309020205020404" pitchFamily="49" charset="0"/>
              </a:rPr>
              <a:t>Packet p1;</a:t>
            </a:r>
          </a:p>
          <a:p>
            <a:pPr marL="375512" lvl="3" indent="0">
              <a:buNone/>
            </a:pPr>
            <a:r>
              <a:rPr lang="en-US" sz="1800" b="1" dirty="0">
                <a:latin typeface="Courier New" panose="02070309020205020404" pitchFamily="49" charset="0"/>
                <a:cs typeface="Courier New" panose="02070309020205020404" pitchFamily="49" charset="0"/>
              </a:rPr>
              <a:t>p1 = new;</a:t>
            </a:r>
          </a:p>
          <a:p>
            <a:pPr>
              <a:buFont typeface="Arial" panose="020B0604020202020204" pitchFamily="34" charset="0"/>
              <a:buChar char="•"/>
            </a:pPr>
            <a:r>
              <a:rPr lang="zh-CN" altLang="en-US" dirty="0"/>
              <a:t>如果将</a:t>
            </a:r>
            <a:r>
              <a:rPr lang="en-US" altLang="zh-CN" dirty="0"/>
              <a:t>p1</a:t>
            </a:r>
            <a:r>
              <a:rPr lang="zh-CN" altLang="en-US" dirty="0"/>
              <a:t>赋值给另外一个变量</a:t>
            </a:r>
            <a:r>
              <a:rPr lang="en-US" altLang="zh-CN" dirty="0"/>
              <a:t>p2</a:t>
            </a:r>
            <a:r>
              <a:rPr lang="zh-CN" altLang="en-US" dirty="0"/>
              <a:t>，那么依然只有一个对象，只是指向这个对象的句柄有</a:t>
            </a:r>
            <a:r>
              <a:rPr lang="en-US" altLang="zh-CN" dirty="0"/>
              <a:t>p1</a:t>
            </a:r>
            <a:r>
              <a:rPr lang="zh-CN" altLang="en-US" dirty="0"/>
              <a:t>和</a:t>
            </a:r>
            <a:r>
              <a:rPr lang="en-US" altLang="zh-CN" dirty="0"/>
              <a:t>p2.</a:t>
            </a:r>
          </a:p>
          <a:p>
            <a:pPr>
              <a:buFont typeface="Arial" panose="020B0604020202020204" pitchFamily="34" charset="0"/>
              <a:buChar char="•"/>
            </a:pPr>
            <a:r>
              <a:rPr lang="zh-CN" altLang="en-US" dirty="0"/>
              <a:t>以下这种方式表示</a:t>
            </a:r>
            <a:r>
              <a:rPr lang="en-US" altLang="zh-CN" dirty="0"/>
              <a:t>p1</a:t>
            </a:r>
            <a:r>
              <a:rPr lang="zh-CN" altLang="en-US" dirty="0"/>
              <a:t>和</a:t>
            </a:r>
            <a:r>
              <a:rPr lang="en-US" altLang="zh-CN" dirty="0"/>
              <a:t>p2</a:t>
            </a:r>
            <a:r>
              <a:rPr lang="zh-CN" altLang="en-US" dirty="0"/>
              <a:t>代表两个不同的对象。在创建</a:t>
            </a:r>
            <a:r>
              <a:rPr lang="en-US" altLang="zh-CN" dirty="0"/>
              <a:t>p2</a:t>
            </a:r>
            <a:r>
              <a:rPr lang="zh-CN" altLang="en-US" dirty="0"/>
              <a:t>对象时，将从</a:t>
            </a:r>
            <a:r>
              <a:rPr lang="en-US" altLang="zh-CN" dirty="0"/>
              <a:t>p1</a:t>
            </a:r>
            <a:r>
              <a:rPr lang="zh-CN" altLang="en-US" dirty="0"/>
              <a:t>拷贝其成员变量例如</a:t>
            </a:r>
            <a:r>
              <a:rPr lang="en-US" altLang="zh-CN" dirty="0"/>
              <a:t>integer</a:t>
            </a:r>
            <a:r>
              <a:rPr lang="zh-CN" altLang="en-US" dirty="0"/>
              <a:t>、</a:t>
            </a:r>
            <a:r>
              <a:rPr lang="en-US" altLang="zh-CN" dirty="0"/>
              <a:t>string</a:t>
            </a:r>
            <a:r>
              <a:rPr lang="zh-CN" altLang="en-US" dirty="0"/>
              <a:t>和句柄等，该种拷贝方式称为浅拷贝（</a:t>
            </a:r>
            <a:r>
              <a:rPr lang="en-US" altLang="zh-CN" dirty="0"/>
              <a:t>shallow copy</a:t>
            </a:r>
            <a:r>
              <a:rPr lang="zh-CN" altLang="en-US" dirty="0"/>
              <a:t>）。</a:t>
            </a:r>
            <a:endParaRPr lang="en-US" altLang="zh-CN" dirty="0"/>
          </a:p>
          <a:p>
            <a:pPr marL="375512" lvl="3" indent="0">
              <a:buNone/>
            </a:pPr>
            <a:r>
              <a:rPr lang="en-US" sz="1800" b="1" dirty="0">
                <a:latin typeface="Courier New" panose="02070309020205020404" pitchFamily="49" charset="0"/>
                <a:cs typeface="Courier New" panose="02070309020205020404" pitchFamily="49" charset="0"/>
              </a:rPr>
              <a:t>Packet p1;</a:t>
            </a:r>
          </a:p>
          <a:p>
            <a:pPr marL="375512" lvl="3" indent="0">
              <a:buNone/>
            </a:pPr>
            <a:r>
              <a:rPr lang="en-US" sz="1800" b="1" dirty="0">
                <a:latin typeface="Courier New" panose="02070309020205020404" pitchFamily="49" charset="0"/>
                <a:cs typeface="Courier New" panose="02070309020205020404" pitchFamily="49" charset="0"/>
              </a:rPr>
              <a:t>Packet p2;</a:t>
            </a:r>
          </a:p>
          <a:p>
            <a:pPr marL="375512" lvl="3" indent="0">
              <a:buNone/>
            </a:pPr>
            <a:r>
              <a:rPr lang="en-US" sz="1800" b="1" dirty="0">
                <a:latin typeface="Courier New" panose="02070309020205020404" pitchFamily="49" charset="0"/>
                <a:cs typeface="Courier New" panose="02070309020205020404" pitchFamily="49" charset="0"/>
              </a:rPr>
              <a:t>p1 = new;</a:t>
            </a:r>
          </a:p>
          <a:p>
            <a:pPr marL="375512" lvl="3" indent="0">
              <a:buNone/>
            </a:pPr>
            <a:r>
              <a:rPr lang="en-US" sz="1800" b="1" dirty="0">
                <a:latin typeface="Courier New" panose="02070309020205020404" pitchFamily="49" charset="0"/>
                <a:cs typeface="Courier New" panose="02070309020205020404" pitchFamily="49" charset="0"/>
              </a:rPr>
              <a:t>p2 = new p1;</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135</a:t>
            </a:fld>
            <a:endParaRPr lang="en-US" dirty="0"/>
          </a:p>
        </p:txBody>
      </p:sp>
    </p:spTree>
    <p:extLst>
      <p:ext uri="{BB962C8B-B14F-4D97-AF65-F5344CB8AC3E}">
        <p14:creationId xmlns:p14="http://schemas.microsoft.com/office/powerpoint/2010/main" val="41621635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类的封装</a:t>
            </a:r>
            <a:br>
              <a:rPr lang="en-US" altLang="zh-CN" dirty="0"/>
            </a:br>
            <a:r>
              <a:rPr lang="zh-CN" altLang="en-US" sz="2800" dirty="0">
                <a:solidFill>
                  <a:schemeClr val="bg1">
                    <a:lumMod val="65000"/>
                  </a:schemeClr>
                </a:solidFill>
              </a:rPr>
              <a:t>数据的隐藏和封装</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类的成员（变量</a:t>
            </a:r>
            <a:r>
              <a:rPr lang="en-US" altLang="zh-CN" dirty="0"/>
              <a:t>/</a:t>
            </a:r>
            <a:r>
              <a:rPr lang="zh-CN" altLang="en-US" dirty="0"/>
              <a:t>方法）默认情况下，即是公共属性的。这表示对于类自身和外部均可以访问该成员。</a:t>
            </a:r>
            <a:endParaRPr lang="en-US" altLang="zh-CN" dirty="0"/>
          </a:p>
          <a:p>
            <a:pPr>
              <a:buFont typeface="Arial" panose="020B0604020202020204" pitchFamily="34" charset="0"/>
              <a:buChar char="•"/>
            </a:pPr>
            <a:r>
              <a:rPr lang="zh-CN" altLang="en-US" dirty="0"/>
              <a:t>对于商业开发，类的提供方会限制一些类成员的外部访问权限，继而隐藏类成员的更多细节。</a:t>
            </a:r>
            <a:endParaRPr lang="en-US" altLang="zh-CN" dirty="0"/>
          </a:p>
          <a:p>
            <a:pPr>
              <a:buFont typeface="Arial" panose="020B0604020202020204" pitchFamily="34" charset="0"/>
              <a:buChar char="•"/>
            </a:pPr>
            <a:r>
              <a:rPr lang="zh-CN" altLang="en-US" dirty="0"/>
              <a:t>这种方式也使得类的外部访问接口更为精简，减轻了类的维护工作量，也使得类在修改时便于与旧版本保持兼容。</a:t>
            </a:r>
            <a:endParaRPr lang="en-US" altLang="zh-CN" dirty="0"/>
          </a:p>
          <a:p>
            <a:pPr>
              <a:buFont typeface="Arial" panose="020B0604020202020204" pitchFamily="34" charset="0"/>
              <a:buChar char="•"/>
            </a:pPr>
            <a:r>
              <a:rPr lang="zh-CN" altLang="en-US" dirty="0"/>
              <a:t>数据隐藏的方式使得类的测试和维护都变得更为简单。</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136</a:t>
            </a:fld>
            <a:endParaRPr lang="en-US" dirty="0"/>
          </a:p>
        </p:txBody>
      </p:sp>
    </p:spTree>
    <p:extLst>
      <p:ext uri="{BB962C8B-B14F-4D97-AF65-F5344CB8AC3E}">
        <p14:creationId xmlns:p14="http://schemas.microsoft.com/office/powerpoint/2010/main" val="42064643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类的封装</a:t>
            </a:r>
            <a:br>
              <a:rPr lang="en-US" altLang="zh-CN" dirty="0"/>
            </a:br>
            <a:r>
              <a:rPr lang="zh-CN" altLang="en-US" sz="2800" dirty="0">
                <a:solidFill>
                  <a:schemeClr val="bg1">
                    <a:lumMod val="65000"/>
                  </a:schemeClr>
                </a:solidFill>
              </a:rPr>
              <a:t>数据的隐藏和封装</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对于成员的限定，如果使用</a:t>
            </a:r>
            <a:r>
              <a:rPr lang="en-US" altLang="zh-CN" dirty="0"/>
              <a:t>local</a:t>
            </a:r>
            <a:r>
              <a:rPr lang="zh-CN" altLang="en-US" dirty="0"/>
              <a:t>，则只有该类可以访问此成员，而子类或者外部均无法访问。</a:t>
            </a:r>
            <a:endParaRPr lang="en-US" altLang="zh-CN" dirty="0"/>
          </a:p>
          <a:p>
            <a:pPr>
              <a:buFont typeface="Arial" panose="020B0604020202020204" pitchFamily="34" charset="0"/>
              <a:buChar char="•"/>
            </a:pPr>
            <a:r>
              <a:rPr lang="zh-CN" altLang="en-US" dirty="0"/>
              <a:t>对于成员的限定，如果使用</a:t>
            </a:r>
            <a:r>
              <a:rPr lang="en-US" altLang="zh-CN" dirty="0"/>
              <a:t>protected</a:t>
            </a:r>
            <a:r>
              <a:rPr lang="zh-CN" altLang="en-US" dirty="0"/>
              <a:t>，则表示该类和其子类均可以访问此成员，而外部无法访问。</a:t>
            </a:r>
            <a:endParaRPr lang="en-US" altLang="zh-CN" dirty="0"/>
          </a:p>
          <a:p>
            <a:pPr marL="375512" lvl="3" indent="0">
              <a:buNone/>
            </a:pPr>
            <a:r>
              <a:rPr lang="en-US" sz="1800" b="1" dirty="0">
                <a:latin typeface="Courier New" panose="02070309020205020404" pitchFamily="49" charset="0"/>
                <a:cs typeface="Courier New" panose="02070309020205020404" pitchFamily="49" charset="0"/>
              </a:rPr>
              <a:t>class Packet;</a:t>
            </a:r>
          </a:p>
          <a:p>
            <a:pPr marL="375512" lvl="3" indent="0">
              <a:buNone/>
            </a:pPr>
            <a:r>
              <a:rPr lang="en-US" sz="1800" b="1" dirty="0">
                <a:latin typeface="Courier New" panose="02070309020205020404" pitchFamily="49" charset="0"/>
                <a:cs typeface="Courier New" panose="02070309020205020404" pitchFamily="49" charset="0"/>
              </a:rPr>
              <a:t>  local integer i;</a:t>
            </a:r>
          </a:p>
          <a:p>
            <a:pPr marL="375512" lvl="3" indent="0">
              <a:buNone/>
            </a:pPr>
            <a:r>
              <a:rPr lang="en-US" sz="1800" b="1" dirty="0">
                <a:latin typeface="Courier New" panose="02070309020205020404" pitchFamily="49" charset="0"/>
                <a:cs typeface="Courier New" panose="02070309020205020404" pitchFamily="49" charset="0"/>
              </a:rPr>
              <a:t>  function integer compare (Packet other);</a:t>
            </a:r>
          </a:p>
          <a:p>
            <a:pPr marL="375512" lvl="3" indent="0">
              <a:buNone/>
            </a:pPr>
            <a:r>
              <a:rPr lang="en-US" sz="1800" b="1" dirty="0">
                <a:latin typeface="Courier New" panose="02070309020205020404" pitchFamily="49" charset="0"/>
                <a:cs typeface="Courier New" panose="02070309020205020404" pitchFamily="49" charset="0"/>
              </a:rPr>
              <a:t>    compare = (</a:t>
            </a:r>
            <a:r>
              <a:rPr lang="en-US" sz="1800" b="1" dirty="0" err="1">
                <a:latin typeface="Courier New" panose="02070309020205020404" pitchFamily="49" charset="0"/>
                <a:cs typeface="Courier New" panose="02070309020205020404" pitchFamily="49" charset="0"/>
              </a:rPr>
              <a:t>this.i</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other.i</a:t>
            </a:r>
            <a:r>
              <a:rPr lang="en-US" sz="1800" b="1" dirty="0">
                <a:latin typeface="Courier New" panose="02070309020205020404" pitchFamily="49" charset="0"/>
                <a:cs typeface="Courier New" panose="02070309020205020404" pitchFamily="49" charset="0"/>
              </a:rPr>
              <a:t>);</a:t>
            </a:r>
          </a:p>
          <a:p>
            <a:pPr marL="375512" lvl="3"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endfunction</a:t>
            </a:r>
            <a:endParaRPr lang="en-US" sz="1800" b="1" dirty="0">
              <a:latin typeface="Courier New" panose="02070309020205020404" pitchFamily="49" charset="0"/>
              <a:cs typeface="Courier New" panose="02070309020205020404" pitchFamily="49" charset="0"/>
            </a:endParaRPr>
          </a:p>
          <a:p>
            <a:pPr marL="375512" lvl="3" indent="0">
              <a:buNone/>
            </a:pPr>
            <a:r>
              <a:rPr lang="en-US" sz="1800" b="1" dirty="0" err="1">
                <a:latin typeface="Courier New" panose="02070309020205020404" pitchFamily="49" charset="0"/>
                <a:cs typeface="Courier New" panose="02070309020205020404" pitchFamily="49" charset="0"/>
              </a:rPr>
              <a:t>endclass</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137</a:t>
            </a:fld>
            <a:endParaRPr lang="en-US" dirty="0"/>
          </a:p>
        </p:txBody>
      </p:sp>
    </p:spTree>
    <p:extLst>
      <p:ext uri="{BB962C8B-B14F-4D97-AF65-F5344CB8AC3E}">
        <p14:creationId xmlns:p14="http://schemas.microsoft.com/office/powerpoint/2010/main" val="38894961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类的继承</a:t>
            </a:r>
            <a:br>
              <a:rPr lang="en-US" altLang="zh-CN" dirty="0"/>
            </a:br>
            <a:r>
              <a:rPr lang="zh-CN" altLang="en-US" sz="2800" dirty="0">
                <a:solidFill>
                  <a:schemeClr val="bg1">
                    <a:lumMod val="65000"/>
                  </a:schemeClr>
                </a:solidFill>
              </a:rPr>
              <a:t>继承和子类</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之前定义过的类</a:t>
            </a:r>
            <a:r>
              <a:rPr lang="en-US" altLang="zh-CN" dirty="0"/>
              <a:t>Packet</a:t>
            </a:r>
            <a:r>
              <a:rPr lang="zh-CN" altLang="en-US" dirty="0"/>
              <a:t>，可以进一步扩展构成一个新的类</a:t>
            </a:r>
            <a:r>
              <a:rPr lang="en-US" altLang="zh-CN" dirty="0" err="1"/>
              <a:t>LinkedPacket</a:t>
            </a:r>
            <a:r>
              <a:rPr lang="zh-CN" altLang="en-US" dirty="0"/>
              <a:t>。</a:t>
            </a:r>
            <a:endParaRPr lang="en-US" altLang="zh-CN" dirty="0"/>
          </a:p>
          <a:p>
            <a:pPr>
              <a:buFont typeface="Arial" panose="020B0604020202020204" pitchFamily="34" charset="0"/>
              <a:buChar char="•"/>
            </a:pPr>
            <a:r>
              <a:rPr lang="zh-CN" altLang="en-US" dirty="0"/>
              <a:t>通过</a:t>
            </a:r>
            <a:r>
              <a:rPr lang="en-US" altLang="zh-CN" dirty="0"/>
              <a:t>extends</a:t>
            </a:r>
            <a:r>
              <a:rPr lang="zh-CN" altLang="en-US" dirty="0"/>
              <a:t>，</a:t>
            </a:r>
            <a:r>
              <a:rPr lang="en-US" altLang="zh-CN" dirty="0" err="1"/>
              <a:t>LinkedPacket</a:t>
            </a:r>
            <a:r>
              <a:rPr lang="zh-CN" altLang="en-US" dirty="0"/>
              <a:t>继承于其父类</a:t>
            </a:r>
            <a:r>
              <a:rPr lang="en-US" altLang="zh-CN" dirty="0"/>
              <a:t>Packet</a:t>
            </a:r>
            <a:r>
              <a:rPr lang="zh-CN" altLang="en-US" dirty="0"/>
              <a:t>，包括继承其所有的成员（变量</a:t>
            </a:r>
            <a:r>
              <a:rPr lang="en-US" altLang="zh-CN" dirty="0"/>
              <a:t>/</a:t>
            </a:r>
            <a:r>
              <a:rPr lang="zh-CN" altLang="en-US" dirty="0"/>
              <a:t>方法）。</a:t>
            </a:r>
            <a:endParaRPr lang="en-US" altLang="zh-CN" dirty="0"/>
          </a:p>
          <a:p>
            <a:pPr marL="375512" lvl="3" indent="0">
              <a:buNone/>
            </a:pPr>
            <a:r>
              <a:rPr lang="en-US" sz="1800" b="1" dirty="0">
                <a:latin typeface="Courier New" panose="02070309020205020404" pitchFamily="49" charset="0"/>
                <a:cs typeface="Courier New" panose="02070309020205020404" pitchFamily="49" charset="0"/>
              </a:rPr>
              <a:t>class </a:t>
            </a:r>
            <a:r>
              <a:rPr lang="en-US" sz="1800" b="1" dirty="0" err="1">
                <a:latin typeface="Courier New" panose="02070309020205020404" pitchFamily="49" charset="0"/>
                <a:cs typeface="Courier New" panose="02070309020205020404" pitchFamily="49" charset="0"/>
              </a:rPr>
              <a:t>LinkedPacket</a:t>
            </a:r>
            <a:r>
              <a:rPr lang="en-US" sz="1800" b="1" dirty="0">
                <a:latin typeface="Courier New" panose="02070309020205020404" pitchFamily="49" charset="0"/>
                <a:cs typeface="Courier New" panose="02070309020205020404" pitchFamily="49" charset="0"/>
              </a:rPr>
              <a:t> extends Packet;</a:t>
            </a:r>
          </a:p>
          <a:p>
            <a:pPr marL="375512" lvl="3"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LinkedPacket</a:t>
            </a:r>
            <a:r>
              <a:rPr lang="en-US" sz="1800" b="1" dirty="0">
                <a:latin typeface="Courier New" panose="02070309020205020404" pitchFamily="49" charset="0"/>
                <a:cs typeface="Courier New" panose="02070309020205020404" pitchFamily="49" charset="0"/>
              </a:rPr>
              <a:t> next;</a:t>
            </a:r>
          </a:p>
          <a:p>
            <a:pPr marL="375512" lvl="3" indent="0">
              <a:buNone/>
            </a:pPr>
            <a:r>
              <a:rPr lang="en-US" sz="1800" b="1" dirty="0">
                <a:latin typeface="Courier New" panose="02070309020205020404" pitchFamily="49" charset="0"/>
                <a:cs typeface="Courier New" panose="02070309020205020404" pitchFamily="49" charset="0"/>
              </a:rPr>
              <a:t>  function </a:t>
            </a:r>
            <a:r>
              <a:rPr lang="en-US" sz="1800" b="1" dirty="0" err="1">
                <a:latin typeface="Courier New" panose="02070309020205020404" pitchFamily="49" charset="0"/>
                <a:cs typeface="Courier New" panose="02070309020205020404" pitchFamily="49" charset="0"/>
              </a:rPr>
              <a:t>LinkedPacket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get_next</a:t>
            </a:r>
            <a:r>
              <a:rPr lang="en-US" sz="1800" b="1" dirty="0">
                <a:latin typeface="Courier New" panose="02070309020205020404" pitchFamily="49" charset="0"/>
                <a:cs typeface="Courier New" panose="02070309020205020404" pitchFamily="49" charset="0"/>
              </a:rPr>
              <a:t>();</a:t>
            </a:r>
          </a:p>
          <a:p>
            <a:pPr marL="375512" lvl="3"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get_next</a:t>
            </a:r>
            <a:r>
              <a:rPr lang="en-US" sz="1800" b="1" dirty="0">
                <a:latin typeface="Courier New" panose="02070309020205020404" pitchFamily="49" charset="0"/>
                <a:cs typeface="Courier New" panose="02070309020205020404" pitchFamily="49" charset="0"/>
              </a:rPr>
              <a:t> = next;</a:t>
            </a:r>
          </a:p>
          <a:p>
            <a:pPr marL="375512" lvl="3"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endfunction</a:t>
            </a:r>
            <a:endParaRPr lang="en-US" sz="1800" b="1" dirty="0">
              <a:latin typeface="Courier New" panose="02070309020205020404" pitchFamily="49" charset="0"/>
              <a:cs typeface="Courier New" panose="02070309020205020404" pitchFamily="49" charset="0"/>
            </a:endParaRPr>
          </a:p>
          <a:p>
            <a:pPr marL="375512" lvl="3" indent="0">
              <a:buNone/>
            </a:pPr>
            <a:r>
              <a:rPr lang="en-US" sz="1800" b="1" dirty="0" err="1">
                <a:latin typeface="Courier New" panose="02070309020205020404" pitchFamily="49" charset="0"/>
                <a:cs typeface="Courier New" panose="02070309020205020404" pitchFamily="49" charset="0"/>
              </a:rPr>
              <a:t>endclass</a:t>
            </a:r>
            <a:endParaRPr lang="en-US"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138</a:t>
            </a:fld>
            <a:endParaRPr lang="en-US" dirty="0"/>
          </a:p>
        </p:txBody>
      </p:sp>
    </p:spTree>
    <p:extLst>
      <p:ext uri="{BB962C8B-B14F-4D97-AF65-F5344CB8AC3E}">
        <p14:creationId xmlns:p14="http://schemas.microsoft.com/office/powerpoint/2010/main" val="18913719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类的继承</a:t>
            </a:r>
            <a:br>
              <a:rPr lang="en-US" altLang="zh-CN" dirty="0"/>
            </a:br>
            <a:r>
              <a:rPr lang="zh-CN" altLang="en-US" sz="2800" dirty="0">
                <a:solidFill>
                  <a:schemeClr val="bg1">
                    <a:lumMod val="65000"/>
                  </a:schemeClr>
                </a:solidFill>
              </a:rPr>
              <a:t>成员覆盖</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子类可以继承父类的成员，所以</a:t>
            </a:r>
            <a:r>
              <a:rPr lang="en-US" altLang="zh-CN" dirty="0" err="1"/>
              <a:t>LinkedPacket</a:t>
            </a:r>
            <a:r>
              <a:rPr lang="zh-CN" altLang="en-US" dirty="0"/>
              <a:t>对象也是一个合法的</a:t>
            </a:r>
            <a:r>
              <a:rPr lang="en-US" altLang="zh-CN" dirty="0"/>
              <a:t>Packet</a:t>
            </a:r>
            <a:r>
              <a:rPr lang="zh-CN" altLang="en-US" dirty="0"/>
              <a:t>对象。</a:t>
            </a:r>
            <a:endParaRPr lang="en-US" altLang="zh-CN" dirty="0"/>
          </a:p>
          <a:p>
            <a:pPr>
              <a:buFont typeface="Arial" panose="020B0604020202020204" pitchFamily="34" charset="0"/>
              <a:buChar char="•"/>
            </a:pPr>
            <a:r>
              <a:rPr lang="zh-CN" altLang="en-US" dirty="0"/>
              <a:t>由此，父类句柄可以指向子类的对象。</a:t>
            </a:r>
            <a:endParaRPr lang="en-US" altLang="zh-CN" dirty="0"/>
          </a:p>
          <a:p>
            <a:pPr marL="375512" lvl="3" indent="0">
              <a:buNone/>
            </a:pPr>
            <a:r>
              <a:rPr lang="en-US" sz="1800" b="1" dirty="0" err="1">
                <a:latin typeface="Courier New" panose="02070309020205020404" pitchFamily="49" charset="0"/>
                <a:cs typeface="Courier New" panose="02070309020205020404" pitchFamily="49" charset="0"/>
              </a:rPr>
              <a:t>LinkedPacket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lp</a:t>
            </a:r>
            <a:r>
              <a:rPr lang="en-US" sz="1800" b="1" dirty="0">
                <a:latin typeface="Courier New" panose="02070309020205020404" pitchFamily="49" charset="0"/>
                <a:cs typeface="Courier New" panose="02070309020205020404" pitchFamily="49" charset="0"/>
              </a:rPr>
              <a:t> = new;</a:t>
            </a:r>
          </a:p>
          <a:p>
            <a:pPr marL="375512" lvl="3" indent="0">
              <a:buNone/>
            </a:pPr>
            <a:r>
              <a:rPr lang="en-US" sz="1800" b="1" dirty="0">
                <a:latin typeface="Courier New" panose="02070309020205020404" pitchFamily="49" charset="0"/>
                <a:cs typeface="Courier New" panose="02070309020205020404" pitchFamily="49" charset="0"/>
              </a:rPr>
              <a:t>Packet p = </a:t>
            </a:r>
            <a:r>
              <a:rPr lang="en-US" sz="1800" b="1" dirty="0" err="1">
                <a:latin typeface="Courier New" panose="02070309020205020404" pitchFamily="49" charset="0"/>
                <a:cs typeface="Courier New" panose="02070309020205020404" pitchFamily="49" charset="0"/>
              </a:rPr>
              <a:t>lp</a:t>
            </a:r>
            <a:r>
              <a:rPr lang="en-US" sz="1800" b="1" dirty="0">
                <a:latin typeface="Courier New" panose="02070309020205020404" pitchFamily="49" charset="0"/>
                <a:cs typeface="Courier New" panose="02070309020205020404" pitchFamily="49" charset="0"/>
              </a:rPr>
              <a:t>;</a:t>
            </a:r>
          </a:p>
          <a:p>
            <a:pPr marL="346075" lvl="3" indent="-344488">
              <a:spcBef>
                <a:spcPts val="1200"/>
              </a:spcBef>
              <a:buFont typeface="Arial" panose="020B0604020202020204" pitchFamily="34" charset="0"/>
              <a:buChar char="•"/>
            </a:pPr>
            <a:r>
              <a:rPr lang="zh-CN" altLang="en-US" sz="2200" dirty="0"/>
              <a:t>如果子类中声明了与父类同名的成员（变量</a:t>
            </a:r>
            <a:r>
              <a:rPr lang="en-US" altLang="zh-CN" sz="2200" dirty="0"/>
              <a:t>/</a:t>
            </a:r>
            <a:r>
              <a:rPr lang="zh-CN" altLang="en-US" sz="2200" dirty="0"/>
              <a:t>方法），那么子类中对其同名成员的访问都将指向子类，而父类的成员将被隐藏。</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139</a:t>
            </a:fld>
            <a:endParaRPr lang="en-US" dirty="0"/>
          </a:p>
        </p:txBody>
      </p:sp>
    </p:spTree>
    <p:extLst>
      <p:ext uri="{BB962C8B-B14F-4D97-AF65-F5344CB8AC3E}">
        <p14:creationId xmlns:p14="http://schemas.microsoft.com/office/powerpoint/2010/main" val="176004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过程语句块 </a:t>
            </a:r>
            <a:r>
              <a:rPr lang="en-US" altLang="zh-CN" sz="2400" dirty="0" err="1">
                <a:solidFill>
                  <a:schemeClr val="bg1">
                    <a:lumMod val="65000"/>
                  </a:schemeClr>
                </a:solidFill>
              </a:rPr>
              <a:t>always_ff</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err="1"/>
              <a:t>always_ff</a:t>
            </a:r>
            <a:r>
              <a:rPr lang="zh-CN" altLang="en-US" dirty="0"/>
              <a:t>用来表示时序逻辑。</a:t>
            </a:r>
            <a:endParaRPr lang="en-US" altLang="zh-CN" dirty="0"/>
          </a:p>
          <a:p>
            <a:pPr marL="360000" lvl="2" indent="0">
              <a:buNone/>
            </a:pPr>
            <a:r>
              <a:rPr lang="en-US" b="1" dirty="0" err="1">
                <a:latin typeface="Courier New" panose="02070309020205020404" pitchFamily="49" charset="0"/>
                <a:cs typeface="Courier New" panose="02070309020205020404" pitchFamily="49" charset="0"/>
              </a:rPr>
              <a:t>always_ff</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posedge</a:t>
            </a:r>
            <a:r>
              <a:rPr lang="en-US" b="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clock, </a:t>
            </a:r>
            <a:r>
              <a:rPr lang="en-US" b="1" dirty="0" err="1">
                <a:latin typeface="Courier New" panose="02070309020205020404" pitchFamily="49" charset="0"/>
                <a:cs typeface="Courier New" panose="02070309020205020404" pitchFamily="49" charset="0"/>
              </a:rPr>
              <a:t>negedge</a:t>
            </a:r>
            <a:r>
              <a:rPr lang="en-US" b="1"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resetN</a:t>
            </a:r>
            <a:r>
              <a:rPr lang="en-US" dirty="0">
                <a:latin typeface="Courier New" panose="02070309020205020404" pitchFamily="49" charset="0"/>
                <a:cs typeface="Courier New" panose="02070309020205020404" pitchFamily="49" charset="0"/>
              </a:rPr>
              <a:t>)</a:t>
            </a:r>
          </a:p>
          <a:p>
            <a:pPr marL="360000" lvl="2" indent="0">
              <a:buNone/>
            </a:pPr>
            <a:r>
              <a:rPr lang="en-US" b="1" dirty="0">
                <a:latin typeface="Courier New" panose="02070309020205020404" pitchFamily="49" charset="0"/>
                <a:cs typeface="Courier New" panose="02070309020205020404" pitchFamily="49" charset="0"/>
              </a:rPr>
              <a:t>if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resetN</a:t>
            </a:r>
            <a:r>
              <a:rPr lang="en-US" dirty="0">
                <a:latin typeface="Courier New" panose="02070309020205020404" pitchFamily="49" charset="0"/>
                <a:cs typeface="Courier New" panose="02070309020205020404" pitchFamily="49" charset="0"/>
              </a:rPr>
              <a:t>) q &lt;= 0;</a:t>
            </a:r>
          </a:p>
          <a:p>
            <a:pPr marL="360000" lvl="2" indent="0">
              <a:buNone/>
            </a:pPr>
            <a:r>
              <a:rPr lang="en-US" b="1" dirty="0">
                <a:latin typeface="Courier New" panose="02070309020205020404" pitchFamily="49" charset="0"/>
                <a:cs typeface="Courier New" panose="02070309020205020404" pitchFamily="49" charset="0"/>
              </a:rPr>
              <a:t>else </a:t>
            </a:r>
            <a:r>
              <a:rPr lang="en-US" dirty="0">
                <a:latin typeface="Courier New" panose="02070309020205020404" pitchFamily="49" charset="0"/>
                <a:cs typeface="Courier New" panose="02070309020205020404" pitchFamily="49" charset="0"/>
              </a:rPr>
              <a:t>q &lt;= d;</a:t>
            </a:r>
          </a:p>
          <a:p>
            <a:pPr marL="344487" indent="-342900">
              <a:buFont typeface="Arial" panose="020B0604020202020204" pitchFamily="34" charset="0"/>
              <a:buChar char="•"/>
            </a:pPr>
            <a:r>
              <a:rPr lang="zh-CN" altLang="en-US" sz="2000" dirty="0"/>
              <a:t>敏感列表必须指明</a:t>
            </a:r>
            <a:r>
              <a:rPr lang="en-US" altLang="zh-CN" sz="2000" dirty="0" err="1"/>
              <a:t>posedge</a:t>
            </a:r>
            <a:r>
              <a:rPr lang="zh-CN" altLang="en-US" sz="2000" dirty="0"/>
              <a:t>或者</a:t>
            </a:r>
            <a:r>
              <a:rPr lang="en-US" altLang="zh-CN" sz="2000" dirty="0" err="1"/>
              <a:t>negedge</a:t>
            </a:r>
            <a:r>
              <a:rPr lang="zh-CN" altLang="en-US" sz="2000" dirty="0"/>
              <a:t>（综合要求），从而使得</a:t>
            </a:r>
            <a:r>
              <a:rPr lang="en-US" altLang="zh-CN" sz="2000" dirty="0"/>
              <a:t>EDA</a:t>
            </a:r>
            <a:r>
              <a:rPr lang="zh-CN" altLang="en-US" sz="2000" dirty="0"/>
              <a:t>工具实现同步或者异步的复位逻辑。</a:t>
            </a:r>
            <a:endParaRPr lang="en-US" altLang="zh-CN" sz="2000" dirty="0"/>
          </a:p>
          <a:p>
            <a:pPr marL="344487" indent="-342900">
              <a:buFont typeface="Arial" panose="020B0604020202020204" pitchFamily="34" charset="0"/>
              <a:buChar char="•"/>
            </a:pPr>
            <a:r>
              <a:rPr lang="en-US" altLang="zh-CN" sz="2000" dirty="0"/>
              <a:t>EDA</a:t>
            </a:r>
            <a:r>
              <a:rPr lang="zh-CN" altLang="en-US" sz="2000" dirty="0"/>
              <a:t>工具也会验明</a:t>
            </a:r>
            <a:r>
              <a:rPr lang="en-US" altLang="zh-CN" sz="2000" dirty="0" err="1"/>
              <a:t>always_ff</a:t>
            </a:r>
            <a:r>
              <a:rPr lang="zh-CN" altLang="en-US" sz="2000" dirty="0"/>
              <a:t>过程块语句是否实现了时序逻辑。</a:t>
            </a: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14</a:t>
            </a:fld>
            <a:endParaRPr lang="en-US" dirty="0"/>
          </a:p>
        </p:txBody>
      </p:sp>
    </p:spTree>
    <p:extLst>
      <p:ext uri="{BB962C8B-B14F-4D97-AF65-F5344CB8AC3E}">
        <p14:creationId xmlns:p14="http://schemas.microsoft.com/office/powerpoint/2010/main" val="36905821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类的继承</a:t>
            </a:r>
            <a:br>
              <a:rPr lang="en-US" altLang="zh-CN" dirty="0"/>
            </a:br>
            <a:r>
              <a:rPr lang="zh-CN" altLang="en-US" sz="2800" dirty="0">
                <a:solidFill>
                  <a:schemeClr val="bg1">
                    <a:lumMod val="65000"/>
                  </a:schemeClr>
                </a:solidFill>
              </a:rPr>
              <a:t>成员覆盖</a:t>
            </a:r>
            <a:endParaRPr lang="en-US" sz="2800" dirty="0">
              <a:solidFill>
                <a:schemeClr val="bg1">
                  <a:lumMod val="65000"/>
                </a:schemeClr>
              </a:solidFill>
            </a:endParaRPr>
          </a:p>
        </p:txBody>
      </p:sp>
      <p:sp>
        <p:nvSpPr>
          <p:cNvPr id="4" name="Text Placeholder 3"/>
          <p:cNvSpPr>
            <a:spLocks noGrp="1"/>
          </p:cNvSpPr>
          <p:nvPr>
            <p:ph idx="1"/>
          </p:nvPr>
        </p:nvSpPr>
        <p:spPr/>
        <p:txBody>
          <a:bodyPr>
            <a:noAutofit/>
          </a:bodyPr>
          <a:lstStyle/>
          <a:p>
            <a:pPr marL="375512" lvl="3" indent="0">
              <a:spcBef>
                <a:spcPts val="0"/>
              </a:spcBef>
              <a:buNone/>
            </a:pPr>
            <a:r>
              <a:rPr lang="en-US" sz="1800" b="1" dirty="0">
                <a:latin typeface="Courier New" panose="02070309020205020404" pitchFamily="49" charset="0"/>
                <a:cs typeface="Courier New" panose="02070309020205020404" pitchFamily="49" charset="0"/>
              </a:rPr>
              <a:t>class Packet;</a:t>
            </a:r>
          </a:p>
          <a:p>
            <a:pPr marL="375512" lvl="3" indent="0">
              <a:spcBef>
                <a:spcPts val="0"/>
              </a:spcBef>
              <a:buNone/>
            </a:pPr>
            <a:r>
              <a:rPr lang="en-US" sz="1800" b="1" dirty="0">
                <a:latin typeface="Courier New" panose="02070309020205020404" pitchFamily="49" charset="0"/>
                <a:cs typeface="Courier New" panose="02070309020205020404" pitchFamily="49" charset="0"/>
              </a:rPr>
              <a:t>  integer i = 1;</a:t>
            </a:r>
          </a:p>
          <a:p>
            <a:pPr marL="375512" lvl="3" indent="0">
              <a:spcBef>
                <a:spcPts val="0"/>
              </a:spcBef>
              <a:buNone/>
            </a:pPr>
            <a:r>
              <a:rPr lang="en-US" sz="1800" b="1" dirty="0">
                <a:latin typeface="Courier New" panose="02070309020205020404" pitchFamily="49" charset="0"/>
                <a:cs typeface="Courier New" panose="02070309020205020404" pitchFamily="49" charset="0"/>
              </a:rPr>
              <a:t>  function integer get();</a:t>
            </a:r>
          </a:p>
          <a:p>
            <a:pPr marL="375512" lvl="3" indent="0">
              <a:spcBef>
                <a:spcPts val="0"/>
              </a:spcBef>
              <a:buNone/>
            </a:pPr>
            <a:r>
              <a:rPr lang="en-US" sz="1800" b="1" dirty="0">
                <a:latin typeface="Courier New" panose="02070309020205020404" pitchFamily="49" charset="0"/>
                <a:cs typeface="Courier New" panose="02070309020205020404" pitchFamily="49" charset="0"/>
              </a:rPr>
              <a:t>    get = i;</a:t>
            </a:r>
          </a:p>
          <a:p>
            <a:pPr marL="375512" lvl="3"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endfunction</a:t>
            </a:r>
            <a:endParaRPr lang="en-US" sz="1800" b="1" dirty="0">
              <a:latin typeface="Courier New" panose="02070309020205020404" pitchFamily="49" charset="0"/>
              <a:cs typeface="Courier New" panose="02070309020205020404" pitchFamily="49" charset="0"/>
            </a:endParaRPr>
          </a:p>
          <a:p>
            <a:pPr marL="375512" lvl="3" indent="0">
              <a:spcBef>
                <a:spcPts val="0"/>
              </a:spcBef>
              <a:buNone/>
            </a:pPr>
            <a:r>
              <a:rPr lang="en-US" sz="1800" b="1" dirty="0" err="1">
                <a:latin typeface="Courier New" panose="02070309020205020404" pitchFamily="49" charset="0"/>
                <a:cs typeface="Courier New" panose="02070309020205020404" pitchFamily="49" charset="0"/>
              </a:rPr>
              <a:t>endclass</a:t>
            </a:r>
            <a:endParaRPr lang="en-US" sz="1800" b="1" dirty="0">
              <a:latin typeface="Courier New" panose="02070309020205020404" pitchFamily="49" charset="0"/>
              <a:cs typeface="Courier New" panose="02070309020205020404" pitchFamily="49" charset="0"/>
            </a:endParaRPr>
          </a:p>
          <a:p>
            <a:pPr marL="375512" lvl="3" indent="0">
              <a:spcBef>
                <a:spcPts val="0"/>
              </a:spcBef>
              <a:buNone/>
            </a:pPr>
            <a:r>
              <a:rPr lang="en-US" sz="1800" b="1" dirty="0">
                <a:latin typeface="Courier New" panose="02070309020205020404" pitchFamily="49" charset="0"/>
                <a:cs typeface="Courier New" panose="02070309020205020404" pitchFamily="49" charset="0"/>
              </a:rPr>
              <a:t>class </a:t>
            </a:r>
            <a:r>
              <a:rPr lang="en-US" sz="1800" b="1" dirty="0" err="1">
                <a:latin typeface="Courier New" panose="02070309020205020404" pitchFamily="49" charset="0"/>
                <a:cs typeface="Courier New" panose="02070309020205020404" pitchFamily="49" charset="0"/>
              </a:rPr>
              <a:t>LinkedPacket</a:t>
            </a:r>
            <a:r>
              <a:rPr lang="en-US" sz="1800" b="1" dirty="0">
                <a:latin typeface="Courier New" panose="02070309020205020404" pitchFamily="49" charset="0"/>
                <a:cs typeface="Courier New" panose="02070309020205020404" pitchFamily="49" charset="0"/>
              </a:rPr>
              <a:t> extends Packet;</a:t>
            </a:r>
          </a:p>
          <a:p>
            <a:pPr marL="375512" lvl="3" indent="0">
              <a:spcBef>
                <a:spcPts val="0"/>
              </a:spcBef>
              <a:buNone/>
            </a:pPr>
            <a:r>
              <a:rPr lang="en-US" sz="1800" b="1" dirty="0">
                <a:latin typeface="Courier New" panose="02070309020205020404" pitchFamily="49" charset="0"/>
                <a:cs typeface="Courier New" panose="02070309020205020404" pitchFamily="49" charset="0"/>
              </a:rPr>
              <a:t>  integer i = 2;</a:t>
            </a:r>
          </a:p>
          <a:p>
            <a:pPr marL="375512" lvl="3" indent="0">
              <a:spcBef>
                <a:spcPts val="0"/>
              </a:spcBef>
              <a:buNone/>
            </a:pPr>
            <a:r>
              <a:rPr lang="en-US" sz="1800" b="1" dirty="0">
                <a:latin typeface="Courier New" panose="02070309020205020404" pitchFamily="49" charset="0"/>
                <a:cs typeface="Courier New" panose="02070309020205020404" pitchFamily="49" charset="0"/>
              </a:rPr>
              <a:t>  function integer get();</a:t>
            </a:r>
          </a:p>
          <a:p>
            <a:pPr marL="375512" lvl="3" indent="0">
              <a:spcBef>
                <a:spcPts val="0"/>
              </a:spcBef>
              <a:buNone/>
            </a:pPr>
            <a:r>
              <a:rPr lang="en-US" sz="1800" b="1" dirty="0">
                <a:latin typeface="Courier New" panose="02070309020205020404" pitchFamily="49" charset="0"/>
                <a:cs typeface="Courier New" panose="02070309020205020404" pitchFamily="49" charset="0"/>
              </a:rPr>
              <a:t>    get = -i;</a:t>
            </a:r>
          </a:p>
          <a:p>
            <a:pPr marL="375512" lvl="3"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endfunction</a:t>
            </a:r>
            <a:endParaRPr lang="en-US" sz="1800" b="1" dirty="0">
              <a:latin typeface="Courier New" panose="02070309020205020404" pitchFamily="49" charset="0"/>
              <a:cs typeface="Courier New" panose="02070309020205020404" pitchFamily="49" charset="0"/>
            </a:endParaRPr>
          </a:p>
          <a:p>
            <a:pPr marL="375512" lvl="3" indent="0">
              <a:spcBef>
                <a:spcPts val="0"/>
              </a:spcBef>
              <a:buNone/>
            </a:pPr>
            <a:r>
              <a:rPr lang="en-US" sz="1800" b="1" dirty="0" err="1">
                <a:latin typeface="Courier New" panose="02070309020205020404" pitchFamily="49" charset="0"/>
                <a:cs typeface="Courier New" panose="02070309020205020404" pitchFamily="49" charset="0"/>
              </a:rPr>
              <a:t>endclass</a:t>
            </a:r>
            <a:endParaRPr lang="en-US" sz="1800" b="1" dirty="0">
              <a:latin typeface="Courier New" panose="02070309020205020404" pitchFamily="49" charset="0"/>
              <a:cs typeface="Courier New" panose="02070309020205020404" pitchFamily="49" charset="0"/>
            </a:endParaRPr>
          </a:p>
          <a:p>
            <a:pPr marL="375512" lvl="3" indent="0">
              <a:spcBef>
                <a:spcPts val="0"/>
              </a:spcBef>
              <a:buNone/>
            </a:pPr>
            <a:r>
              <a:rPr lang="en-US" sz="1800" b="1" dirty="0" err="1">
                <a:latin typeface="Courier New" panose="02070309020205020404" pitchFamily="49" charset="0"/>
                <a:cs typeface="Courier New" panose="02070309020205020404" pitchFamily="49" charset="0"/>
              </a:rPr>
              <a:t>LinkedPacket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lp</a:t>
            </a:r>
            <a:r>
              <a:rPr lang="en-US" sz="1800" b="1" dirty="0">
                <a:latin typeface="Courier New" panose="02070309020205020404" pitchFamily="49" charset="0"/>
                <a:cs typeface="Courier New" panose="02070309020205020404" pitchFamily="49" charset="0"/>
              </a:rPr>
              <a:t> = new;</a:t>
            </a:r>
          </a:p>
          <a:p>
            <a:pPr marL="375512" lvl="3" indent="0">
              <a:spcBef>
                <a:spcPts val="0"/>
              </a:spcBef>
              <a:buNone/>
            </a:pPr>
            <a:r>
              <a:rPr lang="en-US" sz="1800" b="1" dirty="0">
                <a:latin typeface="Courier New" panose="02070309020205020404" pitchFamily="49" charset="0"/>
                <a:cs typeface="Courier New" panose="02070309020205020404" pitchFamily="49" charset="0"/>
              </a:rPr>
              <a:t>Packet p = </a:t>
            </a:r>
            <a:r>
              <a:rPr lang="en-US" sz="1800" b="1" dirty="0" err="1">
                <a:latin typeface="Courier New" panose="02070309020205020404" pitchFamily="49" charset="0"/>
                <a:cs typeface="Courier New" panose="02070309020205020404" pitchFamily="49" charset="0"/>
              </a:rPr>
              <a:t>lp</a:t>
            </a:r>
            <a:r>
              <a:rPr lang="en-US" sz="1800" b="1" dirty="0">
                <a:latin typeface="Courier New" panose="02070309020205020404" pitchFamily="49" charset="0"/>
                <a:cs typeface="Courier New" panose="02070309020205020404" pitchFamily="49" charset="0"/>
              </a:rPr>
              <a:t>;</a:t>
            </a:r>
          </a:p>
          <a:p>
            <a:pPr marL="375512" lvl="3" indent="0">
              <a:spcBef>
                <a:spcPts val="0"/>
              </a:spcBef>
              <a:buNone/>
            </a:pPr>
            <a:r>
              <a:rPr lang="en-US" sz="1800" b="1" dirty="0">
                <a:latin typeface="Courier New" panose="02070309020205020404" pitchFamily="49" charset="0"/>
                <a:cs typeface="Courier New" panose="02070309020205020404" pitchFamily="49" charset="0"/>
              </a:rPr>
              <a:t>j = </a:t>
            </a:r>
            <a:r>
              <a:rPr lang="en-US" sz="1800" b="1" dirty="0" err="1">
                <a:latin typeface="Courier New" panose="02070309020205020404" pitchFamily="49" charset="0"/>
                <a:cs typeface="Courier New" panose="02070309020205020404" pitchFamily="49" charset="0"/>
              </a:rPr>
              <a:t>p.i</a:t>
            </a:r>
            <a:r>
              <a:rPr lang="en-US" sz="1800" b="1" dirty="0">
                <a:latin typeface="Courier New" panose="02070309020205020404" pitchFamily="49" charset="0"/>
                <a:cs typeface="Courier New" panose="02070309020205020404" pitchFamily="49" charset="0"/>
              </a:rPr>
              <a:t>; // j = 1, not 2</a:t>
            </a:r>
          </a:p>
          <a:p>
            <a:pPr marL="375512" lvl="3" indent="0">
              <a:spcBef>
                <a:spcPts val="0"/>
              </a:spcBef>
              <a:buNone/>
            </a:pPr>
            <a:r>
              <a:rPr lang="en-US" sz="1800" b="1" dirty="0">
                <a:latin typeface="Courier New" panose="02070309020205020404" pitchFamily="49" charset="0"/>
                <a:cs typeface="Courier New" panose="02070309020205020404" pitchFamily="49" charset="0"/>
              </a:rPr>
              <a:t>j = </a:t>
            </a:r>
            <a:r>
              <a:rPr lang="en-US" sz="1800" b="1" dirty="0" err="1">
                <a:latin typeface="Courier New" panose="02070309020205020404" pitchFamily="49" charset="0"/>
                <a:cs typeface="Courier New" panose="02070309020205020404" pitchFamily="49" charset="0"/>
              </a:rPr>
              <a:t>p.get</a:t>
            </a:r>
            <a:r>
              <a:rPr lang="en-US" sz="1800" b="1" dirty="0">
                <a:latin typeface="Courier New" panose="02070309020205020404" pitchFamily="49" charset="0"/>
                <a:cs typeface="Courier New" panose="02070309020205020404" pitchFamily="49" charset="0"/>
              </a:rPr>
              <a:t>(); // j = 1, not -1 or –2</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140</a:t>
            </a:fld>
            <a:endParaRPr lang="en-US" dirty="0"/>
          </a:p>
        </p:txBody>
      </p:sp>
    </p:spTree>
    <p:extLst>
      <p:ext uri="{BB962C8B-B14F-4D97-AF65-F5344CB8AC3E}">
        <p14:creationId xmlns:p14="http://schemas.microsoft.com/office/powerpoint/2010/main" val="42825222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类的继承</a:t>
            </a:r>
            <a:br>
              <a:rPr lang="en-US" altLang="zh-CN" dirty="0"/>
            </a:br>
            <a:r>
              <a:rPr lang="en-US" altLang="zh-CN" sz="2800" dirty="0">
                <a:solidFill>
                  <a:schemeClr val="bg1">
                    <a:lumMod val="65000"/>
                  </a:schemeClr>
                </a:solidFill>
              </a:rPr>
              <a:t>super</a:t>
            </a:r>
            <a:endParaRPr lang="en-US" sz="2800" dirty="0">
              <a:solidFill>
                <a:schemeClr val="bg1">
                  <a:lumMod val="65000"/>
                </a:schemeClr>
              </a:solidFill>
            </a:endParaRPr>
          </a:p>
        </p:txBody>
      </p:sp>
      <p:sp>
        <p:nvSpPr>
          <p:cNvPr id="4" name="Text Placeholder 3"/>
          <p:cNvSpPr>
            <a:spLocks noGrp="1"/>
          </p:cNvSpPr>
          <p:nvPr>
            <p:ph idx="1"/>
          </p:nvPr>
        </p:nvSpPr>
        <p:spPr/>
        <p:txBody>
          <a:bodyPr>
            <a:noAutofit/>
          </a:bodyPr>
          <a:lstStyle/>
          <a:p>
            <a:pPr marL="346075" lvl="3" indent="-344488">
              <a:spcBef>
                <a:spcPts val="1200"/>
              </a:spcBef>
              <a:buFont typeface="Arial" panose="020B0604020202020204" pitchFamily="34" charset="0"/>
              <a:buChar char="•"/>
            </a:pPr>
            <a:r>
              <a:rPr lang="en-US" altLang="zh-CN" sz="2200" dirty="0"/>
              <a:t>super</a:t>
            </a:r>
            <a:r>
              <a:rPr lang="zh-CN" altLang="en-US" sz="2200" dirty="0"/>
              <a:t>是用来访问当前对象其父类的成员。</a:t>
            </a:r>
            <a:endParaRPr lang="en-US" altLang="zh-CN" sz="2200" dirty="0"/>
          </a:p>
          <a:p>
            <a:pPr marL="346075" lvl="3" indent="-344488">
              <a:spcBef>
                <a:spcPts val="1200"/>
              </a:spcBef>
              <a:buFont typeface="Arial" panose="020B0604020202020204" pitchFamily="34" charset="0"/>
              <a:buChar char="•"/>
            </a:pPr>
            <a:r>
              <a:rPr lang="zh-CN" altLang="en-US" sz="2200" dirty="0"/>
              <a:t>尤其当子类的成员如果与父类的成员同名，那么需要使用</a:t>
            </a:r>
            <a:r>
              <a:rPr lang="en-US" altLang="zh-CN" sz="2200" dirty="0"/>
              <a:t>super</a:t>
            </a:r>
            <a:r>
              <a:rPr lang="zh-CN" altLang="en-US" sz="2200" dirty="0"/>
              <a:t>来指定访问其父类成员，而非默认的子类成员。</a:t>
            </a:r>
            <a:endParaRPr lang="en-US" altLang="zh-CN" sz="2200" dirty="0"/>
          </a:p>
          <a:p>
            <a:pPr marL="375512" lvl="3" indent="0">
              <a:spcBef>
                <a:spcPts val="0"/>
              </a:spcBef>
              <a:buNone/>
            </a:pPr>
            <a:r>
              <a:rPr lang="en-US" sz="1800" b="1" dirty="0">
                <a:latin typeface="Courier New" panose="02070309020205020404" pitchFamily="49" charset="0"/>
                <a:cs typeface="Courier New" panose="02070309020205020404" pitchFamily="49" charset="0"/>
              </a:rPr>
              <a:t>class Packet; // base class</a:t>
            </a:r>
          </a:p>
          <a:p>
            <a:pPr marL="375512" lvl="3" indent="0">
              <a:spcBef>
                <a:spcPts val="0"/>
              </a:spcBef>
              <a:buNone/>
            </a:pPr>
            <a:r>
              <a:rPr lang="en-US" sz="1800" b="1" dirty="0">
                <a:latin typeface="Courier New" panose="02070309020205020404" pitchFamily="49" charset="0"/>
                <a:cs typeface="Courier New" panose="02070309020205020404" pitchFamily="49" charset="0"/>
              </a:rPr>
              <a:t>  integer value;</a:t>
            </a:r>
          </a:p>
          <a:p>
            <a:pPr marL="375512" lvl="3" indent="0">
              <a:spcBef>
                <a:spcPts val="0"/>
              </a:spcBef>
              <a:buNone/>
            </a:pPr>
            <a:r>
              <a:rPr lang="en-US" sz="1800" b="1" dirty="0">
                <a:latin typeface="Courier New" panose="02070309020205020404" pitchFamily="49" charset="0"/>
                <a:cs typeface="Courier New" panose="02070309020205020404" pitchFamily="49" charset="0"/>
              </a:rPr>
              <a:t>  function integer delay();</a:t>
            </a:r>
          </a:p>
          <a:p>
            <a:pPr marL="375512" lvl="3" indent="0">
              <a:spcBef>
                <a:spcPts val="0"/>
              </a:spcBef>
              <a:buNone/>
            </a:pPr>
            <a:r>
              <a:rPr lang="en-US" sz="1800" b="1" dirty="0">
                <a:latin typeface="Courier New" panose="02070309020205020404" pitchFamily="49" charset="0"/>
                <a:cs typeface="Courier New" panose="02070309020205020404" pitchFamily="49" charset="0"/>
              </a:rPr>
              <a:t>    delay = value * value;</a:t>
            </a:r>
          </a:p>
          <a:p>
            <a:pPr marL="375512" lvl="3"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endfunction</a:t>
            </a:r>
            <a:endParaRPr lang="en-US" sz="1800" b="1" dirty="0">
              <a:latin typeface="Courier New" panose="02070309020205020404" pitchFamily="49" charset="0"/>
              <a:cs typeface="Courier New" panose="02070309020205020404" pitchFamily="49" charset="0"/>
            </a:endParaRPr>
          </a:p>
          <a:p>
            <a:pPr marL="375512" lvl="3" indent="0">
              <a:spcBef>
                <a:spcPts val="0"/>
              </a:spcBef>
              <a:buNone/>
            </a:pPr>
            <a:r>
              <a:rPr lang="en-US" sz="1800" b="1" dirty="0" err="1">
                <a:latin typeface="Courier New" panose="02070309020205020404" pitchFamily="49" charset="0"/>
                <a:cs typeface="Courier New" panose="02070309020205020404" pitchFamily="49" charset="0"/>
              </a:rPr>
              <a:t>endclass</a:t>
            </a:r>
            <a:endParaRPr lang="en-US" sz="1800" b="1" dirty="0">
              <a:latin typeface="Courier New" panose="02070309020205020404" pitchFamily="49" charset="0"/>
              <a:cs typeface="Courier New" panose="02070309020205020404" pitchFamily="49" charset="0"/>
            </a:endParaRPr>
          </a:p>
          <a:p>
            <a:pPr marL="375512" lvl="3" indent="0">
              <a:spcBef>
                <a:spcPts val="0"/>
              </a:spcBef>
              <a:buNone/>
            </a:pPr>
            <a:r>
              <a:rPr lang="en-US" sz="1800" b="1" dirty="0">
                <a:latin typeface="Courier New" panose="02070309020205020404" pitchFamily="49" charset="0"/>
                <a:cs typeface="Courier New" panose="02070309020205020404" pitchFamily="49" charset="0"/>
              </a:rPr>
              <a:t>class </a:t>
            </a:r>
            <a:r>
              <a:rPr lang="en-US" sz="1800" b="1" dirty="0" err="1">
                <a:latin typeface="Courier New" panose="02070309020205020404" pitchFamily="49" charset="0"/>
                <a:cs typeface="Courier New" panose="02070309020205020404" pitchFamily="49" charset="0"/>
              </a:rPr>
              <a:t>LinkedPacket</a:t>
            </a:r>
            <a:r>
              <a:rPr lang="en-US" sz="1800" b="1" dirty="0">
                <a:latin typeface="Courier New" panose="02070309020205020404" pitchFamily="49" charset="0"/>
                <a:cs typeface="Courier New" panose="02070309020205020404" pitchFamily="49" charset="0"/>
              </a:rPr>
              <a:t> extends Packet; // derived class</a:t>
            </a:r>
          </a:p>
          <a:p>
            <a:pPr marL="375512" lvl="3" indent="0">
              <a:spcBef>
                <a:spcPts val="0"/>
              </a:spcBef>
              <a:buNone/>
            </a:pPr>
            <a:r>
              <a:rPr lang="en-US" sz="1800" b="1" dirty="0">
                <a:latin typeface="Courier New" panose="02070309020205020404" pitchFamily="49" charset="0"/>
                <a:cs typeface="Courier New" panose="02070309020205020404" pitchFamily="49" charset="0"/>
              </a:rPr>
              <a:t>  integer value;</a:t>
            </a:r>
          </a:p>
          <a:p>
            <a:pPr marL="375512" lvl="3" indent="0">
              <a:spcBef>
                <a:spcPts val="0"/>
              </a:spcBef>
              <a:buNone/>
            </a:pPr>
            <a:r>
              <a:rPr lang="en-US" sz="1800" b="1" dirty="0">
                <a:latin typeface="Courier New" panose="02070309020205020404" pitchFamily="49" charset="0"/>
                <a:cs typeface="Courier New" panose="02070309020205020404" pitchFamily="49" charset="0"/>
              </a:rPr>
              <a:t>  function integer delay();</a:t>
            </a:r>
          </a:p>
          <a:p>
            <a:pPr marL="375512" lvl="3" indent="0">
              <a:spcBef>
                <a:spcPts val="0"/>
              </a:spcBef>
              <a:buNone/>
            </a:pPr>
            <a:r>
              <a:rPr lang="en-US" sz="1800" b="1" dirty="0">
                <a:latin typeface="Courier New" panose="02070309020205020404" pitchFamily="49" charset="0"/>
                <a:cs typeface="Courier New" panose="02070309020205020404" pitchFamily="49" charset="0"/>
              </a:rPr>
              <a:t>    delay = </a:t>
            </a:r>
            <a:r>
              <a:rPr lang="en-US" sz="1800" b="1" dirty="0" err="1">
                <a:latin typeface="Courier New" panose="02070309020205020404" pitchFamily="49" charset="0"/>
                <a:cs typeface="Courier New" panose="02070309020205020404" pitchFamily="49" charset="0"/>
              </a:rPr>
              <a:t>super.delay</a:t>
            </a:r>
            <a:r>
              <a:rPr lang="en-US" sz="1800" b="1" dirty="0">
                <a:latin typeface="Courier New" panose="02070309020205020404" pitchFamily="49" charset="0"/>
                <a:cs typeface="Courier New" panose="02070309020205020404" pitchFamily="49" charset="0"/>
              </a:rPr>
              <a:t>()+ value * </a:t>
            </a:r>
            <a:r>
              <a:rPr lang="en-US" sz="1800" b="1" dirty="0" err="1">
                <a:latin typeface="Courier New" panose="02070309020205020404" pitchFamily="49" charset="0"/>
                <a:cs typeface="Courier New" panose="02070309020205020404" pitchFamily="49" charset="0"/>
              </a:rPr>
              <a:t>super.value</a:t>
            </a:r>
            <a:r>
              <a:rPr lang="en-US" sz="1800" b="1" dirty="0">
                <a:latin typeface="Courier New" panose="02070309020205020404" pitchFamily="49" charset="0"/>
                <a:cs typeface="Courier New" panose="02070309020205020404" pitchFamily="49" charset="0"/>
              </a:rPr>
              <a:t>;</a:t>
            </a:r>
          </a:p>
          <a:p>
            <a:pPr marL="375512" lvl="3" indent="0">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endfunction</a:t>
            </a:r>
            <a:endParaRPr lang="en-US" sz="1800" b="1" dirty="0">
              <a:latin typeface="Courier New" panose="02070309020205020404" pitchFamily="49" charset="0"/>
              <a:cs typeface="Courier New" panose="02070309020205020404" pitchFamily="49" charset="0"/>
            </a:endParaRPr>
          </a:p>
          <a:p>
            <a:pPr marL="375512" lvl="3" indent="0">
              <a:spcBef>
                <a:spcPts val="0"/>
              </a:spcBef>
              <a:buNone/>
            </a:pPr>
            <a:r>
              <a:rPr lang="en-US" sz="1800" b="1" dirty="0" err="1">
                <a:latin typeface="Courier New" panose="02070309020205020404" pitchFamily="49" charset="0"/>
                <a:cs typeface="Courier New" panose="02070309020205020404" pitchFamily="49" charset="0"/>
              </a:rPr>
              <a:t>endclass</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141</a:t>
            </a:fld>
            <a:endParaRPr lang="en-US" dirty="0"/>
          </a:p>
        </p:txBody>
      </p:sp>
    </p:spTree>
    <p:extLst>
      <p:ext uri="{BB962C8B-B14F-4D97-AF65-F5344CB8AC3E}">
        <p14:creationId xmlns:p14="http://schemas.microsoft.com/office/powerpoint/2010/main" val="10643969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虚方法</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类的成员方法可加以修饰词</a:t>
            </a:r>
            <a:r>
              <a:rPr lang="en-US" altLang="zh-CN" sz="2200" dirty="0"/>
              <a:t>virtual</a:t>
            </a:r>
            <a:r>
              <a:rPr lang="zh-CN" altLang="en-US" sz="2200" dirty="0"/>
              <a:t>（虚方法）。</a:t>
            </a:r>
            <a:endParaRPr lang="en-US" altLang="zh-CN" sz="2200" dirty="0"/>
          </a:p>
          <a:p>
            <a:pPr marL="346075" lvl="3" indent="-344488">
              <a:spcBef>
                <a:spcPts val="1200"/>
              </a:spcBef>
              <a:buFont typeface="Arial" panose="020B0604020202020204" pitchFamily="34" charset="0"/>
              <a:buChar char="•"/>
            </a:pPr>
            <a:r>
              <a:rPr lang="zh-CN" altLang="en-US" sz="2200" dirty="0"/>
              <a:t>虚方法是一种基本的多态（</a:t>
            </a:r>
            <a:r>
              <a:rPr lang="en-US" altLang="zh-CN" sz="2200" dirty="0"/>
              <a:t>polymorphic</a:t>
            </a:r>
            <a:r>
              <a:rPr lang="zh-CN" altLang="en-US" sz="2200" dirty="0"/>
              <a:t>）结构。</a:t>
            </a:r>
            <a:endParaRPr lang="en-US" altLang="zh-CN" sz="2200" dirty="0"/>
          </a:p>
          <a:p>
            <a:pPr marL="346075" lvl="3" indent="-344488">
              <a:spcBef>
                <a:spcPts val="1200"/>
              </a:spcBef>
              <a:buFont typeface="Arial" panose="020B0604020202020204" pitchFamily="34" charset="0"/>
              <a:buChar char="•"/>
            </a:pPr>
            <a:r>
              <a:rPr lang="zh-CN" altLang="en-US" sz="2200" dirty="0"/>
              <a:t>一个虚方法可以覆盖基类的同名方法。</a:t>
            </a:r>
            <a:endParaRPr lang="en-US" altLang="zh-CN" sz="2200" dirty="0"/>
          </a:p>
          <a:p>
            <a:pPr marL="346075" lvl="3" indent="-344488">
              <a:spcBef>
                <a:spcPts val="1200"/>
              </a:spcBef>
              <a:buFont typeface="Arial" panose="020B0604020202020204" pitchFamily="34" charset="0"/>
              <a:buChar char="•"/>
            </a:pPr>
            <a:r>
              <a:rPr lang="zh-CN" altLang="en-US" sz="2200" dirty="0"/>
              <a:t>在父类和子类中声明的虚方法，其方法名、参数名、参数方向等都应该保持一致。</a:t>
            </a:r>
            <a:endParaRPr lang="en-US" altLang="zh-CN" sz="2200" dirty="0"/>
          </a:p>
          <a:p>
            <a:pPr marL="346075" lvl="3" indent="-344488">
              <a:spcBef>
                <a:spcPts val="1200"/>
              </a:spcBef>
              <a:buFont typeface="Arial" panose="020B0604020202020204" pitchFamily="34" charset="0"/>
              <a:buChar char="•"/>
            </a:pPr>
            <a:r>
              <a:rPr lang="zh-CN" altLang="en-US" sz="2200" dirty="0"/>
              <a:t>在调用虚方法时，它将调用句柄指向对象的方法，而不受句柄类型的影响。</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142</a:t>
            </a:fld>
            <a:endParaRPr lang="en-US" dirty="0"/>
          </a:p>
        </p:txBody>
      </p:sp>
    </p:spTree>
    <p:extLst>
      <p:ext uri="{BB962C8B-B14F-4D97-AF65-F5344CB8AC3E}">
        <p14:creationId xmlns:p14="http://schemas.microsoft.com/office/powerpoint/2010/main" val="23680674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虚方法</a:t>
            </a:r>
            <a:br>
              <a:rPr lang="en-US" altLang="zh-CN" dirty="0"/>
            </a:br>
            <a:r>
              <a:rPr lang="zh-CN" altLang="en-US" sz="2800" dirty="0">
                <a:solidFill>
                  <a:schemeClr val="bg1">
                    <a:lumMod val="65000"/>
                  </a:schemeClr>
                </a:solidFill>
              </a:rPr>
              <a:t>示例</a:t>
            </a: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375512" lvl="3" indent="0">
              <a:spcBef>
                <a:spcPts val="0"/>
              </a:spcBef>
              <a:buNone/>
            </a:pPr>
            <a:r>
              <a:rPr lang="en-US" sz="1600" b="1" dirty="0">
                <a:latin typeface="Courier New" panose="02070309020205020404" pitchFamily="49" charset="0"/>
                <a:cs typeface="Courier New" panose="02070309020205020404" pitchFamily="49" charset="0"/>
              </a:rPr>
              <a:t>class </a:t>
            </a:r>
            <a:r>
              <a:rPr lang="en-US" sz="1600" b="1" dirty="0" err="1">
                <a:latin typeface="Courier New" panose="02070309020205020404" pitchFamily="49" charset="0"/>
                <a:cs typeface="Courier New" panose="02070309020205020404" pitchFamily="49" charset="0"/>
              </a:rPr>
              <a:t>BasePacket</a:t>
            </a:r>
            <a:r>
              <a:rPr lang="en-US" sz="1600" b="1" dirty="0">
                <a:latin typeface="Courier New" panose="02070309020205020404" pitchFamily="49" charset="0"/>
                <a:cs typeface="Courier New" panose="02070309020205020404" pitchFamily="49" charset="0"/>
              </a:rPr>
              <a:t>;</a:t>
            </a:r>
          </a:p>
          <a:p>
            <a:pPr marL="375512" lvl="3"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A = 1;</a:t>
            </a:r>
          </a:p>
          <a:p>
            <a:pPr marL="375512" lvl="3"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B = 2;</a:t>
            </a:r>
          </a:p>
          <a:p>
            <a:pPr marL="375512" lvl="3" indent="0">
              <a:spcBef>
                <a:spcPts val="0"/>
              </a:spcBef>
              <a:buNone/>
            </a:pPr>
            <a:r>
              <a:rPr lang="en-US" sz="1600" b="1" dirty="0">
                <a:latin typeface="Courier New" panose="02070309020205020404" pitchFamily="49" charset="0"/>
                <a:cs typeface="Courier New" panose="02070309020205020404" pitchFamily="49" charset="0"/>
              </a:rPr>
              <a:t>  function void </a:t>
            </a:r>
            <a:r>
              <a:rPr lang="en-US" sz="1600" b="1" dirty="0" err="1">
                <a:latin typeface="Courier New" panose="02070309020205020404" pitchFamily="49" charset="0"/>
                <a:cs typeface="Courier New" panose="02070309020205020404" pitchFamily="49" charset="0"/>
              </a:rPr>
              <a:t>printA</a:t>
            </a:r>
            <a:r>
              <a:rPr lang="en-US" sz="1600" b="1" dirty="0">
                <a:latin typeface="Courier New" panose="02070309020205020404" pitchFamily="49" charset="0"/>
                <a:cs typeface="Courier New" panose="02070309020205020404" pitchFamily="49" charset="0"/>
              </a:rPr>
              <a:t>;</a:t>
            </a:r>
          </a:p>
          <a:p>
            <a:pPr marL="375512" lvl="3" indent="0">
              <a:spcBef>
                <a:spcPts val="0"/>
              </a:spcBef>
              <a:buNone/>
            </a:pPr>
            <a:r>
              <a:rPr lang="en-US" sz="1600" b="1" dirty="0">
                <a:latin typeface="Courier New" panose="02070309020205020404" pitchFamily="49" charset="0"/>
                <a:cs typeface="Courier New" panose="02070309020205020404" pitchFamily="49" charset="0"/>
              </a:rPr>
              <a:t>    $display("</a:t>
            </a:r>
            <a:r>
              <a:rPr lang="en-US" sz="1600" b="1" dirty="0" err="1">
                <a:latin typeface="Courier New" panose="02070309020205020404" pitchFamily="49" charset="0"/>
                <a:cs typeface="Courier New" panose="02070309020205020404" pitchFamily="49" charset="0"/>
              </a:rPr>
              <a:t>BasePacket</a:t>
            </a:r>
            <a:r>
              <a:rPr lang="en-US" sz="1600" b="1" dirty="0">
                <a:latin typeface="Courier New" panose="02070309020205020404" pitchFamily="49" charset="0"/>
                <a:cs typeface="Courier New" panose="02070309020205020404" pitchFamily="49" charset="0"/>
              </a:rPr>
              <a:t>::A is %d", A);</a:t>
            </a:r>
          </a:p>
          <a:p>
            <a:pPr marL="375512" lvl="3"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endfunction</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printA</a:t>
            </a:r>
            <a:endParaRPr lang="en-US" sz="1600" b="1" dirty="0">
              <a:latin typeface="Courier New" panose="02070309020205020404" pitchFamily="49" charset="0"/>
              <a:cs typeface="Courier New" panose="02070309020205020404" pitchFamily="49" charset="0"/>
            </a:endParaRPr>
          </a:p>
          <a:p>
            <a:pPr marL="375512" lvl="3" indent="0">
              <a:spcBef>
                <a:spcPts val="0"/>
              </a:spcBef>
              <a:buNone/>
            </a:pPr>
            <a:r>
              <a:rPr lang="en-US" sz="1600" b="1" dirty="0">
                <a:latin typeface="Courier New" panose="02070309020205020404" pitchFamily="49" charset="0"/>
                <a:cs typeface="Courier New" panose="02070309020205020404" pitchFamily="49" charset="0"/>
              </a:rPr>
              <a:t>  virtual function void </a:t>
            </a:r>
            <a:r>
              <a:rPr lang="en-US" sz="1600" b="1" dirty="0" err="1">
                <a:latin typeface="Courier New" panose="02070309020205020404" pitchFamily="49" charset="0"/>
                <a:cs typeface="Courier New" panose="02070309020205020404" pitchFamily="49" charset="0"/>
              </a:rPr>
              <a:t>printB</a:t>
            </a:r>
            <a:r>
              <a:rPr lang="en-US" sz="1600" b="1" dirty="0">
                <a:latin typeface="Courier New" panose="02070309020205020404" pitchFamily="49" charset="0"/>
                <a:cs typeface="Courier New" panose="02070309020205020404" pitchFamily="49" charset="0"/>
              </a:rPr>
              <a:t>;</a:t>
            </a:r>
          </a:p>
          <a:p>
            <a:pPr marL="375512" lvl="3" indent="0">
              <a:spcBef>
                <a:spcPts val="0"/>
              </a:spcBef>
              <a:buNone/>
            </a:pPr>
            <a:r>
              <a:rPr lang="en-US" sz="1600" b="1" dirty="0">
                <a:latin typeface="Courier New" panose="02070309020205020404" pitchFamily="49" charset="0"/>
                <a:cs typeface="Courier New" panose="02070309020205020404" pitchFamily="49" charset="0"/>
              </a:rPr>
              <a:t>    $display("</a:t>
            </a:r>
            <a:r>
              <a:rPr lang="en-US" sz="1600" b="1" dirty="0" err="1">
                <a:latin typeface="Courier New" panose="02070309020205020404" pitchFamily="49" charset="0"/>
                <a:cs typeface="Courier New" panose="02070309020205020404" pitchFamily="49" charset="0"/>
              </a:rPr>
              <a:t>BasePacket</a:t>
            </a:r>
            <a:r>
              <a:rPr lang="en-US" sz="1600" b="1" dirty="0">
                <a:latin typeface="Courier New" panose="02070309020205020404" pitchFamily="49" charset="0"/>
                <a:cs typeface="Courier New" panose="02070309020205020404" pitchFamily="49" charset="0"/>
              </a:rPr>
              <a:t>::B is %d", B);</a:t>
            </a:r>
          </a:p>
          <a:p>
            <a:pPr marL="375512" lvl="3"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endfunction</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printB</a:t>
            </a:r>
            <a:endParaRPr lang="en-US" sz="1600" b="1" dirty="0">
              <a:latin typeface="Courier New" panose="02070309020205020404" pitchFamily="49" charset="0"/>
              <a:cs typeface="Courier New" panose="02070309020205020404" pitchFamily="49" charset="0"/>
            </a:endParaRPr>
          </a:p>
          <a:p>
            <a:pPr marL="375512" lvl="3" indent="0">
              <a:spcBef>
                <a:spcPts val="0"/>
              </a:spcBef>
              <a:buNone/>
            </a:pPr>
            <a:r>
              <a:rPr lang="en-US" sz="1600" b="1" dirty="0" err="1">
                <a:latin typeface="Courier New" panose="02070309020205020404" pitchFamily="49" charset="0"/>
                <a:cs typeface="Courier New" panose="02070309020205020404" pitchFamily="49" charset="0"/>
              </a:rPr>
              <a:t>endclass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BasePacket</a:t>
            </a:r>
            <a:endParaRPr lang="en-US" sz="1600" b="1" dirty="0">
              <a:latin typeface="Courier New" panose="02070309020205020404" pitchFamily="49" charset="0"/>
              <a:cs typeface="Courier New" panose="02070309020205020404" pitchFamily="49" charset="0"/>
            </a:endParaRPr>
          </a:p>
          <a:p>
            <a:pPr marL="375512" lvl="3" indent="0">
              <a:spcBef>
                <a:spcPts val="0"/>
              </a:spcBef>
              <a:buNone/>
            </a:pPr>
            <a:endParaRPr lang="en-US" sz="1600" b="1" dirty="0">
              <a:latin typeface="Courier New" panose="02070309020205020404" pitchFamily="49" charset="0"/>
              <a:cs typeface="Courier New" panose="02070309020205020404" pitchFamily="49" charset="0"/>
            </a:endParaRPr>
          </a:p>
          <a:p>
            <a:pPr marL="375512" lvl="3" indent="0">
              <a:spcBef>
                <a:spcPts val="0"/>
              </a:spcBef>
              <a:buNone/>
            </a:pPr>
            <a:r>
              <a:rPr lang="en-US" sz="1600" b="1" dirty="0">
                <a:latin typeface="Courier New" panose="02070309020205020404" pitchFamily="49" charset="0"/>
                <a:cs typeface="Courier New" panose="02070309020205020404" pitchFamily="49" charset="0"/>
              </a:rPr>
              <a:t>class </a:t>
            </a:r>
            <a:r>
              <a:rPr lang="en-US" sz="1600" b="1" dirty="0" err="1">
                <a:latin typeface="Courier New" panose="02070309020205020404" pitchFamily="49" charset="0"/>
                <a:cs typeface="Courier New" panose="02070309020205020404" pitchFamily="49" charset="0"/>
              </a:rPr>
              <a:t>My_Packet</a:t>
            </a:r>
            <a:r>
              <a:rPr lang="en-US" sz="1600" b="1" dirty="0">
                <a:latin typeface="Courier New" panose="02070309020205020404" pitchFamily="49" charset="0"/>
                <a:cs typeface="Courier New" panose="02070309020205020404" pitchFamily="49" charset="0"/>
              </a:rPr>
              <a:t> extends </a:t>
            </a:r>
            <a:r>
              <a:rPr lang="en-US" sz="1600" b="1" dirty="0" err="1">
                <a:latin typeface="Courier New" panose="02070309020205020404" pitchFamily="49" charset="0"/>
                <a:cs typeface="Courier New" panose="02070309020205020404" pitchFamily="49" charset="0"/>
              </a:rPr>
              <a:t>BasePacket</a:t>
            </a:r>
            <a:r>
              <a:rPr lang="en-US" sz="1600" b="1" dirty="0">
                <a:latin typeface="Courier New" panose="02070309020205020404" pitchFamily="49" charset="0"/>
                <a:cs typeface="Courier New" panose="02070309020205020404" pitchFamily="49" charset="0"/>
              </a:rPr>
              <a:t>;</a:t>
            </a:r>
          </a:p>
          <a:p>
            <a:pPr marL="375512" lvl="3"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A = 3;</a:t>
            </a:r>
          </a:p>
          <a:p>
            <a:pPr marL="375512" lvl="3"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B = 4;</a:t>
            </a:r>
          </a:p>
          <a:p>
            <a:pPr marL="375512" lvl="3" indent="0">
              <a:spcBef>
                <a:spcPts val="0"/>
              </a:spcBef>
              <a:buNone/>
            </a:pPr>
            <a:r>
              <a:rPr lang="en-US" sz="1600" b="1" dirty="0">
                <a:latin typeface="Courier New" panose="02070309020205020404" pitchFamily="49" charset="0"/>
                <a:cs typeface="Courier New" panose="02070309020205020404" pitchFamily="49" charset="0"/>
              </a:rPr>
              <a:t>  function void </a:t>
            </a:r>
            <a:r>
              <a:rPr lang="en-US" sz="1600" b="1" dirty="0" err="1">
                <a:latin typeface="Courier New" panose="02070309020205020404" pitchFamily="49" charset="0"/>
                <a:cs typeface="Courier New" panose="02070309020205020404" pitchFamily="49" charset="0"/>
              </a:rPr>
              <a:t>printA</a:t>
            </a:r>
            <a:r>
              <a:rPr lang="en-US" sz="1600" b="1" dirty="0">
                <a:latin typeface="Courier New" panose="02070309020205020404" pitchFamily="49" charset="0"/>
                <a:cs typeface="Courier New" panose="02070309020205020404" pitchFamily="49" charset="0"/>
              </a:rPr>
              <a:t>;</a:t>
            </a:r>
          </a:p>
          <a:p>
            <a:pPr marL="375512" lvl="3" indent="0">
              <a:spcBef>
                <a:spcPts val="0"/>
              </a:spcBef>
              <a:buNone/>
            </a:pPr>
            <a:r>
              <a:rPr lang="en-US" sz="1600" b="1" dirty="0">
                <a:latin typeface="Courier New" panose="02070309020205020404" pitchFamily="49" charset="0"/>
                <a:cs typeface="Courier New" panose="02070309020205020404" pitchFamily="49" charset="0"/>
              </a:rPr>
              <a:t>    $display("</a:t>
            </a:r>
            <a:r>
              <a:rPr lang="en-US" sz="1600" b="1" dirty="0" err="1">
                <a:latin typeface="Courier New" panose="02070309020205020404" pitchFamily="49" charset="0"/>
                <a:cs typeface="Courier New" panose="02070309020205020404" pitchFamily="49" charset="0"/>
              </a:rPr>
              <a:t>My_Packet</a:t>
            </a:r>
            <a:r>
              <a:rPr lang="en-US" sz="1600" b="1" dirty="0">
                <a:latin typeface="Courier New" panose="02070309020205020404" pitchFamily="49" charset="0"/>
                <a:cs typeface="Courier New" panose="02070309020205020404" pitchFamily="49" charset="0"/>
              </a:rPr>
              <a:t>::A is %d", A);</a:t>
            </a:r>
          </a:p>
          <a:p>
            <a:pPr marL="375512" lvl="3"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endfunction</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printA</a:t>
            </a:r>
            <a:endParaRPr lang="en-US" sz="1600" b="1" dirty="0">
              <a:latin typeface="Courier New" panose="02070309020205020404" pitchFamily="49" charset="0"/>
              <a:cs typeface="Courier New" panose="02070309020205020404" pitchFamily="49" charset="0"/>
            </a:endParaRPr>
          </a:p>
          <a:p>
            <a:pPr marL="375512" lvl="3" indent="0">
              <a:spcBef>
                <a:spcPts val="0"/>
              </a:spcBef>
              <a:buNone/>
            </a:pPr>
            <a:r>
              <a:rPr lang="en-US" sz="1600" b="1" dirty="0">
                <a:latin typeface="Courier New" panose="02070309020205020404" pitchFamily="49" charset="0"/>
                <a:cs typeface="Courier New" panose="02070309020205020404" pitchFamily="49" charset="0"/>
              </a:rPr>
              <a:t>  virtual function void </a:t>
            </a:r>
            <a:r>
              <a:rPr lang="en-US" sz="1600" b="1" dirty="0" err="1">
                <a:latin typeface="Courier New" panose="02070309020205020404" pitchFamily="49" charset="0"/>
                <a:cs typeface="Courier New" panose="02070309020205020404" pitchFamily="49" charset="0"/>
              </a:rPr>
              <a:t>printB</a:t>
            </a:r>
            <a:r>
              <a:rPr lang="en-US" sz="1600" b="1" dirty="0">
                <a:latin typeface="Courier New" panose="02070309020205020404" pitchFamily="49" charset="0"/>
                <a:cs typeface="Courier New" panose="02070309020205020404" pitchFamily="49" charset="0"/>
              </a:rPr>
              <a:t>;</a:t>
            </a:r>
          </a:p>
          <a:p>
            <a:pPr marL="375512" lvl="3" indent="0">
              <a:spcBef>
                <a:spcPts val="0"/>
              </a:spcBef>
              <a:buNone/>
            </a:pPr>
            <a:r>
              <a:rPr lang="en-US" sz="1600" b="1" dirty="0">
                <a:latin typeface="Courier New" panose="02070309020205020404" pitchFamily="49" charset="0"/>
                <a:cs typeface="Courier New" panose="02070309020205020404" pitchFamily="49" charset="0"/>
              </a:rPr>
              <a:t>    $display("</a:t>
            </a:r>
            <a:r>
              <a:rPr lang="en-US" sz="1600" b="1" dirty="0" err="1">
                <a:latin typeface="Courier New" panose="02070309020205020404" pitchFamily="49" charset="0"/>
                <a:cs typeface="Courier New" panose="02070309020205020404" pitchFamily="49" charset="0"/>
              </a:rPr>
              <a:t>My_Packet</a:t>
            </a:r>
            <a:r>
              <a:rPr lang="en-US" sz="1600" b="1" dirty="0">
                <a:latin typeface="Courier New" panose="02070309020205020404" pitchFamily="49" charset="0"/>
                <a:cs typeface="Courier New" panose="02070309020205020404" pitchFamily="49" charset="0"/>
              </a:rPr>
              <a:t>::B is %d", B);</a:t>
            </a:r>
          </a:p>
          <a:p>
            <a:pPr marL="375512" lvl="3"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endfunction</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printB</a:t>
            </a:r>
            <a:endParaRPr lang="en-US" sz="1600" b="1" dirty="0">
              <a:latin typeface="Courier New" panose="02070309020205020404" pitchFamily="49" charset="0"/>
              <a:cs typeface="Courier New" panose="02070309020205020404" pitchFamily="49" charset="0"/>
            </a:endParaRPr>
          </a:p>
          <a:p>
            <a:pPr marL="375512" lvl="3" indent="0">
              <a:spcBef>
                <a:spcPts val="0"/>
              </a:spcBef>
              <a:buNone/>
            </a:pPr>
            <a:r>
              <a:rPr lang="en-US" sz="1600" b="1" dirty="0" err="1">
                <a:latin typeface="Courier New" panose="02070309020205020404" pitchFamily="49" charset="0"/>
                <a:cs typeface="Courier New" panose="02070309020205020404" pitchFamily="49" charset="0"/>
              </a:rPr>
              <a:t>endclass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My_Packet</a:t>
            </a:r>
            <a:endParaRPr lang="en-US" altLang="zh-CN" sz="16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143</a:t>
            </a:fld>
            <a:endParaRPr lang="en-US" dirty="0"/>
          </a:p>
        </p:txBody>
      </p:sp>
    </p:spTree>
    <p:extLst>
      <p:ext uri="{BB962C8B-B14F-4D97-AF65-F5344CB8AC3E}">
        <p14:creationId xmlns:p14="http://schemas.microsoft.com/office/powerpoint/2010/main" val="33854130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虚方法</a:t>
            </a:r>
            <a:br>
              <a:rPr lang="en-US" altLang="zh-CN" dirty="0"/>
            </a:br>
            <a:r>
              <a:rPr lang="zh-CN" altLang="en-US" sz="2800" dirty="0">
                <a:solidFill>
                  <a:schemeClr val="bg1">
                    <a:lumMod val="65000"/>
                  </a:schemeClr>
                </a:solidFill>
              </a:rPr>
              <a:t>示例</a:t>
            </a: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375512" lvl="3" indent="0">
              <a:spcBef>
                <a:spcPts val="0"/>
              </a:spcBef>
              <a:buNone/>
            </a:pPr>
            <a:r>
              <a:rPr lang="en-US" sz="1600" b="1" dirty="0" err="1">
                <a:latin typeface="Courier New" panose="02070309020205020404" pitchFamily="49" charset="0"/>
                <a:cs typeface="Courier New" panose="02070309020205020404" pitchFamily="49" charset="0"/>
              </a:rPr>
              <a:t>BasePacket</a:t>
            </a:r>
            <a:r>
              <a:rPr lang="en-US" sz="1600" b="1" dirty="0">
                <a:latin typeface="Courier New" panose="02070309020205020404" pitchFamily="49" charset="0"/>
                <a:cs typeface="Courier New" panose="02070309020205020404" pitchFamily="49" charset="0"/>
              </a:rPr>
              <a:t> P1 = new;</a:t>
            </a:r>
          </a:p>
          <a:p>
            <a:pPr marL="375512" lvl="3" indent="0">
              <a:spcBef>
                <a:spcPts val="0"/>
              </a:spcBef>
              <a:buNone/>
            </a:pPr>
            <a:r>
              <a:rPr lang="en-US" sz="1600" b="1" dirty="0" err="1">
                <a:latin typeface="Courier New" panose="02070309020205020404" pitchFamily="49" charset="0"/>
                <a:cs typeface="Courier New" panose="02070309020205020404" pitchFamily="49" charset="0"/>
              </a:rPr>
              <a:t>My_Packet</a:t>
            </a:r>
            <a:r>
              <a:rPr lang="en-US" sz="1600" b="1" dirty="0">
                <a:latin typeface="Courier New" panose="02070309020205020404" pitchFamily="49" charset="0"/>
                <a:cs typeface="Courier New" panose="02070309020205020404" pitchFamily="49" charset="0"/>
              </a:rPr>
              <a:t> P2 = new;</a:t>
            </a:r>
          </a:p>
          <a:p>
            <a:pPr marL="375512" lvl="3" indent="0">
              <a:spcBef>
                <a:spcPts val="0"/>
              </a:spcBef>
              <a:buNone/>
            </a:pPr>
            <a:endParaRPr lang="en-US" sz="1600" b="1" dirty="0">
              <a:latin typeface="Courier New" panose="02070309020205020404" pitchFamily="49" charset="0"/>
              <a:cs typeface="Courier New" panose="02070309020205020404" pitchFamily="49" charset="0"/>
            </a:endParaRPr>
          </a:p>
          <a:p>
            <a:pPr marL="375512" lvl="3" indent="0">
              <a:spcBef>
                <a:spcPts val="0"/>
              </a:spcBef>
              <a:buNone/>
            </a:pPr>
            <a:r>
              <a:rPr lang="en-US" sz="1600" b="1" dirty="0">
                <a:latin typeface="Courier New" panose="02070309020205020404" pitchFamily="49" charset="0"/>
                <a:cs typeface="Courier New" panose="02070309020205020404" pitchFamily="49" charset="0"/>
              </a:rPr>
              <a:t>initial begin</a:t>
            </a:r>
          </a:p>
          <a:p>
            <a:pPr marL="375512" lvl="3" indent="0">
              <a:spcBef>
                <a:spcPts val="0"/>
              </a:spcBef>
              <a:buNone/>
            </a:pPr>
            <a:r>
              <a:rPr lang="en-US" sz="1600" b="1" dirty="0">
                <a:latin typeface="Courier New" panose="02070309020205020404" pitchFamily="49" charset="0"/>
                <a:cs typeface="Courier New" panose="02070309020205020404" pitchFamily="49" charset="0"/>
              </a:rPr>
              <a:t>  P1.printA; // displays '</a:t>
            </a:r>
            <a:r>
              <a:rPr lang="en-US" sz="1600" b="1" dirty="0" err="1">
                <a:latin typeface="Courier New" panose="02070309020205020404" pitchFamily="49" charset="0"/>
                <a:cs typeface="Courier New" panose="02070309020205020404" pitchFamily="49" charset="0"/>
              </a:rPr>
              <a:t>BasePacket</a:t>
            </a:r>
            <a:r>
              <a:rPr lang="en-US" sz="1600" b="1" dirty="0">
                <a:latin typeface="Courier New" panose="02070309020205020404" pitchFamily="49" charset="0"/>
                <a:cs typeface="Courier New" panose="02070309020205020404" pitchFamily="49" charset="0"/>
              </a:rPr>
              <a:t>::A is 1'</a:t>
            </a:r>
          </a:p>
          <a:p>
            <a:pPr marL="375512" lvl="3" indent="0">
              <a:spcBef>
                <a:spcPts val="0"/>
              </a:spcBef>
              <a:buNone/>
            </a:pPr>
            <a:r>
              <a:rPr lang="en-US" sz="1600" b="1" dirty="0">
                <a:latin typeface="Courier New" panose="02070309020205020404" pitchFamily="49" charset="0"/>
                <a:cs typeface="Courier New" panose="02070309020205020404" pitchFamily="49" charset="0"/>
              </a:rPr>
              <a:t>  P1.printB; // displays '</a:t>
            </a:r>
            <a:r>
              <a:rPr lang="en-US" sz="1600" b="1" dirty="0" err="1">
                <a:latin typeface="Courier New" panose="02070309020205020404" pitchFamily="49" charset="0"/>
                <a:cs typeface="Courier New" panose="02070309020205020404" pitchFamily="49" charset="0"/>
              </a:rPr>
              <a:t>BasePacket</a:t>
            </a:r>
            <a:r>
              <a:rPr lang="en-US" sz="1600" b="1" dirty="0">
                <a:latin typeface="Courier New" panose="02070309020205020404" pitchFamily="49" charset="0"/>
                <a:cs typeface="Courier New" panose="02070309020205020404" pitchFamily="49" charset="0"/>
              </a:rPr>
              <a:t>::B is 2'</a:t>
            </a:r>
          </a:p>
          <a:p>
            <a:pPr marL="375512" lvl="3" indent="0">
              <a:spcBef>
                <a:spcPts val="0"/>
              </a:spcBef>
              <a:buNone/>
            </a:pPr>
            <a:r>
              <a:rPr lang="en-US" sz="1600" b="1" dirty="0">
                <a:latin typeface="Courier New" panose="02070309020205020404" pitchFamily="49" charset="0"/>
                <a:cs typeface="Courier New" panose="02070309020205020404" pitchFamily="49" charset="0"/>
              </a:rPr>
              <a:t>  P1 = P2; // P1 has a handle to a </a:t>
            </a:r>
            <a:r>
              <a:rPr lang="en-US" sz="1600" b="1" dirty="0" err="1">
                <a:latin typeface="Courier New" panose="02070309020205020404" pitchFamily="49" charset="0"/>
                <a:cs typeface="Courier New" panose="02070309020205020404" pitchFamily="49" charset="0"/>
              </a:rPr>
              <a:t>My_packet</a:t>
            </a:r>
            <a:r>
              <a:rPr lang="en-US" sz="1600" b="1" dirty="0">
                <a:latin typeface="Courier New" panose="02070309020205020404" pitchFamily="49" charset="0"/>
                <a:cs typeface="Courier New" panose="02070309020205020404" pitchFamily="49" charset="0"/>
              </a:rPr>
              <a:t> object</a:t>
            </a:r>
          </a:p>
          <a:p>
            <a:pPr marL="375512" lvl="3" indent="0">
              <a:spcBef>
                <a:spcPts val="0"/>
              </a:spcBef>
              <a:buNone/>
            </a:pPr>
            <a:r>
              <a:rPr lang="en-US" sz="1600" b="1" dirty="0">
                <a:latin typeface="Courier New" panose="02070309020205020404" pitchFamily="49" charset="0"/>
                <a:cs typeface="Courier New" panose="02070309020205020404" pitchFamily="49" charset="0"/>
              </a:rPr>
              <a:t>  P1.printA; // displays '</a:t>
            </a:r>
            <a:r>
              <a:rPr lang="en-US" sz="1600" b="1" dirty="0" err="1">
                <a:latin typeface="Courier New" panose="02070309020205020404" pitchFamily="49" charset="0"/>
                <a:cs typeface="Courier New" panose="02070309020205020404" pitchFamily="49" charset="0"/>
              </a:rPr>
              <a:t>BasePacket</a:t>
            </a:r>
            <a:r>
              <a:rPr lang="en-US" sz="1600" b="1" dirty="0">
                <a:latin typeface="Courier New" panose="02070309020205020404" pitchFamily="49" charset="0"/>
                <a:cs typeface="Courier New" panose="02070309020205020404" pitchFamily="49" charset="0"/>
              </a:rPr>
              <a:t>::A is 1'</a:t>
            </a:r>
          </a:p>
          <a:p>
            <a:pPr marL="375512" lvl="3" indent="0">
              <a:spcBef>
                <a:spcPts val="0"/>
              </a:spcBef>
              <a:buNone/>
            </a:pPr>
            <a:r>
              <a:rPr lang="en-US" sz="1600" b="1" dirty="0">
                <a:latin typeface="Courier New" panose="02070309020205020404" pitchFamily="49" charset="0"/>
                <a:cs typeface="Courier New" panose="02070309020205020404" pitchFamily="49" charset="0"/>
              </a:rPr>
              <a:t>  P1.printB; // displays '</a:t>
            </a:r>
            <a:r>
              <a:rPr lang="en-US" sz="1600" b="1" dirty="0" err="1">
                <a:latin typeface="Courier New" panose="02070309020205020404" pitchFamily="49" charset="0"/>
                <a:cs typeface="Courier New" panose="02070309020205020404" pitchFamily="49" charset="0"/>
              </a:rPr>
              <a:t>My_Packet</a:t>
            </a:r>
            <a:r>
              <a:rPr lang="en-US" sz="1600" b="1" dirty="0">
                <a:latin typeface="Courier New" panose="02070309020205020404" pitchFamily="49" charset="0"/>
                <a:cs typeface="Courier New" panose="02070309020205020404" pitchFamily="49" charset="0"/>
              </a:rPr>
              <a:t>::B is 4‘ latest derived method</a:t>
            </a:r>
          </a:p>
          <a:p>
            <a:pPr marL="375512" lvl="3" indent="0">
              <a:spcBef>
                <a:spcPts val="0"/>
              </a:spcBef>
              <a:buNone/>
            </a:pPr>
            <a:r>
              <a:rPr lang="en-US" sz="1600" b="1" dirty="0">
                <a:latin typeface="Courier New" panose="02070309020205020404" pitchFamily="49" charset="0"/>
                <a:cs typeface="Courier New" panose="02070309020205020404" pitchFamily="49" charset="0"/>
              </a:rPr>
              <a:t>  P2.printA; // displays '</a:t>
            </a:r>
            <a:r>
              <a:rPr lang="en-US" sz="1600" b="1" dirty="0" err="1">
                <a:latin typeface="Courier New" panose="02070309020205020404" pitchFamily="49" charset="0"/>
                <a:cs typeface="Courier New" panose="02070309020205020404" pitchFamily="49" charset="0"/>
              </a:rPr>
              <a:t>My_Packet</a:t>
            </a:r>
            <a:r>
              <a:rPr lang="en-US" sz="1600" b="1" dirty="0">
                <a:latin typeface="Courier New" panose="02070309020205020404" pitchFamily="49" charset="0"/>
                <a:cs typeface="Courier New" panose="02070309020205020404" pitchFamily="49" charset="0"/>
              </a:rPr>
              <a:t>::A is 3'</a:t>
            </a:r>
          </a:p>
          <a:p>
            <a:pPr marL="375512" lvl="3" indent="0">
              <a:spcBef>
                <a:spcPts val="0"/>
              </a:spcBef>
              <a:buNone/>
            </a:pPr>
            <a:r>
              <a:rPr lang="en-US" sz="1600" b="1" dirty="0">
                <a:latin typeface="Courier New" panose="02070309020205020404" pitchFamily="49" charset="0"/>
                <a:cs typeface="Courier New" panose="02070309020205020404" pitchFamily="49" charset="0"/>
              </a:rPr>
              <a:t>  P2.printB; // displays '</a:t>
            </a:r>
            <a:r>
              <a:rPr lang="en-US" sz="1600" b="1" dirty="0" err="1">
                <a:latin typeface="Courier New" panose="02070309020205020404" pitchFamily="49" charset="0"/>
                <a:cs typeface="Courier New" panose="02070309020205020404" pitchFamily="49" charset="0"/>
              </a:rPr>
              <a:t>My_Packet</a:t>
            </a:r>
            <a:r>
              <a:rPr lang="en-US" sz="1600" b="1" dirty="0">
                <a:latin typeface="Courier New" panose="02070309020205020404" pitchFamily="49" charset="0"/>
                <a:cs typeface="Courier New" panose="02070309020205020404" pitchFamily="49" charset="0"/>
              </a:rPr>
              <a:t>::B is 4'</a:t>
            </a:r>
          </a:p>
          <a:p>
            <a:pPr marL="375512" lvl="3" indent="0">
              <a:spcBef>
                <a:spcPts val="0"/>
              </a:spcBef>
              <a:buNone/>
            </a:pPr>
            <a:r>
              <a:rPr lang="en-US" sz="1600" b="1" dirty="0">
                <a:latin typeface="Courier New" panose="02070309020205020404" pitchFamily="49" charset="0"/>
                <a:cs typeface="Courier New" panose="02070309020205020404" pitchFamily="49" charset="0"/>
              </a:rPr>
              <a:t>end</a:t>
            </a:r>
            <a:endParaRPr lang="en-US" altLang="zh-CN" sz="16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144</a:t>
            </a:fld>
            <a:endParaRPr lang="en-US" dirty="0"/>
          </a:p>
        </p:txBody>
      </p:sp>
    </p:spTree>
    <p:extLst>
      <p:ext uri="{BB962C8B-B14F-4D97-AF65-F5344CB8AC3E}">
        <p14:creationId xmlns:p14="http://schemas.microsoft.com/office/powerpoint/2010/main" val="34578632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Class</a:t>
            </a:r>
            <a:r>
              <a:rPr lang="zh-CN" altLang="en-US" dirty="0"/>
              <a:t>和虚拟接口</a:t>
            </a:r>
          </a:p>
        </p:txBody>
      </p:sp>
      <p:sp>
        <p:nvSpPr>
          <p:cNvPr id="5" name="内容占位符 4"/>
          <p:cNvSpPr>
            <a:spLocks noGrp="1"/>
          </p:cNvSpPr>
          <p:nvPr>
            <p:ph idx="1"/>
          </p:nvPr>
        </p:nvSpPr>
        <p:spPr/>
        <p:txBody>
          <a:bodyPr/>
          <a:lstStyle/>
          <a:p>
            <a:r>
              <a:rPr lang="en-US" altLang="zh-CN" dirty="0"/>
              <a:t>Class</a:t>
            </a:r>
            <a:r>
              <a:rPr lang="zh-CN" altLang="en-US" dirty="0"/>
              <a:t>的实例化对象是动态对象，跟</a:t>
            </a:r>
            <a:r>
              <a:rPr lang="en-US" altLang="zh-CN" dirty="0"/>
              <a:t>DUV</a:t>
            </a:r>
            <a:r>
              <a:rPr lang="zh-CN" altLang="en-US" dirty="0"/>
              <a:t>中设计静态代码的交换主要通过接口</a:t>
            </a:r>
            <a:r>
              <a:rPr lang="en-US" altLang="zh-CN" dirty="0"/>
              <a:t>/</a:t>
            </a:r>
            <a:r>
              <a:rPr lang="zh-CN" altLang="en-US" dirty="0"/>
              <a:t>虚拟接口的方式进行</a:t>
            </a:r>
            <a:endParaRPr lang="en-US" altLang="zh-CN" dirty="0"/>
          </a:p>
          <a:p>
            <a:r>
              <a:rPr lang="zh-CN" altLang="en-US" dirty="0"/>
              <a:t>虚拟接口作为实际</a:t>
            </a:r>
            <a:r>
              <a:rPr lang="en-US" altLang="zh-CN" dirty="0"/>
              <a:t>Interface</a:t>
            </a:r>
            <a:r>
              <a:rPr lang="zh-CN" altLang="en-US" dirty="0"/>
              <a:t>的引用，可作为参数传递给</a:t>
            </a:r>
            <a:r>
              <a:rPr lang="en-US" altLang="zh-CN" dirty="0"/>
              <a:t>Task</a:t>
            </a:r>
            <a:r>
              <a:rPr lang="zh-CN" altLang="en-US" dirty="0"/>
              <a:t>，</a:t>
            </a:r>
            <a:r>
              <a:rPr lang="en-US" altLang="zh-CN" dirty="0"/>
              <a:t>Function</a:t>
            </a:r>
            <a:r>
              <a:rPr lang="zh-CN" altLang="en-US" dirty="0"/>
              <a:t>，和</a:t>
            </a:r>
            <a:r>
              <a:rPr lang="en-US" altLang="zh-CN" dirty="0"/>
              <a:t>Class</a:t>
            </a:r>
            <a:r>
              <a:rPr lang="zh-CN" altLang="en-US" dirty="0"/>
              <a:t>的方法。在仿真时动态绑定。</a:t>
            </a:r>
            <a:endParaRPr lang="en-US" altLang="zh-CN" dirty="0"/>
          </a:p>
          <a:p>
            <a:endParaRPr lang="en-US" altLang="zh-CN"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虚拟接口的使用例子</a:t>
            </a:r>
          </a:p>
        </p:txBody>
      </p:sp>
      <p:sp>
        <p:nvSpPr>
          <p:cNvPr id="3" name="内容占位符 2"/>
          <p:cNvSpPr>
            <a:spLocks noGrp="1"/>
          </p:cNvSpPr>
          <p:nvPr>
            <p:ph idx="1"/>
          </p:nvPr>
        </p:nvSpPr>
        <p:spPr/>
        <p:txBody>
          <a:bodyPr/>
          <a:lstStyle/>
          <a:p>
            <a:endParaRPr lang="zh-CN" altLang="en-US"/>
          </a:p>
        </p:txBody>
      </p:sp>
      <p:pic>
        <p:nvPicPr>
          <p:cNvPr id="19795971" name="Picture 3"/>
          <p:cNvPicPr>
            <a:picLocks noChangeAspect="1" noChangeArrowheads="1"/>
          </p:cNvPicPr>
          <p:nvPr/>
        </p:nvPicPr>
        <p:blipFill>
          <a:blip r:embed="rId2" cstate="print"/>
          <a:srcRect/>
          <a:stretch>
            <a:fillRect/>
          </a:stretch>
        </p:blipFill>
        <p:spPr bwMode="auto">
          <a:xfrm>
            <a:off x="467544" y="3645024"/>
            <a:ext cx="5040560" cy="2220098"/>
          </a:xfrm>
          <a:prstGeom prst="rect">
            <a:avLst/>
          </a:prstGeom>
          <a:noFill/>
          <a:ln w="9525">
            <a:noFill/>
            <a:miter lim="800000"/>
            <a:headEnd/>
            <a:tailEnd/>
          </a:ln>
        </p:spPr>
      </p:pic>
      <p:pic>
        <p:nvPicPr>
          <p:cNvPr id="19795970" name="Picture 2"/>
          <p:cNvPicPr>
            <a:picLocks noChangeAspect="1" noChangeArrowheads="1"/>
          </p:cNvPicPr>
          <p:nvPr/>
        </p:nvPicPr>
        <p:blipFill>
          <a:blip r:embed="rId3" cstate="print"/>
          <a:srcRect/>
          <a:stretch>
            <a:fillRect/>
          </a:stretch>
        </p:blipFill>
        <p:spPr bwMode="auto">
          <a:xfrm>
            <a:off x="467544" y="548680"/>
            <a:ext cx="5636011" cy="3240360"/>
          </a:xfrm>
          <a:prstGeom prst="rect">
            <a:avLst/>
          </a:prstGeom>
          <a:noFill/>
          <a:ln w="9525">
            <a:noFill/>
            <a:miter lim="800000"/>
            <a:headEnd/>
            <a:tailEnd/>
          </a:ln>
        </p:spPr>
      </p:pic>
      <p:pic>
        <p:nvPicPr>
          <p:cNvPr id="19795972" name="Picture 4"/>
          <p:cNvPicPr>
            <a:picLocks noChangeAspect="1" noChangeArrowheads="1"/>
          </p:cNvPicPr>
          <p:nvPr/>
        </p:nvPicPr>
        <p:blipFill>
          <a:blip r:embed="rId4" cstate="print"/>
          <a:srcRect/>
          <a:stretch>
            <a:fillRect/>
          </a:stretch>
        </p:blipFill>
        <p:spPr bwMode="auto">
          <a:xfrm>
            <a:off x="683568" y="5949280"/>
            <a:ext cx="2520280" cy="561993"/>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线程和线程通信</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可重用</a:t>
            </a:r>
            <a:r>
              <a:rPr lang="en-US" altLang="zh-CN" sz="3200" dirty="0"/>
              <a:t>TB</a:t>
            </a:r>
            <a:r>
              <a:rPr lang="zh-CN" altLang="en-US" sz="3200" dirty="0"/>
              <a:t>通常使用某种形式的</a:t>
            </a:r>
            <a:r>
              <a:rPr lang="en-US" altLang="zh-CN" sz="3200" dirty="0"/>
              <a:t>TLM</a:t>
            </a:r>
            <a:r>
              <a:rPr lang="zh-CN" altLang="en-US" sz="3200" dirty="0"/>
              <a:t>建模方法</a:t>
            </a:r>
          </a:p>
        </p:txBody>
      </p:sp>
      <p:sp>
        <p:nvSpPr>
          <p:cNvPr id="3" name="内容占位符 2"/>
          <p:cNvSpPr>
            <a:spLocks noGrp="1"/>
          </p:cNvSpPr>
          <p:nvPr>
            <p:ph idx="1"/>
          </p:nvPr>
        </p:nvSpPr>
        <p:spPr/>
        <p:txBody>
          <a:bodyPr/>
          <a:lstStyle/>
          <a:p>
            <a:r>
              <a:rPr lang="zh-CN" altLang="en-US" dirty="0"/>
              <a:t>设计用</a:t>
            </a:r>
            <a:r>
              <a:rPr lang="en-US" altLang="zh-CN" dirty="0"/>
              <a:t>TLM</a:t>
            </a:r>
            <a:r>
              <a:rPr lang="zh-CN" altLang="en-US" dirty="0"/>
              <a:t>，验证也得用</a:t>
            </a:r>
            <a:endParaRPr lang="en-US" altLang="zh-CN" dirty="0"/>
          </a:p>
          <a:p>
            <a:r>
              <a:rPr lang="zh-CN" altLang="en-US" dirty="0"/>
              <a:t>验证</a:t>
            </a:r>
            <a:r>
              <a:rPr lang="en-US" altLang="zh-CN" dirty="0"/>
              <a:t>IP</a:t>
            </a:r>
            <a:r>
              <a:rPr lang="zh-CN" altLang="en-US" dirty="0"/>
              <a:t>一般都是</a:t>
            </a:r>
            <a:r>
              <a:rPr lang="en-US" altLang="zh-CN" dirty="0"/>
              <a:t>TLM</a:t>
            </a:r>
            <a:r>
              <a:rPr lang="zh-CN" altLang="en-US" dirty="0"/>
              <a:t>的</a:t>
            </a:r>
            <a:endParaRPr lang="en-US" altLang="zh-CN" dirty="0"/>
          </a:p>
          <a:p>
            <a:r>
              <a:rPr lang="zh-CN" altLang="en-US" dirty="0"/>
              <a:t>可复用层次化</a:t>
            </a:r>
            <a:r>
              <a:rPr lang="en-US" altLang="zh-CN" dirty="0"/>
              <a:t>TB</a:t>
            </a:r>
            <a:r>
              <a:rPr lang="zh-CN" altLang="en-US" dirty="0"/>
              <a:t>大多需要使用</a:t>
            </a:r>
            <a:r>
              <a:rPr lang="en-US" altLang="zh-CN" dirty="0"/>
              <a:t>TLM</a:t>
            </a:r>
          </a:p>
          <a:p>
            <a:r>
              <a:rPr lang="en-US" altLang="zh-CN" dirty="0"/>
              <a:t>UVM</a:t>
            </a:r>
            <a:r>
              <a:rPr lang="zh-CN" altLang="en-US" dirty="0"/>
              <a:t>是</a:t>
            </a:r>
            <a:r>
              <a:rPr lang="en-US" altLang="zh-CN" dirty="0"/>
              <a:t>TLM</a:t>
            </a:r>
            <a:r>
              <a:rPr lang="zh-CN" altLang="en-US" dirty="0"/>
              <a:t>的</a:t>
            </a:r>
            <a:endParaRPr lang="en-US" altLang="zh-CN" dirty="0"/>
          </a:p>
          <a:p>
            <a:r>
              <a:rPr lang="en-US" altLang="zh-CN" dirty="0"/>
              <a:t>SystemVerilog </a:t>
            </a:r>
            <a:r>
              <a:rPr lang="zh-CN" altLang="en-US" dirty="0"/>
              <a:t>为</a:t>
            </a:r>
            <a:r>
              <a:rPr lang="en-US" altLang="zh-CN" dirty="0"/>
              <a:t>TLM</a:t>
            </a:r>
            <a:r>
              <a:rPr lang="zh-CN" altLang="en-US" dirty="0"/>
              <a:t>打下了基础</a:t>
            </a:r>
            <a:endParaRPr lang="en-US" altLang="zh-CN" dirty="0"/>
          </a:p>
          <a:p>
            <a:pPr lvl="1"/>
            <a:r>
              <a:rPr lang="zh-CN" altLang="en-US" dirty="0"/>
              <a:t>但是不充分掌握</a:t>
            </a:r>
            <a:r>
              <a:rPr lang="en-US" altLang="zh-CN" dirty="0"/>
              <a:t>TLM</a:t>
            </a:r>
            <a:r>
              <a:rPr lang="zh-CN" altLang="en-US" dirty="0"/>
              <a:t>技术，就写不好高级的</a:t>
            </a:r>
            <a:r>
              <a:rPr lang="en-US" altLang="zh-CN" dirty="0"/>
              <a:t>TB</a:t>
            </a:r>
          </a:p>
          <a:p>
            <a:endParaRPr lang="en-US" altLang="zh-CN" dirty="0"/>
          </a:p>
          <a:p>
            <a:endParaRPr lang="zh-CN" altLang="en-US" dirty="0"/>
          </a:p>
        </p:txBody>
      </p:sp>
      <p:sp>
        <p:nvSpPr>
          <p:cNvPr id="5" name="下箭头 4"/>
          <p:cNvSpPr/>
          <p:nvPr/>
        </p:nvSpPr>
        <p:spPr bwMode="auto">
          <a:xfrm>
            <a:off x="288802" y="4337516"/>
            <a:ext cx="215569" cy="1445699"/>
          </a:xfrm>
          <a:prstGeom prst="downArrow">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Char char="•"/>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sp>
        <p:nvSpPr>
          <p:cNvPr id="6" name="TextBox 5"/>
          <p:cNvSpPr txBox="1"/>
          <p:nvPr/>
        </p:nvSpPr>
        <p:spPr>
          <a:xfrm rot="16200000">
            <a:off x="-468277" y="4959391"/>
            <a:ext cx="1143869" cy="207312"/>
          </a:xfrm>
          <a:prstGeom prst="rect">
            <a:avLst/>
          </a:prstGeom>
          <a:noFill/>
        </p:spPr>
        <p:txBody>
          <a:bodyPr wrap="none" rtlCol="0">
            <a:spAutoFit/>
          </a:bodyPr>
          <a:lstStyle/>
          <a:p>
            <a:r>
              <a:rPr lang="en-US" altLang="zh-CN" sz="1200" dirty="0"/>
              <a:t>Trans </a:t>
            </a:r>
            <a:r>
              <a:rPr lang="zh-CN" altLang="en-US" sz="1200" dirty="0"/>
              <a:t>的细化和精确</a:t>
            </a:r>
          </a:p>
        </p:txBody>
      </p:sp>
      <p:sp>
        <p:nvSpPr>
          <p:cNvPr id="7" name="下箭头 6"/>
          <p:cNvSpPr/>
          <p:nvPr/>
        </p:nvSpPr>
        <p:spPr bwMode="auto">
          <a:xfrm flipV="1">
            <a:off x="8928431" y="4563120"/>
            <a:ext cx="215569" cy="1231521"/>
          </a:xfrm>
          <a:prstGeom prst="downArrow">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Char char="•"/>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graphicFrame>
        <p:nvGraphicFramePr>
          <p:cNvPr id="8" name="Object 4"/>
          <p:cNvGraphicFramePr>
            <a:graphicFrameLocks noChangeAspect="1"/>
          </p:cNvGraphicFramePr>
          <p:nvPr/>
        </p:nvGraphicFramePr>
        <p:xfrm>
          <a:off x="755575" y="4131072"/>
          <a:ext cx="3777469" cy="1800200"/>
        </p:xfrm>
        <a:graphic>
          <a:graphicData uri="http://schemas.openxmlformats.org/presentationml/2006/ole">
            <mc:AlternateContent xmlns:mc="http://schemas.openxmlformats.org/markup-compatibility/2006">
              <mc:Choice xmlns:v="urn:schemas-microsoft-com:vml" Requires="v">
                <p:oleObj spid="_x0000_s19796994" name="Visio" r:id="rId2" imgW="10186902" imgH="4853029" progId="Visio.Drawing.11">
                  <p:embed/>
                </p:oleObj>
              </mc:Choice>
              <mc:Fallback>
                <p:oleObj name="Visio" r:id="rId2" imgW="10186902" imgH="4853029" progId="Visio.Drawing.11">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5" y="4131072"/>
                        <a:ext cx="3777469"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486275" name="Picture 3"/>
          <p:cNvPicPr>
            <a:picLocks noChangeAspect="1" noChangeArrowheads="1"/>
          </p:cNvPicPr>
          <p:nvPr/>
        </p:nvPicPr>
        <p:blipFill>
          <a:blip r:embed="rId4" cstate="print"/>
          <a:srcRect/>
          <a:stretch>
            <a:fillRect/>
          </a:stretch>
        </p:blipFill>
        <p:spPr bwMode="auto">
          <a:xfrm>
            <a:off x="4860032" y="4059064"/>
            <a:ext cx="3883507" cy="2538288"/>
          </a:xfrm>
          <a:prstGeom prst="rect">
            <a:avLst/>
          </a:prstGeom>
          <a:noFill/>
          <a:ln w="9525">
            <a:no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不同视角和层次对比</a:t>
            </a:r>
          </a:p>
        </p:txBody>
      </p:sp>
      <p:sp>
        <p:nvSpPr>
          <p:cNvPr id="3" name="内容占位符 2"/>
          <p:cNvSpPr>
            <a:spLocks noGrp="1"/>
          </p:cNvSpPr>
          <p:nvPr>
            <p:ph idx="1"/>
          </p:nvPr>
        </p:nvSpPr>
        <p:spPr/>
        <p:txBody>
          <a:bodyPr/>
          <a:lstStyle/>
          <a:p>
            <a:r>
              <a:rPr lang="zh-CN" altLang="en-US" dirty="0"/>
              <a:t>在</a:t>
            </a:r>
            <a:r>
              <a:rPr lang="en-US" altLang="zh-CN" dirty="0"/>
              <a:t>TB</a:t>
            </a:r>
            <a:r>
              <a:rPr lang="zh-CN" altLang="en-US" dirty="0"/>
              <a:t>的较高层次上，测试程序的行为更像软件中进程的概念。使用了很多软件上多线程并行编程的技巧。</a:t>
            </a:r>
            <a:endParaRPr lang="en-US" altLang="zh-CN" dirty="0"/>
          </a:p>
          <a:p>
            <a:pPr lvl="1"/>
            <a:r>
              <a:rPr lang="zh-CN" altLang="en-US" dirty="0"/>
              <a:t>并行程序的创建</a:t>
            </a:r>
            <a:r>
              <a:rPr lang="en-US" altLang="zh-CN" dirty="0"/>
              <a:t>/</a:t>
            </a:r>
            <a:r>
              <a:rPr lang="zh-CN" altLang="en-US" dirty="0"/>
              <a:t>运行</a:t>
            </a:r>
            <a:r>
              <a:rPr lang="en-US" altLang="zh-CN" dirty="0"/>
              <a:t>/</a:t>
            </a:r>
            <a:r>
              <a:rPr lang="zh-CN" altLang="en-US" dirty="0"/>
              <a:t>调度</a:t>
            </a:r>
            <a:r>
              <a:rPr lang="en-US" altLang="zh-CN" dirty="0"/>
              <a:t>/</a:t>
            </a:r>
            <a:r>
              <a:rPr lang="zh-CN" altLang="en-US" dirty="0"/>
              <a:t>终止</a:t>
            </a:r>
            <a:endParaRPr lang="en-US" altLang="zh-CN" dirty="0"/>
          </a:p>
          <a:p>
            <a:pPr lvl="2"/>
            <a:r>
              <a:rPr lang="en-US" altLang="zh-CN" dirty="0"/>
              <a:t>Event/delay/Fork/</a:t>
            </a:r>
            <a:r>
              <a:rPr lang="en-US" altLang="zh-CN" dirty="0" err="1"/>
              <a:t>jion</a:t>
            </a:r>
            <a:endParaRPr lang="en-US" altLang="zh-CN" dirty="0"/>
          </a:p>
          <a:p>
            <a:pPr lvl="1"/>
            <a:r>
              <a:rPr lang="zh-CN" altLang="en-US" dirty="0"/>
              <a:t>并行程序的数据交换和互斥</a:t>
            </a:r>
            <a:endParaRPr lang="en-US" altLang="zh-CN" dirty="0"/>
          </a:p>
          <a:p>
            <a:pPr lvl="2"/>
            <a:r>
              <a:rPr lang="en-US" altLang="zh-CN" dirty="0"/>
              <a:t>mailbox/ semaphore/others </a:t>
            </a:r>
            <a:r>
              <a:rPr lang="zh-CN" altLang="en-US" dirty="0"/>
              <a:t>高级模型</a:t>
            </a:r>
          </a:p>
        </p:txBody>
      </p:sp>
      <p:pic>
        <p:nvPicPr>
          <p:cNvPr id="17142787" name="Picture 3"/>
          <p:cNvPicPr>
            <a:picLocks noChangeAspect="1" noChangeArrowheads="1"/>
          </p:cNvPicPr>
          <p:nvPr/>
        </p:nvPicPr>
        <p:blipFill>
          <a:blip r:embed="rId2" cstate="print"/>
          <a:srcRect/>
          <a:stretch>
            <a:fillRect/>
          </a:stretch>
        </p:blipFill>
        <p:spPr bwMode="auto">
          <a:xfrm>
            <a:off x="365125" y="3185592"/>
            <a:ext cx="8778875" cy="3540125"/>
          </a:xfrm>
          <a:prstGeom prst="rect">
            <a:avLst/>
          </a:prstGeom>
          <a:noFill/>
          <a:ln w="9525">
            <a:noFill/>
            <a:miter lim="800000"/>
            <a:headEnd/>
            <a:tailEnd/>
          </a:ln>
        </p:spPr>
      </p:pic>
      <p:sp>
        <p:nvSpPr>
          <p:cNvPr id="5" name="矩形 4"/>
          <p:cNvSpPr/>
          <p:nvPr/>
        </p:nvSpPr>
        <p:spPr>
          <a:xfrm>
            <a:off x="6156176" y="3257600"/>
            <a:ext cx="1800200" cy="360040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赋值操作符</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indent="0">
              <a:buNone/>
            </a:pPr>
            <a:r>
              <a:rPr lang="en-US" altLang="zh-CN" sz="20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15</a:t>
            </a:fld>
            <a:endParaRPr lang="en-US" dirty="0"/>
          </a:p>
        </p:txBody>
      </p:sp>
      <p:pic>
        <p:nvPicPr>
          <p:cNvPr id="5" name="Picture 4"/>
          <p:cNvPicPr>
            <a:picLocks noChangeAspect="1"/>
          </p:cNvPicPr>
          <p:nvPr/>
        </p:nvPicPr>
        <p:blipFill>
          <a:blip r:embed="rId2" cstate="print"/>
          <a:stretch>
            <a:fillRect/>
          </a:stretch>
        </p:blipFill>
        <p:spPr>
          <a:xfrm>
            <a:off x="1443289" y="1317451"/>
            <a:ext cx="6255834" cy="4989124"/>
          </a:xfrm>
          <a:prstGeom prst="rect">
            <a:avLst/>
          </a:prstGeom>
        </p:spPr>
      </p:pic>
    </p:spTree>
    <p:extLst>
      <p:ext uri="{BB962C8B-B14F-4D97-AF65-F5344CB8AC3E}">
        <p14:creationId xmlns:p14="http://schemas.microsoft.com/office/powerpoint/2010/main" val="22056787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线程控制</a:t>
            </a:r>
            <a:br>
              <a:rPr lang="en-US" altLang="zh-CN" dirty="0"/>
            </a:br>
            <a:r>
              <a:rPr lang="zh-CN" altLang="en-US" sz="2800" dirty="0">
                <a:solidFill>
                  <a:schemeClr val="bg1">
                    <a:lumMod val="65000"/>
                  </a:schemeClr>
                </a:solidFill>
              </a:rPr>
              <a:t>并行线程</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a:t>Verilog</a:t>
            </a:r>
            <a:r>
              <a:rPr lang="zh-CN" altLang="en-US" sz="2200" dirty="0"/>
              <a:t>中与顺序线程</a:t>
            </a:r>
            <a:r>
              <a:rPr lang="en-US" altLang="zh-CN" sz="2200" dirty="0"/>
              <a:t>begin...end</a:t>
            </a:r>
            <a:r>
              <a:rPr lang="zh-CN" altLang="en-US" sz="2200" dirty="0"/>
              <a:t>相对的是并行线程</a:t>
            </a:r>
            <a:r>
              <a:rPr lang="en-US" altLang="zh-CN" sz="2200" dirty="0"/>
              <a:t>fork...join</a:t>
            </a:r>
            <a:r>
              <a:rPr lang="zh-CN" altLang="en-US" sz="2200" dirty="0"/>
              <a:t>。</a:t>
            </a:r>
            <a:endParaRPr lang="en-US" altLang="zh-CN" sz="2200" dirty="0"/>
          </a:p>
          <a:p>
            <a:pPr marL="346075" lvl="3" indent="-344488">
              <a:spcBef>
                <a:spcPts val="1200"/>
              </a:spcBef>
              <a:buFont typeface="Arial" panose="020B0604020202020204" pitchFamily="34" charset="0"/>
              <a:buChar char="•"/>
            </a:pPr>
            <a:r>
              <a:rPr lang="en-US" altLang="zh-CN" sz="2200" dirty="0"/>
              <a:t>SV</a:t>
            </a:r>
            <a:r>
              <a:rPr lang="zh-CN" altLang="en-US" sz="2200" dirty="0"/>
              <a:t>引入了两种新新的创建线程的方法，</a:t>
            </a:r>
            <a:r>
              <a:rPr lang="en-US" altLang="zh-CN" sz="2200" dirty="0"/>
              <a:t>fork...</a:t>
            </a:r>
            <a:r>
              <a:rPr lang="en-US" altLang="zh-CN" sz="2200" dirty="0" err="1"/>
              <a:t>join_none</a:t>
            </a:r>
            <a:r>
              <a:rPr lang="zh-CN" altLang="en-US" sz="2200" dirty="0"/>
              <a:t>和</a:t>
            </a:r>
            <a:r>
              <a:rPr lang="en-US" altLang="zh-CN" sz="2200" dirty="0"/>
              <a:t>fork...</a:t>
            </a:r>
            <a:r>
              <a:rPr lang="en-US" altLang="zh-CN" sz="2200" dirty="0" err="1"/>
              <a:t>join_any</a:t>
            </a:r>
            <a:r>
              <a:rPr lang="zh-CN" altLang="en-US" sz="2200" dirty="0"/>
              <a:t>。</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150</a:t>
            </a:fld>
            <a:endParaRPr lang="en-US" dirty="0"/>
          </a:p>
        </p:txBody>
      </p:sp>
      <p:pic>
        <p:nvPicPr>
          <p:cNvPr id="5" name="Picture 4"/>
          <p:cNvPicPr>
            <a:picLocks noChangeAspect="1"/>
          </p:cNvPicPr>
          <p:nvPr/>
        </p:nvPicPr>
        <p:blipFill>
          <a:blip r:embed="rId2" cstate="print"/>
          <a:stretch>
            <a:fillRect/>
          </a:stretch>
        </p:blipFill>
        <p:spPr>
          <a:xfrm>
            <a:off x="954957" y="3133494"/>
            <a:ext cx="7232498" cy="2939856"/>
          </a:xfrm>
          <a:prstGeom prst="rect">
            <a:avLst/>
          </a:prstGeom>
        </p:spPr>
      </p:pic>
    </p:spTree>
    <p:extLst>
      <p:ext uri="{BB962C8B-B14F-4D97-AF65-F5344CB8AC3E}">
        <p14:creationId xmlns:p14="http://schemas.microsoft.com/office/powerpoint/2010/main" val="15384593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线程控制</a:t>
            </a:r>
            <a:br>
              <a:rPr lang="en-US" altLang="zh-CN" dirty="0"/>
            </a:br>
            <a:r>
              <a:rPr lang="zh-CN" altLang="en-US" sz="2800" dirty="0">
                <a:solidFill>
                  <a:schemeClr val="bg1">
                    <a:lumMod val="65000"/>
                  </a:schemeClr>
                </a:solidFill>
              </a:rPr>
              <a:t>并行线程</a:t>
            </a:r>
            <a:endParaRPr lang="en-US" dirty="0">
              <a:solidFill>
                <a:schemeClr val="bg1">
                  <a:lumMod val="65000"/>
                </a:schemeClr>
              </a:solidFill>
            </a:endParaRPr>
          </a:p>
        </p:txBody>
      </p:sp>
      <p:sp>
        <p:nvSpPr>
          <p:cNvPr id="4" name="Text Placeholder 3"/>
          <p:cNvSpPr>
            <a:spLocks noGrp="1"/>
          </p:cNvSpPr>
          <p:nvPr>
            <p:ph idx="1"/>
          </p:nvPr>
        </p:nvSpPr>
        <p:spPr/>
        <p:txBody>
          <a:bodyPr>
            <a:normAutofit fontScale="77500" lnSpcReduction="20000"/>
          </a:bodyPr>
          <a:lstStyle/>
          <a:p>
            <a:pPr marL="346075" lvl="3" indent="-344488">
              <a:spcBef>
                <a:spcPts val="1200"/>
              </a:spcBef>
              <a:buFont typeface="Arial" panose="020B0604020202020204" pitchFamily="34" charset="0"/>
              <a:buChar char="•"/>
            </a:pPr>
            <a:r>
              <a:rPr lang="en-US" altLang="zh-CN" sz="2900" dirty="0"/>
              <a:t>fork...join</a:t>
            </a:r>
            <a:r>
              <a:rPr lang="zh-CN" altLang="en-US" sz="2900" dirty="0"/>
              <a:t>需要所有并行的线程都结束以后才会继续执行。</a:t>
            </a:r>
            <a:endParaRPr lang="en-US" altLang="zh-CN" sz="2900" dirty="0"/>
          </a:p>
          <a:p>
            <a:pPr marL="346075" lvl="3" indent="-344488">
              <a:spcBef>
                <a:spcPts val="1200"/>
              </a:spcBef>
              <a:buFont typeface="Arial" panose="020B0604020202020204" pitchFamily="34" charset="0"/>
              <a:buChar char="•"/>
            </a:pPr>
            <a:r>
              <a:rPr lang="en-US" altLang="zh-CN" sz="2900" dirty="0"/>
              <a:t>fork...</a:t>
            </a:r>
            <a:r>
              <a:rPr lang="en-US" altLang="zh-CN" sz="2900" dirty="0" err="1"/>
              <a:t>join_any</a:t>
            </a:r>
            <a:r>
              <a:rPr lang="zh-CN" altLang="en-US" sz="2900" dirty="0"/>
              <a:t>则会等到任何一个线程结束以后就继续执行。</a:t>
            </a:r>
            <a:endParaRPr lang="en-US" altLang="zh-CN" sz="2900" dirty="0"/>
          </a:p>
          <a:p>
            <a:pPr marL="346075" lvl="3" indent="-344488">
              <a:spcBef>
                <a:spcPts val="1200"/>
              </a:spcBef>
              <a:buFont typeface="Arial" panose="020B0604020202020204" pitchFamily="34" charset="0"/>
              <a:buChar char="•"/>
            </a:pPr>
            <a:r>
              <a:rPr lang="en-US" altLang="zh-CN" sz="2900" dirty="0"/>
              <a:t>fork...</a:t>
            </a:r>
            <a:r>
              <a:rPr lang="en-US" altLang="zh-CN" sz="2900" dirty="0" err="1"/>
              <a:t>join_none</a:t>
            </a:r>
            <a:r>
              <a:rPr lang="zh-CN" altLang="en-US" sz="2900" dirty="0"/>
              <a:t>则不会等待其子线程而继续执行。</a:t>
            </a:r>
            <a:endParaRPr lang="en-US" altLang="zh-CN" sz="2900" dirty="0"/>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fork</a:t>
            </a: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  begin</a:t>
            </a: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    $display( "First Block\n" );</a:t>
            </a: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    # 20ns;</a:t>
            </a: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  end</a:t>
            </a: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  begin</a:t>
            </a: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    $display( "Second Block\n" );</a:t>
            </a: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    @</a:t>
            </a:r>
            <a:r>
              <a:rPr lang="en-US" sz="2600" b="1" dirty="0" err="1">
                <a:latin typeface="Courier New" panose="02070309020205020404" pitchFamily="49" charset="0"/>
                <a:cs typeface="Courier New" panose="02070309020205020404" pitchFamily="49" charset="0"/>
              </a:rPr>
              <a:t>eventA</a:t>
            </a:r>
            <a:r>
              <a:rPr lang="en-US" sz="2600" b="1" dirty="0">
                <a:latin typeface="Courier New" panose="02070309020205020404" pitchFamily="49" charset="0"/>
                <a:cs typeface="Courier New" panose="02070309020205020404" pitchFamily="49" charset="0"/>
              </a:rPr>
              <a:t>;</a:t>
            </a: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  end</a:t>
            </a: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join</a:t>
            </a:r>
            <a:endParaRPr lang="en-US" altLang="zh-CN" sz="26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151</a:t>
            </a:fld>
            <a:endParaRPr lang="en-US" dirty="0"/>
          </a:p>
        </p:txBody>
      </p:sp>
    </p:spTree>
    <p:extLst>
      <p:ext uri="{BB962C8B-B14F-4D97-AF65-F5344CB8AC3E}">
        <p14:creationId xmlns:p14="http://schemas.microsoft.com/office/powerpoint/2010/main" val="17670409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线程控制</a:t>
            </a:r>
            <a:br>
              <a:rPr lang="en-US" altLang="zh-CN" dirty="0"/>
            </a:br>
            <a:r>
              <a:rPr lang="zh-CN" altLang="en-US" sz="2800" dirty="0">
                <a:solidFill>
                  <a:schemeClr val="bg1">
                    <a:lumMod val="65000"/>
                  </a:schemeClr>
                </a:solidFill>
              </a:rPr>
              <a:t>并行线程</a:t>
            </a:r>
            <a:endParaRPr lang="en-US" dirty="0">
              <a:solidFill>
                <a:schemeClr val="bg1">
                  <a:lumMod val="65000"/>
                </a:schemeClr>
              </a:solidFill>
            </a:endParaRPr>
          </a:p>
        </p:txBody>
      </p:sp>
      <p:sp>
        <p:nvSpPr>
          <p:cNvPr id="4" name="Text Placeholder 3"/>
          <p:cNvSpPr>
            <a:spLocks noGrp="1"/>
          </p:cNvSpPr>
          <p:nvPr>
            <p:ph idx="1"/>
          </p:nvPr>
        </p:nvSpPr>
        <p:spPr/>
        <p:txBody>
          <a:bodyPr>
            <a:normAutofit fontScale="55000" lnSpcReduction="20000"/>
          </a:bodyPr>
          <a:lstStyle/>
          <a:p>
            <a:pPr marL="346075" lvl="3" indent="-344488">
              <a:spcBef>
                <a:spcPts val="1200"/>
              </a:spcBef>
              <a:buFont typeface="Arial" panose="020B0604020202020204" pitchFamily="34" charset="0"/>
              <a:buChar char="•"/>
            </a:pPr>
            <a:r>
              <a:rPr lang="zh-CN" altLang="en-US" sz="4400" dirty="0"/>
              <a:t>需要注意的是，</a:t>
            </a:r>
            <a:r>
              <a:rPr lang="en-US" altLang="zh-CN" sz="4400" dirty="0"/>
              <a:t>fork...</a:t>
            </a:r>
            <a:r>
              <a:rPr lang="en-US" altLang="zh-CN" sz="4400" dirty="0" err="1"/>
              <a:t>join_any</a:t>
            </a:r>
            <a:r>
              <a:rPr lang="zh-CN" altLang="en-US" sz="4400" dirty="0"/>
              <a:t>和</a:t>
            </a:r>
            <a:r>
              <a:rPr lang="en-US" altLang="zh-CN" sz="4400" dirty="0"/>
              <a:t>fork...</a:t>
            </a:r>
            <a:r>
              <a:rPr lang="en-US" altLang="zh-CN" sz="4400" dirty="0" err="1"/>
              <a:t>join_none</a:t>
            </a:r>
            <a:r>
              <a:rPr lang="zh-CN" altLang="en-US" sz="4400" dirty="0"/>
              <a:t>继续执行后，其一些未完成的子程序仍将在后台运行。</a:t>
            </a:r>
            <a:endParaRPr lang="en-US" altLang="zh-CN" sz="4400" dirty="0"/>
          </a:p>
          <a:p>
            <a:pPr marL="346075" lvl="3" indent="-344488">
              <a:spcBef>
                <a:spcPts val="1200"/>
              </a:spcBef>
              <a:buFont typeface="Arial" panose="020B0604020202020204" pitchFamily="34" charset="0"/>
              <a:buChar char="•"/>
            </a:pPr>
            <a:r>
              <a:rPr lang="zh-CN" altLang="en-US" sz="4400" dirty="0"/>
              <a:t>如果要等待这些子程序全部完成，或者停止这些子程序，可以使用</a:t>
            </a:r>
            <a:r>
              <a:rPr lang="en-US" altLang="zh-CN" sz="4400" dirty="0"/>
              <a:t>wait fork</a:t>
            </a:r>
            <a:r>
              <a:rPr lang="zh-CN" altLang="en-US" sz="4400" dirty="0"/>
              <a:t>或者</a:t>
            </a:r>
            <a:r>
              <a:rPr lang="en-US" altLang="zh-CN" sz="4400" dirty="0"/>
              <a:t>disable fork</a:t>
            </a:r>
            <a:r>
              <a:rPr lang="zh-CN" altLang="en-US" sz="4400" dirty="0"/>
              <a:t>。</a:t>
            </a:r>
            <a:endParaRPr lang="en-US" altLang="zh-CN" sz="4400" dirty="0"/>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task </a:t>
            </a:r>
            <a:r>
              <a:rPr lang="en-US" sz="2900" b="1" dirty="0" err="1">
                <a:latin typeface="Courier New" panose="02070309020205020404" pitchFamily="49" charset="0"/>
                <a:cs typeface="Courier New" panose="02070309020205020404" pitchFamily="49" charset="0"/>
              </a:rPr>
              <a:t>do_test</a:t>
            </a:r>
            <a:r>
              <a:rPr lang="en-US" sz="2900" b="1" dirty="0">
                <a:latin typeface="Courier New" panose="02070309020205020404" pitchFamily="49" charset="0"/>
                <a:cs typeface="Courier New" panose="02070309020205020404" pitchFamily="49" charset="0"/>
              </a:rPr>
              <a:t>;</a:t>
            </a: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fork</a:t>
            </a: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exec1();</a:t>
            </a: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exec2();</a:t>
            </a: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a:t>
            </a:r>
            <a:r>
              <a:rPr lang="en-US" sz="2900" b="1" dirty="0" err="1">
                <a:latin typeface="Courier New" panose="02070309020205020404" pitchFamily="49" charset="0"/>
                <a:cs typeface="Courier New" panose="02070309020205020404" pitchFamily="49" charset="0"/>
              </a:rPr>
              <a:t>join_any</a:t>
            </a:r>
            <a:endParaRPr lang="en-US" sz="2900" b="1" dirty="0">
              <a:latin typeface="Courier New" panose="02070309020205020404" pitchFamily="49" charset="0"/>
              <a:cs typeface="Courier New" panose="02070309020205020404" pitchFamily="49" charset="0"/>
            </a:endParaRP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fork</a:t>
            </a: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exec3();</a:t>
            </a: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exec4();</a:t>
            </a: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a:t>
            </a:r>
            <a:r>
              <a:rPr lang="en-US" sz="2900" b="1" dirty="0" err="1">
                <a:latin typeface="Courier New" panose="02070309020205020404" pitchFamily="49" charset="0"/>
                <a:cs typeface="Courier New" panose="02070309020205020404" pitchFamily="49" charset="0"/>
              </a:rPr>
              <a:t>join_none</a:t>
            </a:r>
            <a:endParaRPr lang="en-US" sz="2900" b="1" dirty="0">
              <a:latin typeface="Courier New" panose="02070309020205020404" pitchFamily="49" charset="0"/>
              <a:cs typeface="Courier New" panose="02070309020205020404" pitchFamily="49" charset="0"/>
            </a:endParaRP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wait fork; // block until exec1 ... exec4 complete</a:t>
            </a:r>
          </a:p>
          <a:p>
            <a:pPr marL="375512" lvl="3" indent="0">
              <a:lnSpc>
                <a:spcPct val="140000"/>
              </a:lnSpc>
              <a:spcBef>
                <a:spcPts val="0"/>
              </a:spcBef>
              <a:buNone/>
            </a:pPr>
            <a:r>
              <a:rPr lang="en-US" sz="2900" b="1" dirty="0" err="1">
                <a:latin typeface="Courier New" panose="02070309020205020404" pitchFamily="49" charset="0"/>
                <a:cs typeface="Courier New" panose="02070309020205020404" pitchFamily="49" charset="0"/>
              </a:rPr>
              <a:t>endtask</a:t>
            </a:r>
            <a:endParaRPr lang="en-US" altLang="zh-CN" sz="29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152</a:t>
            </a:fld>
            <a:endParaRPr lang="en-US" dirty="0"/>
          </a:p>
        </p:txBody>
      </p:sp>
    </p:spTree>
    <p:extLst>
      <p:ext uri="{BB962C8B-B14F-4D97-AF65-F5344CB8AC3E}">
        <p14:creationId xmlns:p14="http://schemas.microsoft.com/office/powerpoint/2010/main" val="9131738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线程控制</a:t>
            </a:r>
            <a:br>
              <a:rPr lang="en-US" altLang="zh-CN" dirty="0"/>
            </a:br>
            <a:r>
              <a:rPr lang="zh-CN" altLang="en-US" sz="2800" dirty="0">
                <a:solidFill>
                  <a:schemeClr val="bg1">
                    <a:lumMod val="65000"/>
                  </a:schemeClr>
                </a:solidFill>
              </a:rPr>
              <a:t>并行线程</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task </a:t>
            </a:r>
            <a:r>
              <a:rPr lang="en-US" sz="2000" b="1" dirty="0" err="1">
                <a:latin typeface="Courier New" panose="02070309020205020404" pitchFamily="49" charset="0"/>
                <a:cs typeface="Courier New" panose="02070309020205020404" pitchFamily="49" charset="0"/>
              </a:rPr>
              <a:t>get_first</a:t>
            </a:r>
            <a:r>
              <a:rPr lang="en-US" sz="2000" b="1" dirty="0">
                <a:latin typeface="Courier New" panose="02070309020205020404" pitchFamily="49" charset="0"/>
                <a:cs typeface="Courier New" panose="02070309020205020404" pitchFamily="49" charset="0"/>
              </a:rPr>
              <a:t>( output </a:t>
            </a: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adr</a:t>
            </a:r>
            <a:r>
              <a:rPr lang="en-US" sz="20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fork</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wait_device</a:t>
            </a:r>
            <a:r>
              <a:rPr lang="en-US" sz="2000" b="1" dirty="0">
                <a:latin typeface="Courier New" panose="02070309020205020404" pitchFamily="49" charset="0"/>
                <a:cs typeface="Courier New" panose="02070309020205020404" pitchFamily="49" charset="0"/>
              </a:rPr>
              <a:t>( 1, </a:t>
            </a:r>
            <a:r>
              <a:rPr lang="en-US" sz="2000" b="1" dirty="0" err="1">
                <a:latin typeface="Courier New" panose="02070309020205020404" pitchFamily="49" charset="0"/>
                <a:cs typeface="Courier New" panose="02070309020205020404" pitchFamily="49" charset="0"/>
              </a:rPr>
              <a:t>adr</a:t>
            </a:r>
            <a:r>
              <a:rPr lang="en-US" sz="20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wait_device</a:t>
            </a:r>
            <a:r>
              <a:rPr lang="en-US" sz="2000" b="1" dirty="0">
                <a:latin typeface="Courier New" panose="02070309020205020404" pitchFamily="49" charset="0"/>
                <a:cs typeface="Courier New" panose="02070309020205020404" pitchFamily="49" charset="0"/>
              </a:rPr>
              <a:t>( 7, </a:t>
            </a:r>
            <a:r>
              <a:rPr lang="en-US" sz="2000" b="1" dirty="0" err="1">
                <a:latin typeface="Courier New" panose="02070309020205020404" pitchFamily="49" charset="0"/>
                <a:cs typeface="Courier New" panose="02070309020205020404" pitchFamily="49" charset="0"/>
              </a:rPr>
              <a:t>adr</a:t>
            </a:r>
            <a:r>
              <a:rPr lang="en-US" sz="20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wait_device</a:t>
            </a:r>
            <a:r>
              <a:rPr lang="en-US" sz="2000" b="1" dirty="0">
                <a:latin typeface="Courier New" panose="02070309020205020404" pitchFamily="49" charset="0"/>
                <a:cs typeface="Courier New" panose="02070309020205020404" pitchFamily="49" charset="0"/>
              </a:rPr>
              <a:t>( 13, </a:t>
            </a:r>
            <a:r>
              <a:rPr lang="en-US" sz="2000" b="1" dirty="0" err="1">
                <a:latin typeface="Courier New" panose="02070309020205020404" pitchFamily="49" charset="0"/>
                <a:cs typeface="Courier New" panose="02070309020205020404" pitchFamily="49" charset="0"/>
              </a:rPr>
              <a:t>adr</a:t>
            </a:r>
            <a:r>
              <a:rPr lang="en-US" sz="20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join_any</a:t>
            </a:r>
            <a:endParaRPr lang="en-US" sz="20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disable fork;</a:t>
            </a:r>
          </a:p>
          <a:p>
            <a:pPr marL="375512" lvl="3" indent="0">
              <a:lnSpc>
                <a:spcPct val="120000"/>
              </a:lnSpc>
              <a:spcBef>
                <a:spcPts val="0"/>
              </a:spcBef>
              <a:buNone/>
            </a:pPr>
            <a:r>
              <a:rPr lang="en-US" sz="2000" b="1" dirty="0" err="1">
                <a:latin typeface="Courier New" panose="02070309020205020404" pitchFamily="49" charset="0"/>
                <a:cs typeface="Courier New" panose="02070309020205020404" pitchFamily="49" charset="0"/>
              </a:rPr>
              <a:t>endtask</a:t>
            </a: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153</a:t>
            </a:fld>
            <a:endParaRPr lang="en-US" dirty="0"/>
          </a:p>
        </p:txBody>
      </p:sp>
    </p:spTree>
    <p:extLst>
      <p:ext uri="{BB962C8B-B14F-4D97-AF65-F5344CB8AC3E}">
        <p14:creationId xmlns:p14="http://schemas.microsoft.com/office/powerpoint/2010/main" val="38980921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线程控制和调度</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400" dirty="0"/>
              <a:t>SV</a:t>
            </a:r>
            <a:r>
              <a:rPr lang="zh-CN" altLang="en-US" sz="2400" dirty="0"/>
              <a:t>可以通过延迟控制或者事件等待来对过程块完成时序控制。</a:t>
            </a:r>
            <a:endParaRPr lang="en-US" altLang="zh-CN" sz="2400" dirty="0"/>
          </a:p>
          <a:p>
            <a:pPr marL="346075" lvl="3" indent="-344488">
              <a:spcBef>
                <a:spcPts val="1200"/>
              </a:spcBef>
              <a:buFont typeface="Arial" panose="020B0604020202020204" pitchFamily="34" charset="0"/>
              <a:buChar char="•"/>
            </a:pPr>
            <a:r>
              <a:rPr lang="zh-CN" altLang="en-US" sz="2400" dirty="0"/>
              <a:t>延迟控制即通过</a:t>
            </a:r>
            <a:r>
              <a:rPr lang="en-US" altLang="zh-CN" sz="2400" dirty="0"/>
              <a:t>#</a:t>
            </a:r>
            <a:r>
              <a:rPr lang="zh-CN" altLang="en-US" sz="2400" dirty="0"/>
              <a:t>来完成。</a:t>
            </a:r>
            <a:endParaRPr lang="en-US" altLang="zh-CN" sz="2400" dirty="0"/>
          </a:p>
          <a:p>
            <a:pPr marL="375512" lvl="3" indent="0">
              <a:lnSpc>
                <a:spcPct val="120000"/>
              </a:lnSpc>
              <a:spcBef>
                <a:spcPts val="0"/>
              </a:spcBef>
              <a:buNone/>
            </a:pPr>
            <a:r>
              <a:rPr lang="en-US" sz="1900" b="1" dirty="0">
                <a:latin typeface="Courier New" panose="02070309020205020404" pitchFamily="49" charset="0"/>
                <a:cs typeface="Courier New" panose="02070309020205020404" pitchFamily="49" charset="0"/>
              </a:rPr>
              <a:t>#10 </a:t>
            </a:r>
            <a:r>
              <a:rPr lang="en-US" sz="1900" b="1" dirty="0" err="1">
                <a:latin typeface="Courier New" panose="02070309020205020404" pitchFamily="49" charset="0"/>
                <a:cs typeface="Courier New" panose="02070309020205020404" pitchFamily="49" charset="0"/>
              </a:rPr>
              <a:t>rega</a:t>
            </a:r>
            <a:r>
              <a:rPr lang="en-US" sz="1900" b="1" dirty="0">
                <a:latin typeface="Courier New" panose="02070309020205020404" pitchFamily="49" charset="0"/>
                <a:cs typeface="Courier New" panose="02070309020205020404" pitchFamily="49" charset="0"/>
              </a:rPr>
              <a:t> = </a:t>
            </a:r>
            <a:r>
              <a:rPr lang="en-US" sz="1900" b="1" dirty="0" err="1">
                <a:latin typeface="Courier New" panose="02070309020205020404" pitchFamily="49" charset="0"/>
                <a:cs typeface="Courier New" panose="02070309020205020404" pitchFamily="49" charset="0"/>
              </a:rPr>
              <a:t>regb</a:t>
            </a:r>
            <a:r>
              <a:rPr lang="en-US" sz="1900" b="1" dirty="0">
                <a:latin typeface="Courier New" panose="02070309020205020404" pitchFamily="49" charset="0"/>
                <a:cs typeface="Courier New" panose="02070309020205020404" pitchFamily="49" charset="0"/>
              </a:rPr>
              <a:t>;</a:t>
            </a:r>
            <a:endParaRPr lang="en-US" altLang="zh-CN" sz="1900" b="1" dirty="0">
              <a:latin typeface="Courier New" panose="02070309020205020404" pitchFamily="49" charset="0"/>
              <a:cs typeface="Courier New" panose="02070309020205020404" pitchFamily="49" charset="0"/>
            </a:endParaRPr>
          </a:p>
          <a:p>
            <a:pPr marL="346075" lvl="3" indent="-344488">
              <a:spcBef>
                <a:spcPts val="1200"/>
              </a:spcBef>
              <a:buFont typeface="Arial" panose="020B0604020202020204" pitchFamily="34" charset="0"/>
              <a:buChar char="•"/>
            </a:pPr>
            <a:r>
              <a:rPr lang="zh-CN" altLang="en-US" sz="2400" dirty="0"/>
              <a:t>事件（</a:t>
            </a:r>
            <a:r>
              <a:rPr lang="en-US" altLang="zh-CN" sz="2400" dirty="0"/>
              <a:t>event</a:t>
            </a:r>
            <a:r>
              <a:rPr lang="zh-CN" altLang="en-US" sz="2400" dirty="0"/>
              <a:t>）控制即通过</a:t>
            </a:r>
            <a:r>
              <a:rPr lang="en-US" altLang="zh-CN" sz="2400" dirty="0"/>
              <a:t>@</a:t>
            </a:r>
            <a:r>
              <a:rPr lang="zh-CN" altLang="en-US" sz="2400" dirty="0"/>
              <a:t>来完成。</a:t>
            </a:r>
            <a:endParaRPr lang="en-US" altLang="zh-CN" sz="2400" dirty="0"/>
          </a:p>
          <a:p>
            <a:pPr marL="375512" lvl="3" indent="0">
              <a:lnSpc>
                <a:spcPct val="130000"/>
              </a:lnSpc>
              <a:spcBef>
                <a:spcPts val="0"/>
              </a:spcBef>
              <a:buNone/>
            </a:pPr>
            <a:r>
              <a:rPr lang="en-US" sz="1900" b="1" dirty="0">
                <a:latin typeface="Courier New" panose="02070309020205020404" pitchFamily="49" charset="0"/>
                <a:cs typeface="Courier New" panose="02070309020205020404" pitchFamily="49" charset="0"/>
              </a:rPr>
              <a:t>@r </a:t>
            </a:r>
            <a:r>
              <a:rPr lang="en-US" sz="1900" b="1" dirty="0" err="1">
                <a:latin typeface="Courier New" panose="02070309020205020404" pitchFamily="49" charset="0"/>
                <a:cs typeface="Courier New" panose="02070309020205020404" pitchFamily="49" charset="0"/>
              </a:rPr>
              <a:t>rega</a:t>
            </a:r>
            <a:r>
              <a:rPr lang="en-US" sz="1900" b="1" dirty="0">
                <a:latin typeface="Courier New" panose="02070309020205020404" pitchFamily="49" charset="0"/>
                <a:cs typeface="Courier New" panose="02070309020205020404" pitchFamily="49" charset="0"/>
              </a:rPr>
              <a:t> = </a:t>
            </a:r>
            <a:r>
              <a:rPr lang="en-US" sz="1900" b="1" dirty="0" err="1">
                <a:latin typeface="Courier New" panose="02070309020205020404" pitchFamily="49" charset="0"/>
                <a:cs typeface="Courier New" panose="02070309020205020404" pitchFamily="49" charset="0"/>
              </a:rPr>
              <a:t>regb</a:t>
            </a:r>
            <a:r>
              <a:rPr lang="en-US" sz="1900" b="1" dirty="0">
                <a:latin typeface="Courier New" panose="02070309020205020404" pitchFamily="49" charset="0"/>
                <a:cs typeface="Courier New" panose="02070309020205020404" pitchFamily="49" charset="0"/>
              </a:rPr>
              <a:t>;</a:t>
            </a:r>
          </a:p>
          <a:p>
            <a:pPr marL="375512" lvl="3" indent="0">
              <a:lnSpc>
                <a:spcPct val="130000"/>
              </a:lnSpc>
              <a:spcBef>
                <a:spcPts val="0"/>
              </a:spcBef>
              <a:buNone/>
            </a:pPr>
            <a:r>
              <a:rPr lang="en-US" sz="1900" b="1" dirty="0">
                <a:latin typeface="Courier New" panose="02070309020205020404" pitchFamily="49" charset="0"/>
                <a:cs typeface="Courier New" panose="02070309020205020404" pitchFamily="49" charset="0"/>
              </a:rPr>
              <a:t>@(</a:t>
            </a:r>
            <a:r>
              <a:rPr lang="en-US" sz="1900" b="1" dirty="0" err="1">
                <a:latin typeface="Courier New" panose="02070309020205020404" pitchFamily="49" charset="0"/>
                <a:cs typeface="Courier New" panose="02070309020205020404" pitchFamily="49" charset="0"/>
              </a:rPr>
              <a:t>posedge</a:t>
            </a:r>
            <a:r>
              <a:rPr lang="en-US" sz="1900" b="1" dirty="0">
                <a:latin typeface="Courier New" panose="02070309020205020404" pitchFamily="49" charset="0"/>
                <a:cs typeface="Courier New" panose="02070309020205020404" pitchFamily="49" charset="0"/>
              </a:rPr>
              <a:t> clock) </a:t>
            </a:r>
            <a:r>
              <a:rPr lang="en-US" sz="1900" b="1" dirty="0" err="1">
                <a:latin typeface="Courier New" panose="02070309020205020404" pitchFamily="49" charset="0"/>
                <a:cs typeface="Courier New" panose="02070309020205020404" pitchFamily="49" charset="0"/>
              </a:rPr>
              <a:t>rega</a:t>
            </a:r>
            <a:r>
              <a:rPr lang="en-US" sz="1900" b="1" dirty="0">
                <a:latin typeface="Courier New" panose="02070309020205020404" pitchFamily="49" charset="0"/>
                <a:cs typeface="Courier New" panose="02070309020205020404" pitchFamily="49" charset="0"/>
              </a:rPr>
              <a:t> = </a:t>
            </a:r>
            <a:r>
              <a:rPr lang="en-US" sz="1900" b="1" dirty="0" err="1">
                <a:latin typeface="Courier New" panose="02070309020205020404" pitchFamily="49" charset="0"/>
                <a:cs typeface="Courier New" panose="02070309020205020404" pitchFamily="49" charset="0"/>
              </a:rPr>
              <a:t>regb</a:t>
            </a:r>
            <a:r>
              <a:rPr lang="en-US" sz="1900" b="1" dirty="0">
                <a:latin typeface="Courier New" panose="02070309020205020404" pitchFamily="49" charset="0"/>
                <a:cs typeface="Courier New" panose="02070309020205020404" pitchFamily="49" charset="0"/>
              </a:rPr>
              <a:t>;</a:t>
            </a:r>
            <a:endParaRPr lang="en-US" altLang="zh-CN" sz="1900" b="1" dirty="0">
              <a:latin typeface="Courier New" panose="02070309020205020404" pitchFamily="49" charset="0"/>
              <a:cs typeface="Courier New" panose="02070309020205020404" pitchFamily="49" charset="0"/>
            </a:endParaRPr>
          </a:p>
          <a:p>
            <a:pPr marL="346075" lvl="3" indent="-344488">
              <a:spcBef>
                <a:spcPts val="1200"/>
              </a:spcBef>
              <a:buFont typeface="Arial" panose="020B0604020202020204" pitchFamily="34" charset="0"/>
              <a:buChar char="•"/>
            </a:pPr>
            <a:r>
              <a:rPr lang="en-US" altLang="zh-CN" sz="2400" dirty="0"/>
              <a:t>wait</a:t>
            </a:r>
            <a:r>
              <a:rPr lang="zh-CN" altLang="en-US" sz="2400" dirty="0"/>
              <a:t>语句也可以与事件或者表达式结合来完成。</a:t>
            </a:r>
            <a:endParaRPr lang="en-US" altLang="zh-CN" sz="2400" dirty="0"/>
          </a:p>
          <a:p>
            <a:pPr marL="375512" lvl="3" indent="0">
              <a:lnSpc>
                <a:spcPct val="130000"/>
              </a:lnSpc>
              <a:spcBef>
                <a:spcPts val="0"/>
              </a:spcBef>
              <a:buNone/>
            </a:pPr>
            <a:r>
              <a:rPr lang="en-US" altLang="zh-CN" sz="1900" b="1" dirty="0">
                <a:latin typeface="Courier New" panose="02070309020205020404" pitchFamily="49" charset="0"/>
                <a:cs typeface="Courier New" panose="02070309020205020404" pitchFamily="49" charset="0"/>
              </a:rPr>
              <a:t>real AOR[];</a:t>
            </a:r>
          </a:p>
          <a:p>
            <a:pPr marL="375512" lvl="3" indent="0">
              <a:lnSpc>
                <a:spcPct val="130000"/>
              </a:lnSpc>
              <a:spcBef>
                <a:spcPts val="0"/>
              </a:spcBef>
              <a:buNone/>
            </a:pPr>
            <a:r>
              <a:rPr lang="en-US" sz="1900" b="1" dirty="0">
                <a:latin typeface="Courier New" panose="02070309020205020404" pitchFamily="49" charset="0"/>
                <a:cs typeface="Courier New" panose="02070309020205020404" pitchFamily="49" charset="0"/>
              </a:rPr>
              <a:t>initial wait(</a:t>
            </a:r>
            <a:r>
              <a:rPr lang="en-US" sz="1900" b="1" dirty="0" err="1">
                <a:latin typeface="Courier New" panose="02070309020205020404" pitchFamily="49" charset="0"/>
                <a:cs typeface="Courier New" panose="02070309020205020404" pitchFamily="49" charset="0"/>
              </a:rPr>
              <a:t>AOR.size</a:t>
            </a:r>
            <a:r>
              <a:rPr lang="en-US" sz="1900" b="1" dirty="0">
                <a:latin typeface="Courier New" panose="02070309020205020404" pitchFamily="49" charset="0"/>
                <a:cs typeface="Courier New" panose="02070309020205020404" pitchFamily="49" charset="0"/>
              </a:rPr>
              <a:t>() &gt; 0) ....;</a:t>
            </a:r>
            <a:endParaRPr lang="en-US" altLang="zh-CN" sz="19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154</a:t>
            </a:fld>
            <a:endParaRPr lang="en-US" dirty="0"/>
          </a:p>
        </p:txBody>
      </p:sp>
    </p:spTree>
    <p:extLst>
      <p:ext uri="{BB962C8B-B14F-4D97-AF65-F5344CB8AC3E}">
        <p14:creationId xmlns:p14="http://schemas.microsoft.com/office/powerpoint/2010/main" val="5864262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测试平台中的所有线程都需要同步并交换数据。</a:t>
            </a:r>
            <a:endParaRPr lang="en-US" altLang="zh-CN" sz="2200" dirty="0"/>
          </a:p>
          <a:p>
            <a:pPr marL="346075" lvl="3" indent="-344488">
              <a:spcBef>
                <a:spcPts val="1200"/>
              </a:spcBef>
              <a:buFont typeface="Arial" panose="020B0604020202020204" pitchFamily="34" charset="0"/>
              <a:buChar char="•"/>
            </a:pPr>
            <a:r>
              <a:rPr lang="zh-CN" altLang="en-US" sz="2200" dirty="0"/>
              <a:t>一个线程等待另外一个，例如验证环境需要等待所有激励结束、比较结束才可以结束仿真。</a:t>
            </a:r>
            <a:endParaRPr lang="en-US" altLang="zh-CN" sz="2200" dirty="0"/>
          </a:p>
          <a:p>
            <a:pPr marL="346075" lvl="3" indent="-344488">
              <a:spcBef>
                <a:spcPts val="1200"/>
              </a:spcBef>
              <a:buFont typeface="Arial" panose="020B0604020202020204" pitchFamily="34" charset="0"/>
              <a:buChar char="•"/>
            </a:pPr>
            <a:r>
              <a:rPr lang="zh-CN" altLang="en-US" sz="2200" dirty="0"/>
              <a:t>比如监测器需要将监测到的数据发送至比较器，比较器又需要从不同的缓存获取数据进行比较。</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155</a:t>
            </a:fld>
            <a:endParaRPr lang="en-US" dirty="0"/>
          </a:p>
        </p:txBody>
      </p:sp>
    </p:spTree>
    <p:extLst>
      <p:ext uri="{BB962C8B-B14F-4D97-AF65-F5344CB8AC3E}">
        <p14:creationId xmlns:p14="http://schemas.microsoft.com/office/powerpoint/2010/main" val="215673092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zh-CN" altLang="en-US" sz="2800" dirty="0">
                <a:solidFill>
                  <a:schemeClr val="bg1">
                    <a:lumMod val="65000"/>
                  </a:schemeClr>
                </a:solidFill>
              </a:rPr>
              <a:t>事件</a:t>
            </a:r>
            <a:r>
              <a:rPr lang="en-US" altLang="zh-CN" sz="2800" dirty="0">
                <a:solidFill>
                  <a:schemeClr val="bg1">
                    <a:lumMod val="65000"/>
                  </a:schemeClr>
                </a:solidFill>
              </a:rPr>
              <a:t>event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可以通过</a:t>
            </a:r>
            <a:r>
              <a:rPr lang="en-US" altLang="zh-CN" sz="2200" dirty="0"/>
              <a:t>event</a:t>
            </a:r>
            <a:r>
              <a:rPr lang="zh-CN" altLang="en-US" sz="2200" dirty="0"/>
              <a:t>来声明一个命名</a:t>
            </a:r>
            <a:r>
              <a:rPr lang="en-US" altLang="zh-CN" sz="2200" dirty="0"/>
              <a:t>event</a:t>
            </a:r>
            <a:r>
              <a:rPr lang="zh-CN" altLang="en-US" sz="2200" dirty="0"/>
              <a:t>变量，并且去触发它。</a:t>
            </a:r>
            <a:endParaRPr lang="en-US" altLang="zh-CN" sz="2200" dirty="0"/>
          </a:p>
          <a:p>
            <a:pPr marL="346075" lvl="3" indent="-344488">
              <a:spcBef>
                <a:spcPts val="1200"/>
              </a:spcBef>
              <a:buFont typeface="Arial" panose="020B0604020202020204" pitchFamily="34" charset="0"/>
              <a:buChar char="•"/>
            </a:pPr>
            <a:r>
              <a:rPr lang="zh-CN" altLang="en-US" sz="2200" dirty="0"/>
              <a:t>这个命名</a:t>
            </a:r>
            <a:r>
              <a:rPr lang="en-US" altLang="zh-CN" sz="2200" dirty="0"/>
              <a:t>event</a:t>
            </a:r>
            <a:r>
              <a:rPr lang="zh-CN" altLang="en-US" sz="2200" dirty="0"/>
              <a:t>可以用来控制进程的执行。</a:t>
            </a:r>
            <a:endParaRPr lang="en-US" altLang="zh-CN" sz="2200" dirty="0"/>
          </a:p>
          <a:p>
            <a:pPr marL="346075" lvl="3" indent="-344488">
              <a:spcBef>
                <a:spcPts val="1200"/>
              </a:spcBef>
              <a:buFont typeface="Arial" panose="020B0604020202020204" pitchFamily="34" charset="0"/>
              <a:buChar char="•"/>
            </a:pPr>
            <a:r>
              <a:rPr lang="zh-CN" altLang="en-US" sz="2200" dirty="0"/>
              <a:t>可以通过</a:t>
            </a:r>
            <a:r>
              <a:rPr lang="en-US" altLang="zh-CN" sz="2200" dirty="0"/>
              <a:t>-&gt;</a:t>
            </a:r>
            <a:r>
              <a:rPr lang="zh-CN" altLang="en-US" sz="2200" dirty="0"/>
              <a:t>来触发事件。</a:t>
            </a:r>
            <a:endParaRPr lang="en-US" altLang="zh-CN" sz="2200" dirty="0"/>
          </a:p>
          <a:p>
            <a:pPr marL="346075" lvl="3" indent="-344488">
              <a:spcBef>
                <a:spcPts val="1200"/>
              </a:spcBef>
              <a:buFont typeface="Arial" panose="020B0604020202020204" pitchFamily="34" charset="0"/>
              <a:buChar char="•"/>
            </a:pPr>
            <a:r>
              <a:rPr lang="zh-CN" altLang="en-US" sz="2200" dirty="0"/>
              <a:t>其它等待该事件的进程可以通过</a:t>
            </a:r>
            <a:r>
              <a:rPr lang="en-US" altLang="zh-CN" sz="2200" dirty="0"/>
              <a:t>@</a:t>
            </a:r>
            <a:r>
              <a:rPr lang="zh-CN" altLang="en-US" sz="2200" dirty="0"/>
              <a:t>操作符或者</a:t>
            </a:r>
            <a:r>
              <a:rPr lang="en-US" altLang="zh-CN" sz="2200" dirty="0"/>
              <a:t>wait()</a:t>
            </a:r>
            <a:r>
              <a:rPr lang="zh-CN" altLang="en-US" sz="2200" dirty="0"/>
              <a:t>来检查</a:t>
            </a:r>
            <a:r>
              <a:rPr lang="en-US" altLang="zh-CN" sz="2200" dirty="0"/>
              <a:t>event</a:t>
            </a:r>
            <a:r>
              <a:rPr lang="zh-CN" altLang="en-US" sz="2200" dirty="0"/>
              <a:t>触发状态来完成。</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156</a:t>
            </a:fld>
            <a:endParaRPr lang="en-US" dirty="0"/>
          </a:p>
        </p:txBody>
      </p:sp>
    </p:spTree>
    <p:extLst>
      <p:ext uri="{BB962C8B-B14F-4D97-AF65-F5344CB8AC3E}">
        <p14:creationId xmlns:p14="http://schemas.microsoft.com/office/powerpoint/2010/main" val="30945631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zh-CN" altLang="en-US" sz="2800" dirty="0">
                <a:solidFill>
                  <a:schemeClr val="bg1">
                    <a:lumMod val="65000"/>
                  </a:schemeClr>
                </a:solidFill>
              </a:rPr>
              <a:t>事件</a:t>
            </a:r>
            <a:r>
              <a:rPr lang="en-US" altLang="zh-CN" sz="2800" dirty="0">
                <a:solidFill>
                  <a:schemeClr val="bg1">
                    <a:lumMod val="65000"/>
                  </a:schemeClr>
                </a:solidFill>
              </a:rPr>
              <a:t>event</a:t>
            </a: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375512" lvl="3" indent="0">
              <a:spcBef>
                <a:spcPts val="0"/>
              </a:spcBef>
              <a:buNone/>
            </a:pPr>
            <a:r>
              <a:rPr lang="en-US" sz="1900" b="1" dirty="0">
                <a:latin typeface="Courier New" panose="02070309020205020404" pitchFamily="49" charset="0"/>
                <a:cs typeface="Courier New" panose="02070309020205020404" pitchFamily="49" charset="0"/>
              </a:rPr>
              <a:t>event done, blast; // declare two new events</a:t>
            </a:r>
          </a:p>
          <a:p>
            <a:pPr marL="375512" lvl="3" indent="0">
              <a:spcBef>
                <a:spcPts val="0"/>
              </a:spcBef>
              <a:buNone/>
            </a:pPr>
            <a:r>
              <a:rPr lang="en-US" sz="1900" b="1" dirty="0">
                <a:latin typeface="Courier New" panose="02070309020205020404" pitchFamily="49" charset="0"/>
                <a:cs typeface="Courier New" panose="02070309020205020404" pitchFamily="49" charset="0"/>
              </a:rPr>
              <a:t>event </a:t>
            </a:r>
            <a:r>
              <a:rPr lang="en-US" sz="1900" b="1" dirty="0" err="1">
                <a:latin typeface="Courier New" panose="02070309020205020404" pitchFamily="49" charset="0"/>
                <a:cs typeface="Courier New" panose="02070309020205020404" pitchFamily="49" charset="0"/>
              </a:rPr>
              <a:t>done_too</a:t>
            </a:r>
            <a:r>
              <a:rPr lang="en-US" sz="1900" b="1" dirty="0">
                <a:latin typeface="Courier New" panose="02070309020205020404" pitchFamily="49" charset="0"/>
                <a:cs typeface="Courier New" panose="02070309020205020404" pitchFamily="49" charset="0"/>
              </a:rPr>
              <a:t> = done; // </a:t>
            </a:r>
            <a:r>
              <a:rPr lang="en-US" altLang="zh-CN" sz="1900" b="1" dirty="0" err="1">
                <a:latin typeface="Courier New" panose="02070309020205020404" pitchFamily="49" charset="0"/>
                <a:cs typeface="Courier New" panose="02070309020205020404" pitchFamily="49" charset="0"/>
              </a:rPr>
              <a:t>d</a:t>
            </a:r>
            <a:r>
              <a:rPr lang="en-US" sz="1900" b="1" dirty="0" err="1">
                <a:latin typeface="Courier New" panose="02070309020205020404" pitchFamily="49" charset="0"/>
                <a:cs typeface="Courier New" panose="02070309020205020404" pitchFamily="49" charset="0"/>
              </a:rPr>
              <a:t>one_too</a:t>
            </a:r>
            <a:r>
              <a:rPr lang="en-US" sz="1900" b="1" dirty="0">
                <a:latin typeface="Courier New" panose="02070309020205020404" pitchFamily="49" charset="0"/>
                <a:cs typeface="Courier New" panose="02070309020205020404" pitchFamily="49" charset="0"/>
              </a:rPr>
              <a:t> as alias to done</a:t>
            </a:r>
          </a:p>
          <a:p>
            <a:pPr marL="375512" lvl="3" indent="0">
              <a:spcBef>
                <a:spcPts val="0"/>
              </a:spcBef>
              <a:buNone/>
            </a:pPr>
            <a:r>
              <a:rPr lang="en-US" sz="1900" b="1" dirty="0">
                <a:latin typeface="Courier New" panose="02070309020205020404" pitchFamily="49" charset="0"/>
                <a:cs typeface="Courier New" panose="02070309020205020404" pitchFamily="49" charset="0"/>
              </a:rPr>
              <a:t>task trigger( event </a:t>
            </a:r>
            <a:r>
              <a:rPr lang="en-US" sz="1900" b="1" dirty="0" err="1">
                <a:latin typeface="Courier New" panose="02070309020205020404" pitchFamily="49" charset="0"/>
                <a:cs typeface="Courier New" panose="02070309020205020404" pitchFamily="49" charset="0"/>
              </a:rPr>
              <a:t>ev</a:t>
            </a:r>
            <a:r>
              <a:rPr lang="en-US" sz="1900" b="1" dirty="0">
                <a:latin typeface="Courier New" panose="02070309020205020404" pitchFamily="49" charset="0"/>
                <a:cs typeface="Courier New" panose="02070309020205020404" pitchFamily="49" charset="0"/>
              </a:rPr>
              <a:t> );</a:t>
            </a:r>
          </a:p>
          <a:p>
            <a:pPr marL="375512" lvl="3" indent="0">
              <a:spcBef>
                <a:spcPts val="0"/>
              </a:spcBef>
              <a:buNone/>
            </a:pPr>
            <a:r>
              <a:rPr lang="en-US" sz="1900" b="1" dirty="0">
                <a:latin typeface="Courier New" panose="02070309020205020404" pitchFamily="49" charset="0"/>
                <a:cs typeface="Courier New" panose="02070309020205020404" pitchFamily="49" charset="0"/>
              </a:rPr>
              <a:t>  -&gt; </a:t>
            </a:r>
            <a:r>
              <a:rPr lang="en-US" sz="1900" b="1" dirty="0" err="1">
                <a:latin typeface="Courier New" panose="02070309020205020404" pitchFamily="49" charset="0"/>
                <a:cs typeface="Courier New" panose="02070309020205020404" pitchFamily="49" charset="0"/>
              </a:rPr>
              <a:t>ev</a:t>
            </a:r>
            <a:r>
              <a:rPr lang="en-US" sz="1900" b="1" dirty="0">
                <a:latin typeface="Courier New" panose="02070309020205020404" pitchFamily="49" charset="0"/>
                <a:cs typeface="Courier New" panose="02070309020205020404" pitchFamily="49" charset="0"/>
              </a:rPr>
              <a:t>;</a:t>
            </a:r>
          </a:p>
          <a:p>
            <a:pPr marL="375512" lvl="3" indent="0">
              <a:spcBef>
                <a:spcPts val="0"/>
              </a:spcBef>
              <a:buNone/>
            </a:pPr>
            <a:r>
              <a:rPr lang="en-US" sz="1900" b="1" dirty="0" err="1">
                <a:latin typeface="Courier New" panose="02070309020205020404" pitchFamily="49" charset="0"/>
                <a:cs typeface="Courier New" panose="02070309020205020404" pitchFamily="49" charset="0"/>
              </a:rPr>
              <a:t>endtask</a:t>
            </a:r>
            <a:endParaRPr lang="en-US" sz="1900" b="1" dirty="0">
              <a:latin typeface="Courier New" panose="02070309020205020404" pitchFamily="49" charset="0"/>
              <a:cs typeface="Courier New" panose="02070309020205020404" pitchFamily="49" charset="0"/>
            </a:endParaRPr>
          </a:p>
          <a:p>
            <a:pPr marL="375512" lvl="3" indent="0">
              <a:spcBef>
                <a:spcPts val="0"/>
              </a:spcBef>
              <a:buNone/>
            </a:pPr>
            <a:r>
              <a:rPr lang="en-US" sz="1900" b="1" dirty="0">
                <a:latin typeface="Courier New" panose="02070309020205020404" pitchFamily="49" charset="0"/>
                <a:cs typeface="Courier New" panose="02070309020205020404" pitchFamily="49" charset="0"/>
              </a:rPr>
              <a:t>...</a:t>
            </a:r>
          </a:p>
          <a:p>
            <a:pPr marL="375512" lvl="3" indent="0">
              <a:spcBef>
                <a:spcPts val="0"/>
              </a:spcBef>
              <a:buNone/>
            </a:pPr>
            <a:endParaRPr lang="en-US" sz="1900" b="1" dirty="0">
              <a:latin typeface="Courier New" panose="02070309020205020404" pitchFamily="49" charset="0"/>
              <a:cs typeface="Courier New" panose="02070309020205020404" pitchFamily="49" charset="0"/>
            </a:endParaRPr>
          </a:p>
          <a:p>
            <a:pPr marL="375512" lvl="3" indent="0">
              <a:spcBef>
                <a:spcPts val="0"/>
              </a:spcBef>
              <a:buNone/>
            </a:pPr>
            <a:r>
              <a:rPr lang="en-US" sz="1900" b="1" dirty="0">
                <a:latin typeface="Courier New" panose="02070309020205020404" pitchFamily="49" charset="0"/>
                <a:cs typeface="Courier New" panose="02070309020205020404" pitchFamily="49" charset="0"/>
              </a:rPr>
              <a:t>fork</a:t>
            </a:r>
          </a:p>
          <a:p>
            <a:pPr marL="375512" lvl="3" indent="0">
              <a:spcBef>
                <a:spcPts val="0"/>
              </a:spcBef>
              <a:buNone/>
            </a:pPr>
            <a:r>
              <a:rPr lang="en-US" sz="1900" b="1" dirty="0">
                <a:latin typeface="Courier New" panose="02070309020205020404" pitchFamily="49" charset="0"/>
                <a:cs typeface="Courier New" panose="02070309020205020404" pitchFamily="49" charset="0"/>
              </a:rPr>
              <a:t>  @ </a:t>
            </a:r>
            <a:r>
              <a:rPr lang="en-US" sz="1900" b="1" dirty="0" err="1">
                <a:latin typeface="Courier New" panose="02070309020205020404" pitchFamily="49" charset="0"/>
                <a:cs typeface="Courier New" panose="02070309020205020404" pitchFamily="49" charset="0"/>
              </a:rPr>
              <a:t>done_too</a:t>
            </a:r>
            <a:r>
              <a:rPr lang="en-US" sz="1900" b="1" dirty="0">
                <a:latin typeface="Courier New" panose="02070309020205020404" pitchFamily="49" charset="0"/>
                <a:cs typeface="Courier New" panose="02070309020205020404" pitchFamily="49" charset="0"/>
              </a:rPr>
              <a:t>; // wait for done through </a:t>
            </a:r>
            <a:r>
              <a:rPr lang="en-US" sz="1900" b="1" dirty="0" err="1">
                <a:latin typeface="Courier New" panose="02070309020205020404" pitchFamily="49" charset="0"/>
                <a:cs typeface="Courier New" panose="02070309020205020404" pitchFamily="49" charset="0"/>
              </a:rPr>
              <a:t>done_too</a:t>
            </a:r>
            <a:endParaRPr lang="en-US" sz="1900" b="1" dirty="0">
              <a:latin typeface="Courier New" panose="02070309020205020404" pitchFamily="49" charset="0"/>
              <a:cs typeface="Courier New" panose="02070309020205020404" pitchFamily="49" charset="0"/>
            </a:endParaRPr>
          </a:p>
          <a:p>
            <a:pPr marL="375512" lvl="3" indent="0">
              <a:spcBef>
                <a:spcPts val="0"/>
              </a:spcBef>
              <a:buNone/>
            </a:pPr>
            <a:r>
              <a:rPr lang="en-US" sz="1900" b="1" dirty="0">
                <a:latin typeface="Courier New" panose="02070309020205020404" pitchFamily="49" charset="0"/>
                <a:cs typeface="Courier New" panose="02070309020205020404" pitchFamily="49" charset="0"/>
              </a:rPr>
              <a:t>  #1 trigger( done ); // trigger done</a:t>
            </a:r>
          </a:p>
          <a:p>
            <a:pPr marL="375512" lvl="3" indent="0">
              <a:spcBef>
                <a:spcPts val="0"/>
              </a:spcBef>
              <a:buNone/>
            </a:pPr>
            <a:r>
              <a:rPr lang="en-US" sz="1900" b="1" dirty="0">
                <a:latin typeface="Courier New" panose="02070309020205020404" pitchFamily="49" charset="0"/>
                <a:cs typeface="Courier New" panose="02070309020205020404" pitchFamily="49" charset="0"/>
              </a:rPr>
              <a:t>join</a:t>
            </a:r>
          </a:p>
          <a:p>
            <a:pPr marL="375512" lvl="3" indent="0">
              <a:spcBef>
                <a:spcPts val="0"/>
              </a:spcBef>
              <a:buNone/>
            </a:pPr>
            <a:endParaRPr lang="en-US" sz="1900" b="1" dirty="0">
              <a:latin typeface="Courier New" panose="02070309020205020404" pitchFamily="49" charset="0"/>
              <a:cs typeface="Courier New" panose="02070309020205020404" pitchFamily="49" charset="0"/>
            </a:endParaRPr>
          </a:p>
          <a:p>
            <a:pPr marL="375512" lvl="3" indent="0">
              <a:spcBef>
                <a:spcPts val="0"/>
              </a:spcBef>
              <a:buNone/>
            </a:pPr>
            <a:r>
              <a:rPr lang="en-US" sz="1900" b="1" dirty="0">
                <a:latin typeface="Courier New" panose="02070309020205020404" pitchFamily="49" charset="0"/>
                <a:cs typeface="Courier New" panose="02070309020205020404" pitchFamily="49" charset="0"/>
              </a:rPr>
              <a:t>fork</a:t>
            </a:r>
          </a:p>
          <a:p>
            <a:pPr marL="375512" lvl="3" indent="0">
              <a:spcBef>
                <a:spcPts val="0"/>
              </a:spcBef>
              <a:buNone/>
            </a:pPr>
            <a:r>
              <a:rPr lang="en-US" sz="1900" b="1" dirty="0">
                <a:latin typeface="Courier New" panose="02070309020205020404" pitchFamily="49" charset="0"/>
                <a:cs typeface="Courier New" panose="02070309020205020404" pitchFamily="49" charset="0"/>
              </a:rPr>
              <a:t>  -&gt; blast;</a:t>
            </a:r>
          </a:p>
          <a:p>
            <a:pPr marL="375512" lvl="3" indent="0">
              <a:spcBef>
                <a:spcPts val="0"/>
              </a:spcBef>
              <a:buNone/>
            </a:pPr>
            <a:r>
              <a:rPr lang="en-US" sz="1900" b="1" dirty="0">
                <a:latin typeface="Courier New" panose="02070309020205020404" pitchFamily="49" charset="0"/>
                <a:cs typeface="Courier New" panose="02070309020205020404" pitchFamily="49" charset="0"/>
              </a:rPr>
              <a:t>  wait ( </a:t>
            </a:r>
            <a:r>
              <a:rPr lang="en-US" sz="1900" b="1" dirty="0" err="1">
                <a:latin typeface="Courier New" panose="02070309020205020404" pitchFamily="49" charset="0"/>
                <a:cs typeface="Courier New" panose="02070309020205020404" pitchFamily="49" charset="0"/>
              </a:rPr>
              <a:t>blast.triggered</a:t>
            </a:r>
            <a:r>
              <a:rPr lang="en-US" sz="1900" b="1" dirty="0">
                <a:latin typeface="Courier New" panose="02070309020205020404" pitchFamily="49" charset="0"/>
                <a:cs typeface="Courier New" panose="02070309020205020404" pitchFamily="49" charset="0"/>
              </a:rPr>
              <a:t> );</a:t>
            </a:r>
          </a:p>
          <a:p>
            <a:pPr marL="375512" lvl="3" indent="0">
              <a:spcBef>
                <a:spcPts val="0"/>
              </a:spcBef>
              <a:buNone/>
            </a:pPr>
            <a:r>
              <a:rPr lang="en-US" sz="1900" b="1" dirty="0">
                <a:latin typeface="Courier New" panose="02070309020205020404" pitchFamily="49" charset="0"/>
                <a:cs typeface="Courier New" panose="02070309020205020404" pitchFamily="49" charset="0"/>
              </a:rPr>
              <a:t>join</a:t>
            </a:r>
            <a:endParaRPr lang="en-US" altLang="zh-CN" sz="19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157</a:t>
            </a:fld>
            <a:endParaRPr lang="en-US" dirty="0"/>
          </a:p>
        </p:txBody>
      </p:sp>
    </p:spTree>
    <p:extLst>
      <p:ext uri="{BB962C8B-B14F-4D97-AF65-F5344CB8AC3E}">
        <p14:creationId xmlns:p14="http://schemas.microsoft.com/office/powerpoint/2010/main" val="1538369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en-US" altLang="zh-CN" sz="2800" dirty="0" err="1">
                <a:solidFill>
                  <a:schemeClr val="bg1">
                    <a:lumMod val="65000"/>
                  </a:schemeClr>
                </a:solidFill>
              </a:rPr>
              <a:t>wait_order</a:t>
            </a:r>
            <a:r>
              <a:rPr lang="en-US" altLang="zh-CN"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346075" lvl="3" indent="-344488">
              <a:spcBef>
                <a:spcPts val="1200"/>
              </a:spcBef>
              <a:buFont typeface="Arial" panose="020B0604020202020204" pitchFamily="34" charset="0"/>
              <a:buChar char="•"/>
            </a:pPr>
            <a:r>
              <a:rPr lang="en-US" altLang="zh-CN" sz="2200" dirty="0" err="1"/>
              <a:t>wait_order</a:t>
            </a:r>
            <a:r>
              <a:rPr lang="zh-CN" altLang="en-US" sz="2200" dirty="0"/>
              <a:t>可以使得进程保持等待，直到在参数列表中的事件</a:t>
            </a:r>
            <a:r>
              <a:rPr lang="en-US" altLang="zh-CN" sz="2200" dirty="0"/>
              <a:t>event</a:t>
            </a:r>
            <a:r>
              <a:rPr lang="zh-CN" altLang="en-US" sz="2200" dirty="0"/>
              <a:t>按照顺序从左到右依次完成。</a:t>
            </a:r>
            <a:endParaRPr lang="en-US" altLang="zh-CN" sz="2200" dirty="0"/>
          </a:p>
          <a:p>
            <a:pPr marL="346075" lvl="3" indent="-344488">
              <a:spcBef>
                <a:spcPts val="1200"/>
              </a:spcBef>
              <a:buFont typeface="Arial" panose="020B0604020202020204" pitchFamily="34" charset="0"/>
              <a:buChar char="•"/>
            </a:pPr>
            <a:r>
              <a:rPr lang="zh-CN" altLang="en-US" sz="2200" dirty="0"/>
              <a:t>如果参数列表中的事件被触发但是没有按照要求的顺序，那么会使得等待操作失败。</a:t>
            </a:r>
            <a:endParaRPr lang="en-US" altLang="zh-CN" sz="2200" dirty="0"/>
          </a:p>
          <a:p>
            <a:pPr marL="375512" lvl="3" indent="0">
              <a:spcBef>
                <a:spcPts val="0"/>
              </a:spcBef>
              <a:buNone/>
            </a:pPr>
            <a:r>
              <a:rPr lang="en-US" sz="1900" b="1" dirty="0" err="1">
                <a:latin typeface="Courier New" panose="02070309020205020404" pitchFamily="49" charset="0"/>
                <a:cs typeface="Courier New" panose="02070309020205020404" pitchFamily="49" charset="0"/>
              </a:rPr>
              <a:t>wait_order</a:t>
            </a:r>
            <a:r>
              <a:rPr lang="en-US" sz="1900" b="1" dirty="0">
                <a:latin typeface="Courier New" panose="02070309020205020404" pitchFamily="49" charset="0"/>
                <a:cs typeface="Courier New" panose="02070309020205020404" pitchFamily="49" charset="0"/>
              </a:rPr>
              <a:t>( a, b, c);</a:t>
            </a:r>
          </a:p>
          <a:p>
            <a:pPr marL="375512" lvl="3" indent="0">
              <a:spcBef>
                <a:spcPts val="0"/>
              </a:spcBef>
              <a:buNone/>
            </a:pPr>
            <a:endParaRPr lang="en-US" sz="1900" b="1" dirty="0">
              <a:latin typeface="Courier New" panose="02070309020205020404" pitchFamily="49" charset="0"/>
              <a:cs typeface="Courier New" panose="02070309020205020404" pitchFamily="49" charset="0"/>
            </a:endParaRPr>
          </a:p>
          <a:p>
            <a:pPr marL="375512" lvl="3" indent="0">
              <a:spcBef>
                <a:spcPts val="0"/>
              </a:spcBef>
              <a:buNone/>
            </a:pPr>
            <a:r>
              <a:rPr lang="en-US" sz="1900" b="1" dirty="0" err="1">
                <a:latin typeface="Courier New" panose="02070309020205020404" pitchFamily="49" charset="0"/>
                <a:cs typeface="Courier New" panose="02070309020205020404" pitchFamily="49" charset="0"/>
              </a:rPr>
              <a:t>wait_order</a:t>
            </a:r>
            <a:r>
              <a:rPr lang="en-US" sz="1900" b="1" dirty="0">
                <a:latin typeface="Courier New" panose="02070309020205020404" pitchFamily="49" charset="0"/>
                <a:cs typeface="Courier New" panose="02070309020205020404" pitchFamily="49" charset="0"/>
              </a:rPr>
              <a:t>( a, b, c ) else $display( "Error: events out of order" );</a:t>
            </a:r>
          </a:p>
          <a:p>
            <a:pPr marL="375512" lvl="3" indent="0">
              <a:spcBef>
                <a:spcPts val="0"/>
              </a:spcBef>
              <a:buNone/>
            </a:pPr>
            <a:endParaRPr lang="en-US" sz="1900" b="1" dirty="0">
              <a:latin typeface="Courier New" panose="02070309020205020404" pitchFamily="49" charset="0"/>
              <a:cs typeface="Courier New" panose="02070309020205020404" pitchFamily="49" charset="0"/>
            </a:endParaRPr>
          </a:p>
          <a:p>
            <a:pPr marL="375512" lvl="3" indent="0">
              <a:spcBef>
                <a:spcPts val="0"/>
              </a:spcBef>
              <a:buNone/>
            </a:pPr>
            <a:r>
              <a:rPr lang="en-US" sz="1900" b="1" dirty="0">
                <a:latin typeface="Courier New" panose="02070309020205020404" pitchFamily="49" charset="0"/>
                <a:cs typeface="Courier New" panose="02070309020205020404" pitchFamily="49" charset="0"/>
              </a:rPr>
              <a:t>bit success;</a:t>
            </a:r>
          </a:p>
          <a:p>
            <a:pPr marL="375512" lvl="3" indent="0">
              <a:spcBef>
                <a:spcPts val="0"/>
              </a:spcBef>
              <a:buNone/>
            </a:pPr>
            <a:r>
              <a:rPr lang="en-US" sz="1900" b="1" dirty="0" err="1">
                <a:latin typeface="Courier New" panose="02070309020205020404" pitchFamily="49" charset="0"/>
                <a:cs typeface="Courier New" panose="02070309020205020404" pitchFamily="49" charset="0"/>
              </a:rPr>
              <a:t>wait_order</a:t>
            </a:r>
            <a:r>
              <a:rPr lang="en-US" sz="1900" b="1" dirty="0">
                <a:latin typeface="Courier New" panose="02070309020205020404" pitchFamily="49" charset="0"/>
                <a:cs typeface="Courier New" panose="02070309020205020404" pitchFamily="49" charset="0"/>
              </a:rPr>
              <a:t>( a, b, c ) success = 1; else success = 0;</a:t>
            </a:r>
            <a:endParaRPr lang="en-US" altLang="zh-CN" sz="19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158</a:t>
            </a:fld>
            <a:endParaRPr lang="en-US" dirty="0"/>
          </a:p>
        </p:txBody>
      </p:sp>
    </p:spTree>
    <p:extLst>
      <p:ext uri="{BB962C8B-B14F-4D97-AF65-F5344CB8AC3E}">
        <p14:creationId xmlns:p14="http://schemas.microsoft.com/office/powerpoint/2010/main" val="39674438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zh-CN" altLang="en-US" sz="2800" dirty="0">
                <a:solidFill>
                  <a:schemeClr val="bg1">
                    <a:lumMod val="65000"/>
                  </a:schemeClr>
                </a:solidFill>
              </a:rPr>
              <a:t>信箱</a:t>
            </a:r>
            <a:r>
              <a:rPr lang="en-US" altLang="zh-CN" sz="2800" dirty="0">
                <a:solidFill>
                  <a:schemeClr val="bg1">
                    <a:lumMod val="65000"/>
                  </a:schemeClr>
                </a:solidFill>
              </a:rPr>
              <a:t>mailbox</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信箱</a:t>
            </a:r>
            <a:r>
              <a:rPr lang="en-US" altLang="zh-CN" sz="2200" dirty="0"/>
              <a:t>mailbox</a:t>
            </a:r>
            <a:r>
              <a:rPr lang="zh-CN" altLang="en-US" sz="2200" dirty="0"/>
              <a:t>可以使得进程之间的信息得以交换，数据可以由一个进程写入信箱，再由另外一个进程获得。</a:t>
            </a:r>
            <a:endParaRPr lang="en-US" altLang="zh-CN" sz="2200" dirty="0"/>
          </a:p>
          <a:p>
            <a:pPr marL="346075" lvl="3" indent="-344488">
              <a:spcBef>
                <a:spcPts val="1200"/>
              </a:spcBef>
              <a:buFont typeface="Arial" panose="020B0604020202020204" pitchFamily="34" charset="0"/>
              <a:buChar char="•"/>
            </a:pPr>
            <a:r>
              <a:rPr lang="zh-CN" altLang="en-US" sz="2200" dirty="0"/>
              <a:t>属于一种产生者</a:t>
            </a:r>
            <a:r>
              <a:rPr lang="en-US" altLang="zh-CN" sz="2200" dirty="0"/>
              <a:t>/</a:t>
            </a:r>
            <a:r>
              <a:rPr lang="zh-CN" altLang="en-US" sz="2200" dirty="0"/>
              <a:t>消费者模型简单的同步原语</a:t>
            </a:r>
            <a:r>
              <a:rPr lang="en-US" altLang="zh-CN" sz="2200" dirty="0"/>
              <a:t>,</a:t>
            </a:r>
          </a:p>
          <a:p>
            <a:pPr marL="346075" lvl="3" indent="-344488">
              <a:spcBef>
                <a:spcPts val="1200"/>
              </a:spcBef>
              <a:buFont typeface="Arial" panose="020B0604020202020204" pitchFamily="34" charset="0"/>
              <a:buChar char="•"/>
            </a:pPr>
            <a:r>
              <a:rPr lang="zh-CN" altLang="en-US" sz="2200" dirty="0"/>
              <a:t>信箱在创建时可以限制其容量，或者不限制。</a:t>
            </a:r>
            <a:endParaRPr lang="en-US" altLang="zh-CN" sz="2200" dirty="0"/>
          </a:p>
          <a:p>
            <a:pPr marL="346075" lvl="3" indent="-344488">
              <a:spcBef>
                <a:spcPts val="1200"/>
              </a:spcBef>
              <a:buFont typeface="Arial" panose="020B0604020202020204" pitchFamily="34" charset="0"/>
              <a:buChar char="•"/>
            </a:pPr>
            <a:r>
              <a:rPr lang="zh-CN" altLang="en-US" sz="2200" dirty="0"/>
              <a:t>当信箱容量写满时，后续再写入的动作会被挂起，直到信箱的数据从中读取，使得信箱有空间以后才可以继续写入。</a:t>
            </a:r>
            <a:endParaRPr lang="en-US" altLang="zh-CN" sz="2200" dirty="0"/>
          </a:p>
          <a:p>
            <a:pPr marL="346075" lvl="3" indent="-344488">
              <a:spcBef>
                <a:spcPts val="1200"/>
              </a:spcBef>
              <a:buFont typeface="Arial" panose="020B0604020202020204" pitchFamily="34" charset="0"/>
              <a:buChar char="•"/>
            </a:pPr>
            <a:r>
              <a:rPr lang="zh-CN" altLang="en-US" sz="2200" dirty="0"/>
              <a:t>不限制容量的信箱则不会挂起写入信箱的动作。</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159</a:t>
            </a:fld>
            <a:endParaRPr lang="en-US" dirty="0"/>
          </a:p>
        </p:txBody>
      </p:sp>
    </p:spTree>
    <p:extLst>
      <p:ext uri="{BB962C8B-B14F-4D97-AF65-F5344CB8AC3E}">
        <p14:creationId xmlns:p14="http://schemas.microsoft.com/office/powerpoint/2010/main" val="2857823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赋值操作符</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sz="2000" dirty="0"/>
              <a:t>Verilog</a:t>
            </a:r>
            <a:r>
              <a:rPr lang="zh-CN" altLang="en-US" sz="2000" dirty="0"/>
              <a:t>没有简单的方法可以对向量填充</a:t>
            </a:r>
            <a:r>
              <a:rPr lang="en-US" altLang="zh-CN" sz="2000" dirty="0"/>
              <a:t>1</a:t>
            </a:r>
            <a:r>
              <a:rPr lang="zh-CN" altLang="en-US" sz="2000" dirty="0"/>
              <a:t>。</a:t>
            </a:r>
            <a:endParaRPr lang="en-US" altLang="zh-CN" sz="2000" dirty="0"/>
          </a:p>
          <a:p>
            <a:pPr marL="375512" lvl="3" indent="0">
              <a:buNone/>
            </a:pPr>
            <a:r>
              <a:rPr lang="en-US" sz="1600" dirty="0">
                <a:latin typeface="Courier New" panose="02070309020205020404" pitchFamily="49" charset="0"/>
                <a:cs typeface="Courier New" panose="02070309020205020404" pitchFamily="49" charset="0"/>
              </a:rPr>
              <a:t>parameter N = 64;</a:t>
            </a:r>
          </a:p>
          <a:p>
            <a:pPr marL="375512" lvl="3" indent="0">
              <a:buNone/>
            </a:pPr>
            <a:r>
              <a:rPr lang="en-US" sz="1600" dirty="0" err="1">
                <a:latin typeface="Courier New" panose="02070309020205020404" pitchFamily="49" charset="0"/>
                <a:cs typeface="Courier New" panose="02070309020205020404" pitchFamily="49" charset="0"/>
              </a:rPr>
              <a:t>reg</a:t>
            </a:r>
            <a:r>
              <a:rPr lang="en-US" sz="1600" dirty="0">
                <a:latin typeface="Courier New" panose="02070309020205020404" pitchFamily="49" charset="0"/>
                <a:cs typeface="Courier New" panose="02070309020205020404" pitchFamily="49" charset="0"/>
              </a:rPr>
              <a:t> [N-1:0] </a:t>
            </a:r>
            <a:r>
              <a:rPr lang="en-US" sz="1600" dirty="0" err="1">
                <a:latin typeface="Courier New" panose="02070309020205020404" pitchFamily="49" charset="0"/>
                <a:cs typeface="Courier New" panose="02070309020205020404" pitchFamily="49" charset="0"/>
              </a:rPr>
              <a:t>data_bus</a:t>
            </a:r>
            <a:r>
              <a:rPr lang="en-US" sz="1600" dirty="0">
                <a:latin typeface="Courier New" panose="02070309020205020404" pitchFamily="49" charset="0"/>
                <a:cs typeface="Courier New" panose="02070309020205020404" pitchFamily="49" charset="0"/>
              </a:rPr>
              <a:t>;</a:t>
            </a:r>
          </a:p>
          <a:p>
            <a:pPr marL="375512" lvl="3" indent="0">
              <a:buNone/>
            </a:pPr>
            <a:r>
              <a:rPr lang="en-US" sz="1600" dirty="0" err="1">
                <a:latin typeface="Courier New" panose="02070309020205020404" pitchFamily="49" charset="0"/>
                <a:cs typeface="Courier New" panose="02070309020205020404" pitchFamily="49" charset="0"/>
              </a:rPr>
              <a:t>data_bus</a:t>
            </a:r>
            <a:r>
              <a:rPr lang="en-US" sz="1600" dirty="0">
                <a:latin typeface="Courier New" panose="02070309020205020404" pitchFamily="49" charset="0"/>
                <a:cs typeface="Courier New" panose="02070309020205020404" pitchFamily="49" charset="0"/>
              </a:rPr>
              <a:t> = 64’hFFFFFFFFFFFFFFF; //set all bits of </a:t>
            </a:r>
            <a:r>
              <a:rPr lang="en-US" sz="1600" dirty="0" err="1">
                <a:latin typeface="Courier New" panose="02070309020205020404" pitchFamily="49" charset="0"/>
                <a:cs typeface="Courier New" panose="02070309020205020404" pitchFamily="49" charset="0"/>
              </a:rPr>
              <a:t>data_bus</a:t>
            </a:r>
            <a:r>
              <a:rPr lang="en-US" sz="1600" dirty="0">
                <a:latin typeface="Courier New" panose="02070309020205020404" pitchFamily="49" charset="0"/>
                <a:cs typeface="Courier New" panose="02070309020205020404" pitchFamily="49" charset="0"/>
              </a:rPr>
              <a:t> to 1</a:t>
            </a:r>
          </a:p>
          <a:p>
            <a:pPr marL="344487" indent="-342900">
              <a:buFont typeface="Arial" panose="020B0604020202020204" pitchFamily="34" charset="0"/>
              <a:buChar char="•"/>
            </a:pPr>
            <a:r>
              <a:rPr lang="en-US" altLang="zh-CN" sz="2000" dirty="0"/>
              <a:t>SV</a:t>
            </a:r>
            <a:r>
              <a:rPr lang="zh-CN" altLang="en-US" sz="2000" dirty="0"/>
              <a:t>可以通过</a:t>
            </a:r>
            <a:r>
              <a:rPr lang="en-US" altLang="zh-CN" sz="2000" dirty="0"/>
              <a:t>’0</a:t>
            </a:r>
            <a:r>
              <a:rPr lang="zh-CN" altLang="en-US" sz="2000" dirty="0"/>
              <a:t>，</a:t>
            </a:r>
            <a:r>
              <a:rPr lang="en-US" altLang="zh-CN" sz="2000" dirty="0"/>
              <a:t>’1</a:t>
            </a:r>
            <a:r>
              <a:rPr lang="zh-CN" altLang="en-US" sz="2000" dirty="0"/>
              <a:t>，</a:t>
            </a:r>
            <a:r>
              <a:rPr lang="en-US" altLang="zh-CN" sz="2000" dirty="0"/>
              <a:t>’z</a:t>
            </a:r>
            <a:r>
              <a:rPr lang="zh-CN" altLang="en-US" sz="2000" dirty="0"/>
              <a:t>和</a:t>
            </a:r>
            <a:r>
              <a:rPr lang="en-US" altLang="zh-CN" sz="2000" dirty="0"/>
              <a:t>’x</a:t>
            </a:r>
            <a:r>
              <a:rPr lang="zh-CN" altLang="en-US" sz="2000" dirty="0"/>
              <a:t>来分别填充</a:t>
            </a:r>
            <a:r>
              <a:rPr lang="en-US" altLang="zh-CN" sz="2000" dirty="0"/>
              <a:t>0</a:t>
            </a:r>
            <a:r>
              <a:rPr lang="zh-CN" altLang="en-US" sz="2000" dirty="0"/>
              <a:t>，</a:t>
            </a:r>
            <a:r>
              <a:rPr lang="en-US" altLang="zh-CN" sz="2000" dirty="0"/>
              <a:t>1</a:t>
            </a:r>
            <a:r>
              <a:rPr lang="zh-CN" altLang="en-US" sz="2000" dirty="0"/>
              <a:t>，</a:t>
            </a:r>
            <a:r>
              <a:rPr lang="en-US" altLang="zh-CN" sz="2000" dirty="0"/>
              <a:t>z</a:t>
            </a:r>
            <a:r>
              <a:rPr lang="zh-CN" altLang="en-US" sz="2000" dirty="0"/>
              <a:t>和</a:t>
            </a:r>
            <a:r>
              <a:rPr lang="en-US" altLang="zh-CN" sz="2000" dirty="0"/>
              <a:t>x</a:t>
            </a:r>
            <a:r>
              <a:rPr lang="zh-CN" altLang="en-US" sz="2000" dirty="0"/>
              <a:t>。</a:t>
            </a:r>
            <a:endParaRPr lang="en-US" altLang="zh-CN" sz="2000" dirty="0"/>
          </a:p>
          <a:p>
            <a:pPr marL="344487" indent="-342900">
              <a:buFont typeface="Arial" panose="020B0604020202020204" pitchFamily="34" charset="0"/>
              <a:buChar char="•"/>
            </a:pPr>
            <a:r>
              <a:rPr lang="zh-CN" altLang="en-US" sz="2000" dirty="0"/>
              <a:t>通过这种方法，代码会根据向量的宽度自动填充，这提高了代码的便捷性和复用性。</a:t>
            </a: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16</a:t>
            </a:fld>
            <a:endParaRPr lang="en-US" dirty="0"/>
          </a:p>
        </p:txBody>
      </p:sp>
    </p:spTree>
    <p:extLst>
      <p:ext uri="{BB962C8B-B14F-4D97-AF65-F5344CB8AC3E}">
        <p14:creationId xmlns:p14="http://schemas.microsoft.com/office/powerpoint/2010/main" val="4054783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zh-CN" altLang="en-US" sz="2800" dirty="0">
                <a:solidFill>
                  <a:schemeClr val="bg1">
                    <a:lumMod val="65000"/>
                  </a:schemeClr>
                </a:solidFill>
              </a:rPr>
              <a:t>信箱的内建方法</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创建信箱：</a:t>
            </a:r>
            <a:r>
              <a:rPr lang="en-US" altLang="zh-CN" sz="2200" dirty="0"/>
              <a:t>new()</a:t>
            </a:r>
          </a:p>
          <a:p>
            <a:pPr marL="346075" lvl="3" indent="-344488">
              <a:spcBef>
                <a:spcPts val="1200"/>
              </a:spcBef>
              <a:buFont typeface="Arial" panose="020B0604020202020204" pitchFamily="34" charset="0"/>
              <a:buChar char="•"/>
            </a:pPr>
            <a:r>
              <a:rPr lang="zh-CN" altLang="en-US" sz="2200" dirty="0"/>
              <a:t>将信息写入信箱：</a:t>
            </a:r>
            <a:r>
              <a:rPr lang="en-US" altLang="zh-CN" sz="2200" dirty="0"/>
              <a:t>put()</a:t>
            </a:r>
          </a:p>
          <a:p>
            <a:pPr marL="346075" lvl="3" indent="-344488">
              <a:spcBef>
                <a:spcPts val="1200"/>
              </a:spcBef>
              <a:buFont typeface="Arial" panose="020B0604020202020204" pitchFamily="34" charset="0"/>
              <a:buChar char="•"/>
            </a:pPr>
            <a:r>
              <a:rPr lang="zh-CN" altLang="en-US" sz="2200" dirty="0"/>
              <a:t>试着写入信箱但不会阻塞：</a:t>
            </a:r>
            <a:r>
              <a:rPr lang="en-US" altLang="zh-CN" sz="2200" dirty="0" err="1"/>
              <a:t>try_put</a:t>
            </a:r>
            <a:r>
              <a:rPr lang="en-US" altLang="zh-CN" sz="2200" dirty="0"/>
              <a:t>()</a:t>
            </a:r>
          </a:p>
          <a:p>
            <a:pPr marL="346075" lvl="3" indent="-344488">
              <a:spcBef>
                <a:spcPts val="1200"/>
              </a:spcBef>
              <a:buFont typeface="Arial" panose="020B0604020202020204" pitchFamily="34" charset="0"/>
              <a:buChar char="•"/>
            </a:pPr>
            <a:r>
              <a:rPr lang="zh-CN" altLang="en-US" sz="2200" dirty="0"/>
              <a:t>获取信息：</a:t>
            </a:r>
            <a:r>
              <a:rPr lang="en-US" altLang="zh-CN" sz="2200" dirty="0"/>
              <a:t>get()</a:t>
            </a:r>
            <a:r>
              <a:rPr lang="zh-CN" altLang="en-US" sz="2200" dirty="0"/>
              <a:t>同时会取出数据，</a:t>
            </a:r>
            <a:r>
              <a:rPr lang="en-US" altLang="zh-CN" sz="2200" dirty="0"/>
              <a:t>peek()</a:t>
            </a:r>
            <a:r>
              <a:rPr lang="zh-CN" altLang="en-US" sz="2200" dirty="0"/>
              <a:t>不会取出数据</a:t>
            </a:r>
            <a:endParaRPr lang="en-US" altLang="zh-CN" sz="2200" dirty="0"/>
          </a:p>
          <a:p>
            <a:pPr marL="346075" lvl="3" indent="-344488">
              <a:spcBef>
                <a:spcPts val="1200"/>
              </a:spcBef>
              <a:buFont typeface="Arial" panose="020B0604020202020204" pitchFamily="34" charset="0"/>
              <a:buChar char="•"/>
            </a:pPr>
            <a:r>
              <a:rPr lang="zh-CN" altLang="en-US" sz="2200" dirty="0"/>
              <a:t>试着从信箱取出数据但不会阻塞：</a:t>
            </a:r>
            <a:r>
              <a:rPr lang="en-US" altLang="zh-CN" sz="2200" dirty="0" err="1"/>
              <a:t>try_get</a:t>
            </a:r>
            <a:r>
              <a:rPr lang="en-US" altLang="zh-CN" sz="2200" dirty="0"/>
              <a:t>()/</a:t>
            </a:r>
            <a:r>
              <a:rPr lang="en-US" altLang="zh-CN" sz="2200" dirty="0" err="1"/>
              <a:t>try_peek</a:t>
            </a:r>
            <a:r>
              <a:rPr lang="en-US" altLang="zh-CN" sz="2200" dirty="0"/>
              <a:t>()</a:t>
            </a:r>
          </a:p>
          <a:p>
            <a:pPr marL="346075" lvl="3" indent="-344488">
              <a:spcBef>
                <a:spcPts val="1200"/>
              </a:spcBef>
              <a:buFont typeface="Arial" panose="020B0604020202020204" pitchFamily="34" charset="0"/>
              <a:buChar char="•"/>
            </a:pPr>
            <a:r>
              <a:rPr lang="zh-CN" altLang="en-US" sz="2200" dirty="0"/>
              <a:t>获取信箱信息的数目：</a:t>
            </a:r>
            <a:r>
              <a:rPr lang="en-US" altLang="zh-CN" sz="2200" dirty="0" err="1"/>
              <a:t>num</a:t>
            </a:r>
            <a:r>
              <a:rPr lang="en-US" altLang="zh-CN" sz="2200" dirty="0"/>
              <a:t>()</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160</a:t>
            </a:fld>
            <a:endParaRPr lang="en-US" dirty="0"/>
          </a:p>
        </p:txBody>
      </p:sp>
    </p:spTree>
    <p:extLst>
      <p:ext uri="{BB962C8B-B14F-4D97-AF65-F5344CB8AC3E}">
        <p14:creationId xmlns:p14="http://schemas.microsoft.com/office/powerpoint/2010/main" val="6576961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en-US" altLang="zh-CN" sz="2800" dirty="0">
                <a:solidFill>
                  <a:schemeClr val="bg1">
                    <a:lumMod val="65000"/>
                  </a:schemeClr>
                </a:solidFill>
              </a:rPr>
              <a:t>mailbox::new()</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可以在创建信箱的时候限定或者不限定其大小。</a:t>
            </a:r>
            <a:endParaRPr lang="en-US" altLang="zh-CN" sz="2200" dirty="0"/>
          </a:p>
          <a:p>
            <a:pPr marL="375512" lvl="3" indent="0">
              <a:spcBef>
                <a:spcPts val="0"/>
              </a:spcBef>
              <a:buNone/>
            </a:pPr>
            <a:r>
              <a:rPr lang="en-US" altLang="zh-CN" sz="1900" b="1" dirty="0">
                <a:latin typeface="Courier New" panose="02070309020205020404" pitchFamily="49" charset="0"/>
                <a:cs typeface="Courier New" panose="02070309020205020404" pitchFamily="49" charset="0"/>
              </a:rPr>
              <a:t>function new(</a:t>
            </a:r>
            <a:r>
              <a:rPr lang="en-US" altLang="zh-CN" sz="1900" b="1" dirty="0" err="1">
                <a:latin typeface="Courier New" panose="02070309020205020404" pitchFamily="49" charset="0"/>
                <a:cs typeface="Courier New" panose="02070309020205020404" pitchFamily="49" charset="0"/>
              </a:rPr>
              <a:t>int</a:t>
            </a:r>
            <a:r>
              <a:rPr lang="en-US" altLang="zh-CN" sz="1900" b="1" dirty="0">
                <a:latin typeface="Courier New" panose="02070309020205020404" pitchFamily="49" charset="0"/>
                <a:cs typeface="Courier New" panose="02070309020205020404" pitchFamily="49" charset="0"/>
              </a:rPr>
              <a:t> bound = 0);</a:t>
            </a:r>
          </a:p>
          <a:p>
            <a:pPr marL="346075" lvl="3" indent="-344488">
              <a:spcBef>
                <a:spcPts val="1200"/>
              </a:spcBef>
              <a:buFont typeface="Arial" panose="020B0604020202020204" pitchFamily="34" charset="0"/>
              <a:buChar char="•"/>
            </a:pPr>
            <a:r>
              <a:rPr lang="zh-CN" altLang="en-US" sz="2200" dirty="0"/>
              <a:t>默认情况下，如果不传入参数，</a:t>
            </a:r>
            <a:r>
              <a:rPr lang="en-US" altLang="zh-CN" sz="2200" dirty="0"/>
              <a:t>bound</a:t>
            </a:r>
            <a:r>
              <a:rPr lang="zh-CN" altLang="en-US" sz="2200" dirty="0"/>
              <a:t>默认值为</a:t>
            </a:r>
            <a:r>
              <a:rPr lang="en-US" altLang="zh-CN" sz="2200" dirty="0"/>
              <a:t>0</a:t>
            </a:r>
            <a:r>
              <a:rPr lang="zh-CN" altLang="en-US" sz="2200" dirty="0"/>
              <a:t>，表示不限定信箱大小，如果传入的数值大于</a:t>
            </a:r>
            <a:r>
              <a:rPr lang="en-US" altLang="zh-CN" sz="2200" dirty="0"/>
              <a:t>0</a:t>
            </a:r>
            <a:r>
              <a:rPr lang="zh-CN" altLang="en-US" sz="2200" dirty="0"/>
              <a:t>，那么表示信箱的最大容量。</a:t>
            </a:r>
            <a:endParaRPr lang="en-US" altLang="zh-CN" sz="2200" dirty="0"/>
          </a:p>
          <a:p>
            <a:pPr marL="346075" lvl="3" indent="-344488">
              <a:spcBef>
                <a:spcPts val="1200"/>
              </a:spcBef>
              <a:buFont typeface="Arial" panose="020B0604020202020204" pitchFamily="34" charset="0"/>
              <a:buChar char="•"/>
            </a:pPr>
            <a:r>
              <a:rPr lang="en-US" altLang="zh-CN" sz="2200" dirty="0"/>
              <a:t>bound</a:t>
            </a:r>
            <a:r>
              <a:rPr lang="zh-CN" altLang="en-US" sz="2200" dirty="0"/>
              <a:t>应为正数，如果未负数的话，系统会提示警告和出现无法预期的行为。</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161</a:t>
            </a:fld>
            <a:endParaRPr lang="en-US" dirty="0"/>
          </a:p>
        </p:txBody>
      </p:sp>
    </p:spTree>
    <p:extLst>
      <p:ext uri="{BB962C8B-B14F-4D97-AF65-F5344CB8AC3E}">
        <p14:creationId xmlns:p14="http://schemas.microsoft.com/office/powerpoint/2010/main" val="36201123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en-US" altLang="zh-CN" sz="2800" dirty="0">
                <a:solidFill>
                  <a:schemeClr val="bg1">
                    <a:lumMod val="65000"/>
                  </a:schemeClr>
                </a:solidFill>
              </a:rPr>
              <a:t>mailbox::</a:t>
            </a:r>
            <a:r>
              <a:rPr lang="en-US" altLang="zh-CN" sz="2800" dirty="0" err="1">
                <a:solidFill>
                  <a:schemeClr val="bg1">
                    <a:lumMod val="65000"/>
                  </a:schemeClr>
                </a:solidFill>
              </a:rPr>
              <a:t>num</a:t>
            </a:r>
            <a:r>
              <a:rPr lang="en-US" altLang="zh-CN"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err="1"/>
              <a:t>num</a:t>
            </a:r>
            <a:r>
              <a:rPr lang="en-US" altLang="zh-CN" sz="2200" dirty="0"/>
              <a:t>()</a:t>
            </a:r>
            <a:r>
              <a:rPr lang="zh-CN" altLang="en-US" sz="2200" dirty="0"/>
              <a:t>会返回信箱目前的消息数目。</a:t>
            </a:r>
            <a:endParaRPr lang="en-US" altLang="zh-CN" sz="2200" dirty="0"/>
          </a:p>
          <a:p>
            <a:pPr marL="346075" lvl="3" indent="-344488">
              <a:spcBef>
                <a:spcPts val="1200"/>
              </a:spcBef>
              <a:buFont typeface="Arial" panose="020B0604020202020204" pitchFamily="34" charset="0"/>
              <a:buChar char="•"/>
            </a:pPr>
            <a:r>
              <a:rPr lang="zh-CN" altLang="en-US" sz="2200" dirty="0"/>
              <a:t>可以结合</a:t>
            </a:r>
            <a:r>
              <a:rPr lang="en-US" altLang="zh-CN" sz="2200" dirty="0" err="1"/>
              <a:t>num</a:t>
            </a:r>
            <a:r>
              <a:rPr lang="en-US" altLang="zh-CN" sz="2200" dirty="0"/>
              <a:t>()</a:t>
            </a:r>
            <a:r>
              <a:rPr lang="zh-CN" altLang="en-US" sz="2200" dirty="0"/>
              <a:t>与</a:t>
            </a:r>
            <a:r>
              <a:rPr lang="en-US" altLang="zh-CN" sz="2200" dirty="0"/>
              <a:t>get()</a:t>
            </a:r>
            <a:r>
              <a:rPr lang="zh-CN" altLang="en-US" sz="2200" dirty="0"/>
              <a:t>或者</a:t>
            </a:r>
            <a:r>
              <a:rPr lang="en-US" altLang="zh-CN" sz="2200" dirty="0"/>
              <a:t>put()</a:t>
            </a:r>
            <a:r>
              <a:rPr lang="zh-CN" altLang="en-US" sz="2200" dirty="0"/>
              <a:t>，防止</a:t>
            </a:r>
            <a:r>
              <a:rPr lang="en-US" altLang="zh-CN" sz="2200" dirty="0"/>
              <a:t>get()/put()</a:t>
            </a:r>
            <a:r>
              <a:rPr lang="zh-CN" altLang="en-US" sz="2200" dirty="0"/>
              <a:t>方法在信箱为空或者为满的时候被阻塞。</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162</a:t>
            </a:fld>
            <a:endParaRPr lang="en-US" dirty="0"/>
          </a:p>
        </p:txBody>
      </p:sp>
    </p:spTree>
    <p:extLst>
      <p:ext uri="{BB962C8B-B14F-4D97-AF65-F5344CB8AC3E}">
        <p14:creationId xmlns:p14="http://schemas.microsoft.com/office/powerpoint/2010/main" val="26438215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en-US" altLang="zh-CN" sz="2800" dirty="0">
                <a:solidFill>
                  <a:schemeClr val="bg1">
                    <a:lumMod val="65000"/>
                  </a:schemeClr>
                </a:solidFill>
              </a:rPr>
              <a:t>mailbox::{put(), </a:t>
            </a:r>
            <a:r>
              <a:rPr lang="en-US" altLang="zh-CN" sz="2800" dirty="0" err="1">
                <a:solidFill>
                  <a:schemeClr val="bg1">
                    <a:lumMod val="65000"/>
                  </a:schemeClr>
                </a:solidFill>
              </a:rPr>
              <a:t>try_put</a:t>
            </a:r>
            <a:r>
              <a:rPr lang="en-US" altLang="zh-CN"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75512" lvl="3" indent="0">
              <a:spcBef>
                <a:spcPts val="0"/>
              </a:spcBef>
              <a:buNone/>
            </a:pPr>
            <a:r>
              <a:rPr lang="en-US" sz="1900" b="1" dirty="0">
                <a:latin typeface="Courier New" panose="02070309020205020404" pitchFamily="49" charset="0"/>
                <a:cs typeface="Courier New" panose="02070309020205020404" pitchFamily="49" charset="0"/>
              </a:rPr>
              <a:t>task put( singular message);</a:t>
            </a:r>
          </a:p>
          <a:p>
            <a:pPr marL="375512" lvl="3" indent="0">
              <a:spcBef>
                <a:spcPts val="0"/>
              </a:spcBef>
              <a:buNone/>
            </a:pPr>
            <a:r>
              <a:rPr lang="en-US" sz="1900" b="1" dirty="0">
                <a:latin typeface="Courier New" panose="02070309020205020404" pitchFamily="49" charset="0"/>
                <a:cs typeface="Courier New" panose="02070309020205020404" pitchFamily="49" charset="0"/>
              </a:rPr>
              <a:t>function </a:t>
            </a:r>
            <a:r>
              <a:rPr lang="en-US" sz="1900" b="1" dirty="0" err="1">
                <a:latin typeface="Courier New" panose="02070309020205020404" pitchFamily="49" charset="0"/>
                <a:cs typeface="Courier New" panose="02070309020205020404" pitchFamily="49" charset="0"/>
              </a:rPr>
              <a:t>int</a:t>
            </a: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try_put</a:t>
            </a:r>
            <a:r>
              <a:rPr lang="en-US" sz="1900" b="1" dirty="0">
                <a:latin typeface="Courier New" panose="02070309020205020404" pitchFamily="49" charset="0"/>
                <a:cs typeface="Courier New" panose="02070309020205020404" pitchFamily="49" charset="0"/>
              </a:rPr>
              <a:t>( singular message);</a:t>
            </a:r>
          </a:p>
          <a:p>
            <a:pPr marL="346075" lvl="3" indent="-344488">
              <a:spcBef>
                <a:spcPts val="1200"/>
              </a:spcBef>
              <a:buFont typeface="Arial" panose="020B0604020202020204" pitchFamily="34" charset="0"/>
              <a:buChar char="•"/>
            </a:pPr>
            <a:r>
              <a:rPr lang="en-US" altLang="zh-CN" sz="2200" dirty="0"/>
              <a:t>put()</a:t>
            </a:r>
            <a:r>
              <a:rPr lang="zh-CN" altLang="en-US" sz="2200" dirty="0"/>
              <a:t>会将信息按照</a:t>
            </a:r>
            <a:r>
              <a:rPr lang="en-US" altLang="zh-CN" sz="2200" dirty="0"/>
              <a:t>FIFO</a:t>
            </a:r>
            <a:r>
              <a:rPr lang="zh-CN" altLang="en-US" sz="2200" dirty="0"/>
              <a:t>的顺序写入到信箱中，如果信箱此时已满，则</a:t>
            </a:r>
            <a:r>
              <a:rPr lang="en-US" altLang="zh-CN" sz="2200" dirty="0"/>
              <a:t>put()</a:t>
            </a:r>
            <a:r>
              <a:rPr lang="zh-CN" altLang="en-US" sz="2200" dirty="0"/>
              <a:t>任务会挂起，直到信箱有新的空间可以容纳消息。</a:t>
            </a:r>
            <a:endParaRPr lang="en-US" altLang="zh-CN" sz="2200" dirty="0"/>
          </a:p>
          <a:p>
            <a:pPr marL="346075" lvl="3" indent="-344488">
              <a:spcBef>
                <a:spcPts val="1200"/>
              </a:spcBef>
              <a:buFont typeface="Arial" panose="020B0604020202020204" pitchFamily="34" charset="0"/>
              <a:buChar char="•"/>
            </a:pPr>
            <a:r>
              <a:rPr lang="en-US" altLang="zh-CN" sz="2200" dirty="0" err="1"/>
              <a:t>try_put</a:t>
            </a:r>
            <a:r>
              <a:rPr lang="en-US" altLang="zh-CN" sz="2200" dirty="0"/>
              <a:t>()</a:t>
            </a:r>
            <a:r>
              <a:rPr lang="zh-CN" altLang="en-US" sz="2200" dirty="0"/>
              <a:t>也会按照</a:t>
            </a:r>
            <a:r>
              <a:rPr lang="en-US" altLang="zh-CN" sz="2200" dirty="0"/>
              <a:t>FIFO</a:t>
            </a:r>
            <a:r>
              <a:rPr lang="zh-CN" altLang="en-US" sz="2200" dirty="0"/>
              <a:t>顺序写入信箱，不会发生阻塞。如果信箱已满，则写入失败，返回</a:t>
            </a:r>
            <a:r>
              <a:rPr lang="en-US" altLang="zh-CN" sz="2200" dirty="0"/>
              <a:t>0</a:t>
            </a:r>
            <a:r>
              <a:rPr lang="zh-CN" altLang="en-US" sz="2200" dirty="0"/>
              <a:t>；如果信箱未满，则写入成功，返回</a:t>
            </a:r>
            <a:r>
              <a:rPr lang="en-US" altLang="zh-CN" sz="2200" dirty="0"/>
              <a:t>1</a:t>
            </a:r>
            <a:r>
              <a:rPr lang="zh-CN" altLang="en-US" sz="2200" dirty="0"/>
              <a:t>。</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163</a:t>
            </a:fld>
            <a:endParaRPr lang="en-US" dirty="0"/>
          </a:p>
        </p:txBody>
      </p:sp>
    </p:spTree>
    <p:extLst>
      <p:ext uri="{BB962C8B-B14F-4D97-AF65-F5344CB8AC3E}">
        <p14:creationId xmlns:p14="http://schemas.microsoft.com/office/powerpoint/2010/main" val="29338971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en-US" altLang="zh-CN" sz="2800" dirty="0">
                <a:solidFill>
                  <a:schemeClr val="bg1">
                    <a:lumMod val="65000"/>
                  </a:schemeClr>
                </a:solidFill>
              </a:rPr>
              <a:t>mailbox::{get(), </a:t>
            </a:r>
            <a:r>
              <a:rPr lang="en-US" altLang="zh-CN" sz="2800" dirty="0" err="1">
                <a:solidFill>
                  <a:schemeClr val="bg1">
                    <a:lumMod val="65000"/>
                  </a:schemeClr>
                </a:solidFill>
              </a:rPr>
              <a:t>try_get</a:t>
            </a:r>
            <a:r>
              <a:rPr lang="en-US" altLang="zh-CN"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75512" lvl="3" indent="0">
              <a:spcBef>
                <a:spcPts val="0"/>
              </a:spcBef>
              <a:buNone/>
            </a:pPr>
            <a:r>
              <a:rPr lang="en-US" sz="1900" b="1" dirty="0">
                <a:latin typeface="Courier New" panose="02070309020205020404" pitchFamily="49" charset="0"/>
                <a:cs typeface="Courier New" panose="02070309020205020404" pitchFamily="49" charset="0"/>
              </a:rPr>
              <a:t>task get( ref singular message );</a:t>
            </a:r>
          </a:p>
          <a:p>
            <a:pPr marL="375512" lvl="3" indent="0">
              <a:spcBef>
                <a:spcPts val="0"/>
              </a:spcBef>
              <a:buNone/>
            </a:pPr>
            <a:r>
              <a:rPr lang="en-US" sz="1900" b="1" dirty="0">
                <a:latin typeface="Courier New" panose="02070309020205020404" pitchFamily="49" charset="0"/>
                <a:cs typeface="Courier New" panose="02070309020205020404" pitchFamily="49" charset="0"/>
              </a:rPr>
              <a:t>function </a:t>
            </a:r>
            <a:r>
              <a:rPr lang="en-US" sz="1900" b="1" dirty="0" err="1">
                <a:latin typeface="Courier New" panose="02070309020205020404" pitchFamily="49" charset="0"/>
                <a:cs typeface="Courier New" panose="02070309020205020404" pitchFamily="49" charset="0"/>
              </a:rPr>
              <a:t>int</a:t>
            </a: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try_get</a:t>
            </a:r>
            <a:r>
              <a:rPr lang="en-US" sz="1900" b="1" dirty="0">
                <a:latin typeface="Courier New" panose="02070309020205020404" pitchFamily="49" charset="0"/>
                <a:cs typeface="Courier New" panose="02070309020205020404" pitchFamily="49" charset="0"/>
              </a:rPr>
              <a:t>( ref singular message );</a:t>
            </a:r>
          </a:p>
          <a:p>
            <a:pPr marL="346075" lvl="3" indent="-344488">
              <a:spcBef>
                <a:spcPts val="1200"/>
              </a:spcBef>
              <a:buFont typeface="Arial" panose="020B0604020202020204" pitchFamily="34" charset="0"/>
              <a:buChar char="•"/>
            </a:pPr>
            <a:r>
              <a:rPr lang="en-US" altLang="zh-CN" sz="2200" dirty="0"/>
              <a:t>get()</a:t>
            </a:r>
            <a:r>
              <a:rPr lang="zh-CN" altLang="en-US" sz="2200" dirty="0"/>
              <a:t>会将信息从信箱中取出，如果信箱此时为空，则</a:t>
            </a:r>
            <a:r>
              <a:rPr lang="en-US" altLang="zh-CN" sz="2200" dirty="0"/>
              <a:t>get()</a:t>
            </a:r>
            <a:r>
              <a:rPr lang="zh-CN" altLang="en-US" sz="2200" dirty="0"/>
              <a:t>任务会挂起，直到信箱中有消息可以读取，任务才会返回。该方法会将读取到的消息从信箱中移除。</a:t>
            </a:r>
            <a:endParaRPr lang="en-US" altLang="zh-CN" sz="2200" dirty="0"/>
          </a:p>
          <a:p>
            <a:pPr marL="346075" lvl="3" indent="-344488">
              <a:spcBef>
                <a:spcPts val="1200"/>
              </a:spcBef>
              <a:buFont typeface="Arial" panose="020B0604020202020204" pitchFamily="34" charset="0"/>
              <a:buChar char="•"/>
            </a:pPr>
            <a:r>
              <a:rPr lang="en-US" altLang="zh-CN" sz="2200" dirty="0" err="1"/>
              <a:t>try_get</a:t>
            </a:r>
            <a:r>
              <a:rPr lang="en-US" altLang="zh-CN" sz="2200" dirty="0"/>
              <a:t>()</a:t>
            </a:r>
            <a:r>
              <a:rPr lang="zh-CN" altLang="en-US" sz="2200" dirty="0"/>
              <a:t>也会将信息从信箱中取出，只是该函数不会发生阻塞。如果信箱为空，则读取失败，返回</a:t>
            </a:r>
            <a:r>
              <a:rPr lang="en-US" altLang="zh-CN" sz="2200" dirty="0"/>
              <a:t>0</a:t>
            </a:r>
            <a:r>
              <a:rPr lang="zh-CN" altLang="en-US" sz="2200" dirty="0"/>
              <a:t>；如果信箱不为空，则读取成功，返回</a:t>
            </a:r>
            <a:r>
              <a:rPr lang="en-US" altLang="zh-CN" sz="2200" dirty="0"/>
              <a:t>1</a:t>
            </a:r>
            <a:r>
              <a:rPr lang="zh-CN" altLang="en-US" sz="2200" dirty="0"/>
              <a:t>。该方法也会将读取到的消息从信箱中移除。</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164</a:t>
            </a:fld>
            <a:endParaRPr lang="en-US" dirty="0"/>
          </a:p>
        </p:txBody>
      </p:sp>
    </p:spTree>
    <p:extLst>
      <p:ext uri="{BB962C8B-B14F-4D97-AF65-F5344CB8AC3E}">
        <p14:creationId xmlns:p14="http://schemas.microsoft.com/office/powerpoint/2010/main" val="4036854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en-US" altLang="zh-CN" sz="2800" dirty="0">
                <a:solidFill>
                  <a:schemeClr val="bg1">
                    <a:lumMod val="65000"/>
                  </a:schemeClr>
                </a:solidFill>
              </a:rPr>
              <a:t>mailbox::{peek(), </a:t>
            </a:r>
            <a:r>
              <a:rPr lang="en-US" altLang="zh-CN" sz="2800" dirty="0" err="1">
                <a:solidFill>
                  <a:schemeClr val="bg1">
                    <a:lumMod val="65000"/>
                  </a:schemeClr>
                </a:solidFill>
              </a:rPr>
              <a:t>try_peek</a:t>
            </a:r>
            <a:r>
              <a:rPr lang="en-US" altLang="zh-CN"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75512" lvl="3" indent="0">
              <a:spcBef>
                <a:spcPts val="0"/>
              </a:spcBef>
              <a:buNone/>
            </a:pPr>
            <a:r>
              <a:rPr lang="en-US" sz="1900" b="1" dirty="0">
                <a:latin typeface="Courier New" panose="02070309020205020404" pitchFamily="49" charset="0"/>
                <a:cs typeface="Courier New" panose="02070309020205020404" pitchFamily="49" charset="0"/>
              </a:rPr>
              <a:t>task peek( ref singular message );</a:t>
            </a:r>
          </a:p>
          <a:p>
            <a:pPr marL="375512" lvl="3" indent="0">
              <a:spcBef>
                <a:spcPts val="0"/>
              </a:spcBef>
              <a:buNone/>
            </a:pPr>
            <a:r>
              <a:rPr lang="en-US" sz="1900" b="1" dirty="0">
                <a:latin typeface="Courier New" panose="02070309020205020404" pitchFamily="49" charset="0"/>
                <a:cs typeface="Courier New" panose="02070309020205020404" pitchFamily="49" charset="0"/>
              </a:rPr>
              <a:t>function </a:t>
            </a:r>
            <a:r>
              <a:rPr lang="en-US" sz="1900" b="1" dirty="0" err="1">
                <a:latin typeface="Courier New" panose="02070309020205020404" pitchFamily="49" charset="0"/>
                <a:cs typeface="Courier New" panose="02070309020205020404" pitchFamily="49" charset="0"/>
              </a:rPr>
              <a:t>int</a:t>
            </a: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try_peek</a:t>
            </a:r>
            <a:r>
              <a:rPr lang="en-US" sz="1900" b="1" dirty="0">
                <a:latin typeface="Courier New" panose="02070309020205020404" pitchFamily="49" charset="0"/>
                <a:cs typeface="Courier New" panose="02070309020205020404" pitchFamily="49" charset="0"/>
              </a:rPr>
              <a:t>( ref singular message );</a:t>
            </a:r>
          </a:p>
          <a:p>
            <a:pPr marL="346075" lvl="3" indent="-344488">
              <a:spcBef>
                <a:spcPts val="1200"/>
              </a:spcBef>
              <a:buFont typeface="Arial" panose="020B0604020202020204" pitchFamily="34" charset="0"/>
              <a:buChar char="•"/>
            </a:pPr>
            <a:r>
              <a:rPr lang="en-US" altLang="zh-CN" sz="2200" dirty="0"/>
              <a:t>peek()</a:t>
            </a:r>
            <a:r>
              <a:rPr lang="zh-CN" altLang="en-US" sz="2200" dirty="0"/>
              <a:t>会将信息从信箱中</a:t>
            </a:r>
            <a:r>
              <a:rPr lang="zh-CN" altLang="en-US" sz="2200" dirty="0">
                <a:solidFill>
                  <a:srgbClr val="FF0000"/>
                </a:solidFill>
              </a:rPr>
              <a:t>拷贝</a:t>
            </a:r>
            <a:r>
              <a:rPr lang="zh-CN" altLang="en-US" sz="2200" dirty="0"/>
              <a:t>，如果信箱此时为空，则</a:t>
            </a:r>
            <a:r>
              <a:rPr lang="en-US" altLang="zh-CN" sz="2200" dirty="0"/>
              <a:t>peek()</a:t>
            </a:r>
            <a:r>
              <a:rPr lang="zh-CN" altLang="en-US" sz="2200" dirty="0"/>
              <a:t>任务会挂起，直到信箱中有消息可以拷贝，任务才会返回。该方法</a:t>
            </a:r>
            <a:r>
              <a:rPr lang="zh-CN" altLang="en-US" sz="2200" dirty="0">
                <a:solidFill>
                  <a:srgbClr val="FF0000"/>
                </a:solidFill>
              </a:rPr>
              <a:t>不会</a:t>
            </a:r>
            <a:r>
              <a:rPr lang="zh-CN" altLang="en-US" sz="2200" dirty="0"/>
              <a:t>将读取到的消息从信箱中移除。</a:t>
            </a:r>
            <a:endParaRPr lang="en-US" altLang="zh-CN" sz="2200" dirty="0"/>
          </a:p>
          <a:p>
            <a:pPr marL="346075" lvl="3" indent="-344488">
              <a:spcBef>
                <a:spcPts val="1200"/>
              </a:spcBef>
              <a:buFont typeface="Arial" panose="020B0604020202020204" pitchFamily="34" charset="0"/>
              <a:buChar char="•"/>
            </a:pPr>
            <a:r>
              <a:rPr lang="en-US" altLang="zh-CN" sz="2200" dirty="0" err="1"/>
              <a:t>try_peek</a:t>
            </a:r>
            <a:r>
              <a:rPr lang="en-US" altLang="zh-CN" sz="2200" dirty="0"/>
              <a:t>()</a:t>
            </a:r>
            <a:r>
              <a:rPr lang="zh-CN" altLang="en-US" sz="2200" dirty="0"/>
              <a:t>也会将信息从信箱中</a:t>
            </a:r>
            <a:r>
              <a:rPr lang="zh-CN" altLang="en-US" sz="2200" dirty="0">
                <a:solidFill>
                  <a:srgbClr val="FF0000"/>
                </a:solidFill>
              </a:rPr>
              <a:t>拷贝</a:t>
            </a:r>
            <a:r>
              <a:rPr lang="zh-CN" altLang="en-US" sz="2200" dirty="0"/>
              <a:t>，只是该函数不会发生阻塞。如果信箱为空，则拷贝失败，返回</a:t>
            </a:r>
            <a:r>
              <a:rPr lang="en-US" altLang="zh-CN" sz="2200" dirty="0"/>
              <a:t>0</a:t>
            </a:r>
            <a:r>
              <a:rPr lang="zh-CN" altLang="en-US" sz="2200" dirty="0"/>
              <a:t>；如果信箱不为空，则拷贝成功，返回</a:t>
            </a:r>
            <a:r>
              <a:rPr lang="en-US" altLang="zh-CN" sz="2200" dirty="0"/>
              <a:t>1</a:t>
            </a:r>
            <a:r>
              <a:rPr lang="zh-CN" altLang="en-US" sz="2200" dirty="0"/>
              <a:t>。该方法也</a:t>
            </a:r>
            <a:r>
              <a:rPr lang="zh-CN" altLang="en-US" sz="2200" dirty="0">
                <a:solidFill>
                  <a:srgbClr val="FF0000"/>
                </a:solidFill>
              </a:rPr>
              <a:t>不会</a:t>
            </a:r>
            <a:r>
              <a:rPr lang="zh-CN" altLang="en-US" sz="2200" dirty="0"/>
              <a:t>将拷贝到的消息从信箱中移除。</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165</a:t>
            </a:fld>
            <a:endParaRPr lang="en-US" dirty="0"/>
          </a:p>
        </p:txBody>
      </p:sp>
    </p:spTree>
    <p:extLst>
      <p:ext uri="{BB962C8B-B14F-4D97-AF65-F5344CB8AC3E}">
        <p14:creationId xmlns:p14="http://schemas.microsoft.com/office/powerpoint/2010/main" val="19605218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进程间同步和通信</a:t>
            </a:r>
            <a:br>
              <a:rPr lang="en-US" altLang="zh-CN" dirty="0"/>
            </a:br>
            <a:r>
              <a:rPr lang="zh-CN" altLang="en-US" sz="2800" dirty="0">
                <a:solidFill>
                  <a:schemeClr val="bg1">
                    <a:lumMod val="65000"/>
                  </a:schemeClr>
                </a:solidFill>
              </a:rPr>
              <a:t>参数化信箱</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默认的信箱，在没有指定存储类型的情况下，可以存储任何类型的数据，这是一个强大的功能（程序也可能会为此受伤）。</a:t>
            </a:r>
            <a:endParaRPr lang="en-US" altLang="zh-CN" sz="2200" dirty="0"/>
          </a:p>
          <a:p>
            <a:pPr marL="346075" lvl="3" indent="-344488">
              <a:spcBef>
                <a:spcPts val="1200"/>
              </a:spcBef>
              <a:buFont typeface="Arial" panose="020B0604020202020204" pitchFamily="34" charset="0"/>
              <a:buChar char="•"/>
            </a:pPr>
            <a:r>
              <a:rPr lang="zh-CN" altLang="en-US" sz="2200" dirty="0"/>
              <a:t>为了避免运行时错误和类型不匹配，我们建议在声明信箱的时候，为其指定存储的类型。</a:t>
            </a:r>
            <a:endParaRPr lang="en-US" altLang="zh-CN" sz="2200" dirty="0"/>
          </a:p>
          <a:p>
            <a:pPr marL="346075" lvl="3" indent="-344488">
              <a:spcBef>
                <a:spcPts val="1200"/>
              </a:spcBef>
              <a:buFont typeface="Arial" panose="020B0604020202020204" pitchFamily="34" charset="0"/>
              <a:buChar char="•"/>
            </a:pPr>
            <a:r>
              <a:rPr lang="zh-CN" altLang="en-US" sz="2200" dirty="0"/>
              <a:t>这种参数化信箱的方式可以使得在编译时就能够检查出类型不匹配的情况。</a:t>
            </a:r>
            <a:endParaRPr lang="en-US" altLang="zh-CN" sz="2200" dirty="0"/>
          </a:p>
          <a:p>
            <a:pPr marL="375512" lvl="3" indent="0">
              <a:lnSpc>
                <a:spcPct val="120000"/>
              </a:lnSpc>
              <a:spcBef>
                <a:spcPts val="0"/>
              </a:spcBef>
              <a:buNone/>
            </a:pPr>
            <a:r>
              <a:rPr lang="en-US" sz="2100" b="1" dirty="0" err="1">
                <a:latin typeface="Courier New" panose="02070309020205020404" pitchFamily="49" charset="0"/>
                <a:cs typeface="Courier New" panose="02070309020205020404" pitchFamily="49" charset="0"/>
              </a:rPr>
              <a:t>typedef</a:t>
            </a:r>
            <a:r>
              <a:rPr lang="en-US" sz="2100" b="1" dirty="0">
                <a:latin typeface="Courier New" panose="02070309020205020404" pitchFamily="49" charset="0"/>
                <a:cs typeface="Courier New" panose="02070309020205020404" pitchFamily="49" charset="0"/>
              </a:rPr>
              <a:t> mailbox #(string) </a:t>
            </a:r>
            <a:r>
              <a:rPr lang="en-US" sz="2100" b="1" dirty="0" err="1">
                <a:latin typeface="Courier New" panose="02070309020205020404" pitchFamily="49" charset="0"/>
                <a:cs typeface="Courier New" panose="02070309020205020404" pitchFamily="49" charset="0"/>
              </a:rPr>
              <a:t>s_mbox</a:t>
            </a:r>
            <a:r>
              <a:rPr lang="en-US" sz="21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2100" b="1" dirty="0" err="1">
                <a:latin typeface="Courier New" panose="02070309020205020404" pitchFamily="49" charset="0"/>
                <a:cs typeface="Courier New" panose="02070309020205020404" pitchFamily="49" charset="0"/>
              </a:rPr>
              <a:t>s_mbox</a:t>
            </a:r>
            <a:r>
              <a:rPr lang="en-US" sz="2100" b="1" dirty="0">
                <a:latin typeface="Courier New" panose="02070309020205020404" pitchFamily="49" charset="0"/>
                <a:cs typeface="Courier New" panose="02070309020205020404" pitchFamily="49" charset="0"/>
              </a:rPr>
              <a:t> </a:t>
            </a:r>
            <a:r>
              <a:rPr lang="en-US" sz="2100" b="1" dirty="0" err="1">
                <a:latin typeface="Courier New" panose="02070309020205020404" pitchFamily="49" charset="0"/>
                <a:cs typeface="Courier New" panose="02070309020205020404" pitchFamily="49" charset="0"/>
              </a:rPr>
              <a:t>sm</a:t>
            </a:r>
            <a:r>
              <a:rPr lang="en-US" sz="2100" b="1" dirty="0">
                <a:latin typeface="Courier New" panose="02070309020205020404" pitchFamily="49" charset="0"/>
                <a:cs typeface="Courier New" panose="02070309020205020404" pitchFamily="49" charset="0"/>
              </a:rPr>
              <a:t> = new;</a:t>
            </a:r>
          </a:p>
          <a:p>
            <a:pPr marL="375512" lvl="3" indent="0">
              <a:lnSpc>
                <a:spcPct val="120000"/>
              </a:lnSpc>
              <a:spcBef>
                <a:spcPts val="0"/>
              </a:spcBef>
              <a:buNone/>
            </a:pPr>
            <a:r>
              <a:rPr lang="en-US" sz="2100" b="1" dirty="0">
                <a:latin typeface="Courier New" panose="02070309020205020404" pitchFamily="49" charset="0"/>
                <a:cs typeface="Courier New" panose="02070309020205020404" pitchFamily="49" charset="0"/>
              </a:rPr>
              <a:t>string s;</a:t>
            </a:r>
          </a:p>
          <a:p>
            <a:pPr marL="375512" lvl="3" indent="0">
              <a:lnSpc>
                <a:spcPct val="120000"/>
              </a:lnSpc>
              <a:spcBef>
                <a:spcPts val="0"/>
              </a:spcBef>
              <a:buNone/>
            </a:pPr>
            <a:r>
              <a:rPr lang="en-US" sz="2100" b="1" dirty="0" err="1">
                <a:latin typeface="Courier New" panose="02070309020205020404" pitchFamily="49" charset="0"/>
                <a:cs typeface="Courier New" panose="02070309020205020404" pitchFamily="49" charset="0"/>
              </a:rPr>
              <a:t>sm.put</a:t>
            </a:r>
            <a:r>
              <a:rPr lang="en-US" sz="2100" b="1" dirty="0">
                <a:latin typeface="Courier New" panose="02070309020205020404" pitchFamily="49" charset="0"/>
                <a:cs typeface="Courier New" panose="02070309020205020404" pitchFamily="49" charset="0"/>
              </a:rPr>
              <a:t>( "hello" );</a:t>
            </a:r>
          </a:p>
          <a:p>
            <a:pPr marL="375512" lvl="3" indent="0">
              <a:lnSpc>
                <a:spcPct val="120000"/>
              </a:lnSpc>
              <a:spcBef>
                <a:spcPts val="0"/>
              </a:spcBef>
              <a:buNone/>
            </a:pPr>
            <a:r>
              <a:rPr lang="en-US" sz="21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2100" b="1" dirty="0" err="1">
                <a:latin typeface="Courier New" panose="02070309020205020404" pitchFamily="49" charset="0"/>
                <a:cs typeface="Courier New" panose="02070309020205020404" pitchFamily="49" charset="0"/>
              </a:rPr>
              <a:t>sm.get</a:t>
            </a:r>
            <a:r>
              <a:rPr lang="en-US" sz="2100" b="1" dirty="0">
                <a:latin typeface="Courier New" panose="02070309020205020404" pitchFamily="49" charset="0"/>
                <a:cs typeface="Courier New" panose="02070309020205020404" pitchFamily="49" charset="0"/>
              </a:rPr>
              <a:t>( s ); // s &lt;- "hello"</a:t>
            </a:r>
            <a:endParaRPr lang="en-US" altLang="zh-CN" sz="21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166</a:t>
            </a:fld>
            <a:endParaRPr lang="en-US" dirty="0"/>
          </a:p>
        </p:txBody>
      </p:sp>
    </p:spTree>
    <p:extLst>
      <p:ext uri="{BB962C8B-B14F-4D97-AF65-F5344CB8AC3E}">
        <p14:creationId xmlns:p14="http://schemas.microsoft.com/office/powerpoint/2010/main" val="19907472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semaphore</a:t>
            </a:r>
            <a:endParaRPr lang="zh-CN" altLang="en-US" dirty="0"/>
          </a:p>
        </p:txBody>
      </p:sp>
      <p:sp>
        <p:nvSpPr>
          <p:cNvPr id="3" name="内容占位符 2"/>
          <p:cNvSpPr>
            <a:spLocks noGrp="1"/>
          </p:cNvSpPr>
          <p:nvPr>
            <p:ph idx="1"/>
          </p:nvPr>
        </p:nvSpPr>
        <p:spPr/>
        <p:txBody>
          <a:bodyPr>
            <a:normAutofit/>
          </a:bodyPr>
          <a:lstStyle/>
          <a:p>
            <a:r>
              <a:rPr lang="zh-CN" altLang="en-US" dirty="0"/>
              <a:t>另一种同步原语：解决多进程通讯时产生的竞争</a:t>
            </a:r>
            <a:endParaRPr lang="en-US" altLang="zh-CN" dirty="0"/>
          </a:p>
          <a:p>
            <a:r>
              <a:rPr lang="zh-CN" altLang="en-US" dirty="0"/>
              <a:t>解决方法：</a:t>
            </a:r>
            <a:endParaRPr lang="en-US" altLang="zh-CN" dirty="0"/>
          </a:p>
          <a:p>
            <a:pPr marL="457200" lvl="1" indent="0">
              <a:buNone/>
            </a:pPr>
            <a:r>
              <a:rPr lang="zh-CN" altLang="en-US" dirty="0"/>
              <a:t>通过</a:t>
            </a:r>
            <a:r>
              <a:rPr lang="en-US" altLang="zh-CN" dirty="0"/>
              <a:t>key</a:t>
            </a:r>
            <a:r>
              <a:rPr lang="zh-CN" altLang="en-US" dirty="0"/>
              <a:t>的存储通来确定进程占用资源的个数</a:t>
            </a:r>
            <a:endParaRPr lang="en-US" altLang="zh-CN" dirty="0"/>
          </a:p>
          <a:p>
            <a:r>
              <a:rPr lang="en-US" altLang="zh-CN" dirty="0"/>
              <a:t>semaphore</a:t>
            </a:r>
            <a:r>
              <a:rPr lang="zh-CN" altLang="en-US" dirty="0"/>
              <a:t>同样具有阻塞进程的功能</a:t>
            </a:r>
            <a:endParaRPr lang="en-US" altLang="zh-CN" dirty="0"/>
          </a:p>
          <a:p>
            <a:r>
              <a:rPr lang="zh-CN" altLang="en-US" dirty="0"/>
              <a:t>定义方法：    </a:t>
            </a:r>
            <a:r>
              <a:rPr lang="en-US" altLang="zh-CN" b="1" dirty="0">
                <a:solidFill>
                  <a:schemeClr val="accent1"/>
                </a:solidFill>
              </a:rPr>
              <a:t>semaphore</a:t>
            </a:r>
            <a:r>
              <a:rPr lang="en-US" altLang="zh-CN" dirty="0"/>
              <a:t> </a:t>
            </a:r>
            <a:r>
              <a:rPr lang="en-US" altLang="zh-CN" i="1" dirty="0" err="1"/>
              <a:t>smp_name</a:t>
            </a:r>
            <a:r>
              <a:rPr lang="en-US" altLang="zh-CN" dirty="0"/>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167</a:t>
            </a:fld>
            <a:endParaRPr lang="zh-CN" altLang="en-US"/>
          </a:p>
        </p:txBody>
      </p:sp>
    </p:spTree>
    <p:extLst>
      <p:ext uri="{BB962C8B-B14F-4D97-AF65-F5344CB8AC3E}">
        <p14:creationId xmlns:p14="http://schemas.microsoft.com/office/powerpoint/2010/main" val="33795965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semaphore</a:t>
            </a:r>
            <a:r>
              <a:rPr lang="zh-CN" altLang="en-US" dirty="0"/>
              <a:t>实现方法</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0593" y="1340768"/>
            <a:ext cx="6734175"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0C913308-F349-4B6D-A68A-DD1791B4A57B}" type="slidenum">
              <a:rPr lang="zh-CN" altLang="en-US" smtClean="0"/>
              <a:pPr/>
              <a:t>168</a:t>
            </a:fld>
            <a:endParaRPr lang="zh-CN" altLang="en-US"/>
          </a:p>
        </p:txBody>
      </p:sp>
    </p:spTree>
    <p:extLst>
      <p:ext uri="{BB962C8B-B14F-4D97-AF65-F5344CB8AC3E}">
        <p14:creationId xmlns:p14="http://schemas.microsoft.com/office/powerpoint/2010/main" val="847849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semaphore</a:t>
            </a:r>
            <a:r>
              <a:rPr lang="zh-CN" altLang="en-US" dirty="0"/>
              <a:t>应用举例</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1426" y="4278317"/>
            <a:ext cx="4658675" cy="173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266" y="1484784"/>
            <a:ext cx="320040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4494684"/>
            <a:ext cx="325755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连接符 4"/>
          <p:cNvCxnSpPr/>
          <p:nvPr/>
        </p:nvCxnSpPr>
        <p:spPr>
          <a:xfrm>
            <a:off x="4067944" y="1484784"/>
            <a:ext cx="0" cy="4520861"/>
          </a:xfrm>
          <a:prstGeom prst="line">
            <a:avLst/>
          </a:prstGeom>
        </p:spPr>
        <p:style>
          <a:lnRef idx="2">
            <a:schemeClr val="accent1"/>
          </a:lnRef>
          <a:fillRef idx="0">
            <a:schemeClr val="accent1"/>
          </a:fillRef>
          <a:effectRef idx="1">
            <a:schemeClr val="accent1"/>
          </a:effectRef>
          <a:fontRef idx="minor">
            <a:schemeClr val="tx1"/>
          </a:fontRef>
        </p:style>
      </p:cxn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1556792"/>
            <a:ext cx="2088232" cy="225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pPr/>
              <a:t>169</a:t>
            </a:fld>
            <a:endParaRPr lang="zh-CN" altLang="en-US"/>
          </a:p>
        </p:txBody>
      </p:sp>
    </p:spTree>
    <p:extLst>
      <p:ext uri="{BB962C8B-B14F-4D97-AF65-F5344CB8AC3E}">
        <p14:creationId xmlns:p14="http://schemas.microsoft.com/office/powerpoint/2010/main" val="2518834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赋值操作符</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sz="2000" dirty="0"/>
              <a:t>SV</a:t>
            </a:r>
            <a:r>
              <a:rPr lang="zh-CN" altLang="en-US" sz="2000" dirty="0"/>
              <a:t>在比较数据时，可以通过</a:t>
            </a:r>
            <a:r>
              <a:rPr lang="en-US" altLang="zh-CN" sz="2000" dirty="0">
                <a:sym typeface="Wingdings" panose="05000000000000000000" pitchFamily="2" charset="2"/>
              </a:rPr>
              <a:t>==?</a:t>
            </a:r>
            <a:r>
              <a:rPr lang="zh-CN" altLang="en-US" sz="2000" dirty="0">
                <a:sym typeface="Wingdings" panose="05000000000000000000" pitchFamily="2" charset="2"/>
              </a:rPr>
              <a:t>来进行通配比较。</a:t>
            </a:r>
            <a:endParaRPr lang="en-US" altLang="zh-CN" sz="2000" dirty="0">
              <a:sym typeface="Wingdings" panose="05000000000000000000" pitchFamily="2" charset="2"/>
            </a:endParaRPr>
          </a:p>
          <a:p>
            <a:pPr marL="344487" indent="-342900">
              <a:buFont typeface="Arial" panose="020B0604020202020204" pitchFamily="34" charset="0"/>
              <a:buChar char="•"/>
            </a:pPr>
            <a:r>
              <a:rPr lang="zh-CN" altLang="en-US" sz="2000" dirty="0">
                <a:sym typeface="Wingdings" panose="05000000000000000000" pitchFamily="2" charset="2"/>
              </a:rPr>
              <a:t>在比较操作符的右侧操作数，如果在某些位置有</a:t>
            </a:r>
            <a:r>
              <a:rPr lang="en-US" altLang="zh-CN" sz="2000" dirty="0">
                <a:sym typeface="Wingdings" panose="05000000000000000000" pitchFamily="2" charset="2"/>
              </a:rPr>
              <a:t>X</a:t>
            </a:r>
            <a:r>
              <a:rPr lang="zh-CN" altLang="en-US" sz="2000" dirty="0">
                <a:sym typeface="Wingdings" panose="05000000000000000000" pitchFamily="2" charset="2"/>
              </a:rPr>
              <a:t>或者</a:t>
            </a:r>
            <a:r>
              <a:rPr lang="en-US" altLang="zh-CN" sz="2000" dirty="0">
                <a:sym typeface="Wingdings" panose="05000000000000000000" pitchFamily="2" charset="2"/>
              </a:rPr>
              <a:t>Z</a:t>
            </a:r>
            <a:r>
              <a:rPr lang="zh-CN" altLang="en-US" sz="2000" dirty="0">
                <a:sym typeface="Wingdings" panose="05000000000000000000" pitchFamily="2" charset="2"/>
              </a:rPr>
              <a:t>，那么它表示的是在该位置上会与左侧操作数的相同位置的任何值相匹配。</a:t>
            </a:r>
            <a:endParaRPr lang="en-US" altLang="zh-CN" sz="2000" dirty="0">
              <a:sym typeface="Wingdings" panose="05000000000000000000" pitchFamily="2" charset="2"/>
            </a:endParaRPr>
          </a:p>
          <a:p>
            <a:pPr marL="375512" lvl="3" indent="0">
              <a:buNone/>
            </a:pPr>
            <a:r>
              <a:rPr lang="en-US" sz="1600" dirty="0">
                <a:latin typeface="Courier New" panose="02070309020205020404" pitchFamily="49" charset="0"/>
                <a:cs typeface="Courier New" panose="02070309020205020404" pitchFamily="49" charset="0"/>
              </a:rPr>
              <a:t>logic [7:0] opcode;</a:t>
            </a:r>
          </a:p>
          <a:p>
            <a:pPr marL="375512" lvl="3" indent="0">
              <a:buNone/>
            </a:pPr>
            <a:r>
              <a:rPr lang="en-US" sz="1600" dirty="0">
                <a:latin typeface="Courier New" panose="02070309020205020404" pitchFamily="49" charset="0"/>
                <a:cs typeface="Courier New" panose="02070309020205020404" pitchFamily="49" charset="0"/>
              </a:rPr>
              <a:t>if (opcode ==? 8’b11011???) // mask out low bits</a:t>
            </a:r>
          </a:p>
          <a:p>
            <a:pPr marL="375512" lvl="3" indent="0">
              <a:buNone/>
            </a:pPr>
            <a:r>
              <a:rPr lang="en-US" sz="1600" dirty="0">
                <a:latin typeface="Courier New" panose="02070309020205020404" pitchFamily="49" charset="0"/>
                <a:cs typeface="Courier New" panose="02070309020205020404" pitchFamily="49" charset="0"/>
              </a:rPr>
              <a:t>  ...</a:t>
            </a:r>
          </a:p>
          <a:p>
            <a:pPr marL="344487" indent="-342900">
              <a:buFont typeface="Arial" panose="020B0604020202020204" pitchFamily="34" charset="0"/>
              <a:buChar char="•"/>
            </a:pP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17</a:t>
            </a:fld>
            <a:endParaRPr lang="en-US" dirty="0"/>
          </a:p>
        </p:txBody>
      </p:sp>
      <p:pic>
        <p:nvPicPr>
          <p:cNvPr id="5" name="Picture 4"/>
          <p:cNvPicPr>
            <a:picLocks noChangeAspect="1"/>
          </p:cNvPicPr>
          <p:nvPr/>
        </p:nvPicPr>
        <p:blipFill>
          <a:blip r:embed="rId2" cstate="print"/>
          <a:stretch>
            <a:fillRect/>
          </a:stretch>
        </p:blipFill>
        <p:spPr>
          <a:xfrm>
            <a:off x="869619" y="3571230"/>
            <a:ext cx="7403173" cy="2735345"/>
          </a:xfrm>
          <a:prstGeom prst="rect">
            <a:avLst/>
          </a:prstGeom>
        </p:spPr>
      </p:pic>
    </p:spTree>
    <p:extLst>
      <p:ext uri="{BB962C8B-B14F-4D97-AF65-F5344CB8AC3E}">
        <p14:creationId xmlns:p14="http://schemas.microsoft.com/office/powerpoint/2010/main" val="132393426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Triggered</a:t>
            </a:r>
            <a:r>
              <a:rPr lang="zh-CN" altLang="en-US" dirty="0"/>
              <a:t>属性</a:t>
            </a:r>
          </a:p>
        </p:txBody>
      </p:sp>
      <p:sp>
        <p:nvSpPr>
          <p:cNvPr id="3" name="内容占位符 2"/>
          <p:cNvSpPr>
            <a:spLocks noGrp="1"/>
          </p:cNvSpPr>
          <p:nvPr>
            <p:ph idx="1"/>
          </p:nvPr>
        </p:nvSpPr>
        <p:spPr/>
        <p:txBody>
          <a:bodyPr/>
          <a:lstStyle/>
          <a:p>
            <a:r>
              <a:rPr lang="zh-CN" altLang="en-US" dirty="0"/>
              <a:t>若事件已经触发，那么事件的</a:t>
            </a:r>
            <a:r>
              <a:rPr lang="en-US" altLang="zh-CN" dirty="0"/>
              <a:t>triggered</a:t>
            </a:r>
            <a:r>
              <a:rPr lang="zh-CN" altLang="en-US" dirty="0"/>
              <a:t>属性为真，否则为假</a:t>
            </a:r>
            <a:endParaRPr lang="en-US" altLang="zh-CN" dirty="0"/>
          </a:p>
          <a:p>
            <a:r>
              <a:rPr lang="en-US" altLang="zh-CN" dirty="0"/>
              <a:t>wait (</a:t>
            </a:r>
            <a:r>
              <a:rPr lang="en-US" altLang="zh-CN" dirty="0" err="1"/>
              <a:t>event_name.triggered</a:t>
            </a:r>
            <a:r>
              <a:rPr lang="en-US" altLang="zh-CN" dirty="0"/>
              <a:t>)</a:t>
            </a:r>
          </a:p>
          <a:p>
            <a:r>
              <a:rPr lang="zh-CN" altLang="en-US" dirty="0"/>
              <a:t>一旦触发，终生有效</a:t>
            </a:r>
            <a:endParaRPr lang="en-US" altLang="zh-CN" dirty="0"/>
          </a:p>
          <a:p>
            <a:r>
              <a:rPr lang="zh-CN" altLang="en-US" dirty="0"/>
              <a:t>消除竞争现象</a:t>
            </a:r>
            <a:endParaRPr lang="en-US" altLang="zh-CN" dirty="0"/>
          </a:p>
          <a:p>
            <a:r>
              <a:rPr lang="zh-CN" altLang="en-US" dirty="0"/>
              <a:t>无论等待和触发的顺序如何，使用</a:t>
            </a:r>
            <a:r>
              <a:rPr lang="en-US" altLang="zh-CN" dirty="0"/>
              <a:t>triggered</a:t>
            </a:r>
            <a:r>
              <a:rPr lang="zh-CN" altLang="en-US" dirty="0"/>
              <a:t>总是能够解除阻塞</a:t>
            </a:r>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170</a:t>
            </a:fld>
            <a:endParaRPr lang="zh-CN" altLang="en-US"/>
          </a:p>
        </p:txBody>
      </p:sp>
    </p:spTree>
    <p:extLst>
      <p:ext uri="{BB962C8B-B14F-4D97-AF65-F5344CB8AC3E}">
        <p14:creationId xmlns:p14="http://schemas.microsoft.com/office/powerpoint/2010/main" val="37607942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04664"/>
            <a:ext cx="8603257"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pPr/>
              <a:t>171</a:t>
            </a:fld>
            <a:endParaRPr lang="zh-CN" altLang="en-US"/>
          </a:p>
        </p:txBody>
      </p:sp>
    </p:spTree>
    <p:extLst>
      <p:ext uri="{BB962C8B-B14F-4D97-AF65-F5344CB8AC3E}">
        <p14:creationId xmlns:p14="http://schemas.microsoft.com/office/powerpoint/2010/main" val="23814959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441088"/>
            <a:ext cx="5223313"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7864" y="2661795"/>
            <a:ext cx="5688632" cy="3643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9"/>
          <p:cNvGrpSpPr/>
          <p:nvPr/>
        </p:nvGrpSpPr>
        <p:grpSpPr>
          <a:xfrm>
            <a:off x="3059832" y="2276872"/>
            <a:ext cx="5976664" cy="4464496"/>
            <a:chOff x="3059832" y="2276872"/>
            <a:chExt cx="5976664" cy="4028068"/>
          </a:xfrm>
        </p:grpSpPr>
        <p:cxnSp>
          <p:nvCxnSpPr>
            <p:cNvPr id="5" name="直接连接符 4"/>
            <p:cNvCxnSpPr/>
            <p:nvPr/>
          </p:nvCxnSpPr>
          <p:spPr>
            <a:xfrm>
              <a:off x="3059832" y="2276872"/>
              <a:ext cx="0" cy="40280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p:cNvCxnSpPr/>
            <p:nvPr/>
          </p:nvCxnSpPr>
          <p:spPr>
            <a:xfrm>
              <a:off x="3059832" y="2276872"/>
              <a:ext cx="2736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p:cNvCxnSpPr/>
            <p:nvPr/>
          </p:nvCxnSpPr>
          <p:spPr>
            <a:xfrm>
              <a:off x="5796136" y="2276872"/>
              <a:ext cx="324036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 name="灯片编号占位符 10"/>
          <p:cNvSpPr>
            <a:spLocks noGrp="1"/>
          </p:cNvSpPr>
          <p:nvPr>
            <p:ph type="sldNum" sz="quarter" idx="12"/>
          </p:nvPr>
        </p:nvSpPr>
        <p:spPr/>
        <p:txBody>
          <a:bodyPr/>
          <a:lstStyle/>
          <a:p>
            <a:fld id="{0C913308-F349-4B6D-A68A-DD1791B4A57B}" type="slidenum">
              <a:rPr lang="zh-CN" altLang="en-US" smtClean="0"/>
              <a:pPr/>
              <a:t>172</a:t>
            </a:fld>
            <a:endParaRPr lang="zh-CN" altLang="en-US" dirty="0"/>
          </a:p>
        </p:txBody>
      </p:sp>
    </p:spTree>
    <p:extLst>
      <p:ext uri="{BB962C8B-B14F-4D97-AF65-F5344CB8AC3E}">
        <p14:creationId xmlns:p14="http://schemas.microsoft.com/office/powerpoint/2010/main" val="1121194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随机激励</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随着设计变得越来越大，要产生一个完整的激励来测试设计的功能也变得越来越困难。</a:t>
            </a:r>
            <a:endParaRPr lang="en-US" altLang="zh-CN" dirty="0"/>
          </a:p>
          <a:p>
            <a:pPr>
              <a:buFont typeface="Arial" panose="020B0604020202020204" pitchFamily="34" charset="0"/>
              <a:buChar char="•"/>
            </a:pPr>
            <a:r>
              <a:rPr lang="zh-CN" altLang="en-US" dirty="0"/>
              <a:t>定向激励的测试方法早已经无法满足检查功能完整性的要求。</a:t>
            </a:r>
            <a:endParaRPr lang="en-US" altLang="zh-CN" dirty="0"/>
          </a:p>
          <a:p>
            <a:pPr>
              <a:buFont typeface="Arial" panose="020B0604020202020204" pitchFamily="34" charset="0"/>
              <a:buChar char="•"/>
            </a:pPr>
            <a:r>
              <a:rPr lang="en-US" dirty="0" err="1"/>
              <a:t>SoC</a:t>
            </a:r>
            <a:r>
              <a:rPr lang="zh-CN" altLang="en-US" dirty="0"/>
              <a:t>的集成度提高带来的模块之间交互的复杂度也是指数攀升，这就使得</a:t>
            </a:r>
            <a:r>
              <a:rPr lang="en-US" altLang="zh-CN" dirty="0"/>
              <a:t>verifier</a:t>
            </a:r>
            <a:r>
              <a:rPr lang="zh-CN" altLang="en-US" dirty="0"/>
              <a:t>无法预测接下来用户使用过程中会发生什么样的状况。</a:t>
            </a:r>
            <a:endParaRPr lang="en-US" altLang="zh-CN" dirty="0"/>
          </a:p>
          <a:p>
            <a:pPr>
              <a:buFont typeface="Arial" panose="020B0604020202020204" pitchFamily="34" charset="0"/>
              <a:buChar char="•"/>
            </a:pPr>
            <a:r>
              <a:rPr lang="zh-CN" altLang="en-US" dirty="0"/>
              <a:t>随机</a:t>
            </a:r>
            <a:r>
              <a:rPr lang="en-US" altLang="zh-CN" dirty="0"/>
              <a:t>-</a:t>
            </a:r>
            <a:r>
              <a:rPr lang="zh-CN" altLang="en-US" dirty="0"/>
              <a:t>约束，两个词组合在一起就构成了目前动态仿真验证的主流方法。</a:t>
            </a:r>
            <a:endParaRPr lang="en-US" altLang="zh-CN" dirty="0"/>
          </a:p>
          <a:p>
            <a:pPr>
              <a:buFont typeface="Arial" panose="020B0604020202020204" pitchFamily="34" charset="0"/>
              <a:buChar char="•"/>
            </a:pPr>
            <a:r>
              <a:rPr lang="zh-CN" altLang="en-US" dirty="0"/>
              <a:t>随机约束测试（</a:t>
            </a:r>
            <a:r>
              <a:rPr lang="en-US" altLang="zh-CN" dirty="0"/>
              <a:t>CRT</a:t>
            </a:r>
            <a:r>
              <a:rPr lang="zh-CN" altLang="en-US" dirty="0"/>
              <a:t>，</a:t>
            </a:r>
            <a:r>
              <a:rPr lang="en-US" altLang="zh-CN" dirty="0"/>
              <a:t>Constrained-Random Test</a:t>
            </a:r>
            <a:r>
              <a:rPr lang="zh-CN" altLang="en-US" dirty="0"/>
              <a:t>）即能够产生你感兴趣的、你想不到的的测试向量，通过回归测试、替换随机种子的方式来提高单位测试用例的覆盖率收集效率。</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174</a:t>
            </a:fld>
            <a:endParaRPr lang="en-US" dirty="0"/>
          </a:p>
        </p:txBody>
      </p:sp>
    </p:spTree>
    <p:extLst>
      <p:ext uri="{BB962C8B-B14F-4D97-AF65-F5344CB8AC3E}">
        <p14:creationId xmlns:p14="http://schemas.microsoft.com/office/powerpoint/2010/main" val="12778552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随机测试带来的额外负担是环境的复杂度会提高，因为从环境组件上考虑不再只需要发送激励的组件，而且还包括监测器、比较器等。</a:t>
            </a:r>
            <a:endParaRPr lang="en-US" altLang="zh-CN" dirty="0"/>
          </a:p>
          <a:p>
            <a:pPr>
              <a:buFont typeface="Arial" panose="020B0604020202020204" pitchFamily="34" charset="0"/>
              <a:buChar char="•"/>
            </a:pPr>
            <a:r>
              <a:rPr lang="zh-CN" altLang="en-US" dirty="0"/>
              <a:t>随机测试带来的环境复杂度还包括由于对环境复用和测试复用带来的组件封装要求，这会使得代码量加大。</a:t>
            </a:r>
            <a:endParaRPr lang="en-US" altLang="zh-CN" dirty="0"/>
          </a:p>
          <a:p>
            <a:pPr>
              <a:buFont typeface="Arial" panose="020B0604020202020204" pitchFamily="34" charset="0"/>
              <a:buChar char="•"/>
            </a:pPr>
            <a:r>
              <a:rPr lang="zh-CN" altLang="en-US" dirty="0"/>
              <a:t>这种额外的代码量、环境集成要求也随之带来了更加灵活、更易集成复用的验证环境。</a:t>
            </a:r>
            <a:endParaRPr lang="en-US" altLang="zh-CN" dirty="0"/>
          </a:p>
          <a:p>
            <a:pPr>
              <a:buFont typeface="Arial" panose="020B0604020202020204" pitchFamily="34" charset="0"/>
              <a:buChar char="•"/>
            </a:pPr>
            <a:r>
              <a:rPr lang="zh-CN" altLang="en-US" dirty="0"/>
              <a:t>我们接下来的试验中，将会有基于</a:t>
            </a:r>
            <a:r>
              <a:rPr lang="en-US" altLang="zh-CN" dirty="0"/>
              <a:t>MCDT</a:t>
            </a:r>
            <a:r>
              <a:rPr lang="zh-CN" altLang="en-US" dirty="0"/>
              <a:t>的</a:t>
            </a:r>
            <a:r>
              <a:rPr lang="en-US" altLang="zh-CN" dirty="0"/>
              <a:t>SV</a:t>
            </a:r>
            <a:r>
              <a:rPr lang="zh-CN" altLang="en-US" dirty="0"/>
              <a:t>验证试验以及</a:t>
            </a:r>
            <a:r>
              <a:rPr lang="en-US" altLang="zh-CN" dirty="0"/>
              <a:t>UVM</a:t>
            </a:r>
            <a:r>
              <a:rPr lang="zh-CN" altLang="en-US" dirty="0"/>
              <a:t>验证试验，主要目的在于帮助同学建立验证环境结构的概念以及理解测试激励的生成及发送过程。</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175</a:t>
            </a:fld>
            <a:endParaRPr lang="en-US" dirty="0"/>
          </a:p>
        </p:txBody>
      </p:sp>
    </p:spTree>
    <p:extLst>
      <p:ext uri="{BB962C8B-B14F-4D97-AF65-F5344CB8AC3E}">
        <p14:creationId xmlns:p14="http://schemas.microsoft.com/office/powerpoint/2010/main" val="30136894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如何简单地产生一个随机数？</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在我们学习如何定义一个“随机”属性类之前，先了解一下如何利用系统函数产生一个随机数吧。</a:t>
            </a:r>
            <a:endParaRPr lang="en-US" altLang="zh-CN" dirty="0"/>
          </a:p>
          <a:p>
            <a:pPr marL="375512" lvl="3" indent="0">
              <a:spcBef>
                <a:spcPts val="0"/>
              </a:spcBef>
              <a:buNone/>
            </a:pPr>
            <a:r>
              <a:rPr lang="en-US" sz="1600" b="1" dirty="0">
                <a:latin typeface="Courier New" panose="02070309020205020404" pitchFamily="49" charset="0"/>
                <a:cs typeface="Courier New" panose="02070309020205020404" pitchFamily="49" charset="0"/>
              </a:rPr>
              <a:t>module stim;</a:t>
            </a:r>
          </a:p>
          <a:p>
            <a:pPr marL="375512" lvl="3" indent="0">
              <a:spcBef>
                <a:spcPts val="0"/>
              </a:spcBef>
              <a:buNone/>
            </a:pPr>
            <a:r>
              <a:rPr lang="en-US" sz="1600" b="1" dirty="0">
                <a:latin typeface="Courier New" panose="02070309020205020404" pitchFamily="49" charset="0"/>
                <a:cs typeface="Courier New" panose="02070309020205020404" pitchFamily="49" charset="0"/>
              </a:rPr>
              <a:t>  bit [15:0] </a:t>
            </a:r>
            <a:r>
              <a:rPr lang="en-US" sz="1600" b="1" dirty="0" err="1">
                <a:latin typeface="Courier New" panose="02070309020205020404" pitchFamily="49" charset="0"/>
                <a:cs typeface="Courier New" panose="02070309020205020404" pitchFamily="49" charset="0"/>
              </a:rPr>
              <a:t>addr</a:t>
            </a:r>
            <a:r>
              <a:rPr lang="en-US" sz="1600" b="1" dirty="0">
                <a:latin typeface="Courier New" panose="02070309020205020404" pitchFamily="49" charset="0"/>
                <a:cs typeface="Courier New" panose="02070309020205020404" pitchFamily="49" charset="0"/>
              </a:rPr>
              <a:t>;</a:t>
            </a:r>
          </a:p>
          <a:p>
            <a:pPr marL="375512" lvl="3" indent="0">
              <a:spcBef>
                <a:spcPts val="0"/>
              </a:spcBef>
              <a:buNone/>
            </a:pPr>
            <a:r>
              <a:rPr lang="en-US" sz="1600" b="1" dirty="0">
                <a:latin typeface="Courier New" panose="02070309020205020404" pitchFamily="49" charset="0"/>
                <a:cs typeface="Courier New" panose="02070309020205020404" pitchFamily="49" charset="0"/>
              </a:rPr>
              <a:t>  bit [31:0] data;</a:t>
            </a:r>
          </a:p>
          <a:p>
            <a:pPr marL="375512" lvl="3" indent="0">
              <a:spcBef>
                <a:spcPts val="0"/>
              </a:spcBef>
              <a:buNone/>
            </a:pPr>
            <a:r>
              <a:rPr lang="en-US" sz="1600" b="1" dirty="0">
                <a:latin typeface="Courier New" panose="02070309020205020404" pitchFamily="49" charset="0"/>
                <a:cs typeface="Courier New" panose="02070309020205020404" pitchFamily="49" charset="0"/>
              </a:rPr>
              <a:t>  function bit </a:t>
            </a:r>
            <a:r>
              <a:rPr lang="en-US" sz="1600" b="1" dirty="0" err="1">
                <a:latin typeface="Courier New" panose="02070309020205020404" pitchFamily="49" charset="0"/>
                <a:cs typeface="Courier New" panose="02070309020205020404" pitchFamily="49" charset="0"/>
              </a:rPr>
              <a:t>gen_stim</a:t>
            </a:r>
            <a:r>
              <a:rPr lang="en-US" sz="1600" b="1" dirty="0">
                <a:latin typeface="Courier New" panose="02070309020205020404" pitchFamily="49" charset="0"/>
                <a:cs typeface="Courier New" panose="02070309020205020404" pitchFamily="49" charset="0"/>
              </a:rPr>
              <a:t>();</a:t>
            </a:r>
          </a:p>
          <a:p>
            <a:pPr marL="375512" lvl="3" indent="0">
              <a:spcBef>
                <a:spcPts val="0"/>
              </a:spcBef>
              <a:buNone/>
            </a:pPr>
            <a:r>
              <a:rPr lang="en-US" sz="1600" b="1" dirty="0">
                <a:latin typeface="Courier New" panose="02070309020205020404" pitchFamily="49" charset="0"/>
                <a:cs typeface="Courier New" panose="02070309020205020404" pitchFamily="49" charset="0"/>
              </a:rPr>
              <a:t>    bit success, </a:t>
            </a:r>
            <a:r>
              <a:rPr lang="en-US" sz="1600" b="1" dirty="0" err="1">
                <a:latin typeface="Courier New" panose="02070309020205020404" pitchFamily="49" charset="0"/>
                <a:cs typeface="Courier New" panose="02070309020205020404" pitchFamily="49" charset="0"/>
              </a:rPr>
              <a:t>rd_wr</a:t>
            </a:r>
            <a:r>
              <a:rPr lang="en-US" sz="1600" b="1" dirty="0">
                <a:latin typeface="Courier New" panose="02070309020205020404" pitchFamily="49" charset="0"/>
                <a:cs typeface="Courier New" panose="02070309020205020404" pitchFamily="49" charset="0"/>
              </a:rPr>
              <a:t>;</a:t>
            </a:r>
          </a:p>
          <a:p>
            <a:pPr marL="375512" lvl="3" indent="0">
              <a:spcBef>
                <a:spcPts val="0"/>
              </a:spcBef>
              <a:buNone/>
            </a:pPr>
            <a:r>
              <a:rPr lang="en-US" sz="1600" b="1" dirty="0">
                <a:latin typeface="Courier New" panose="02070309020205020404" pitchFamily="49" charset="0"/>
                <a:cs typeface="Courier New" panose="02070309020205020404" pitchFamily="49" charset="0"/>
              </a:rPr>
              <a:t>    // cal</a:t>
            </a:r>
            <a:r>
              <a:rPr lang="en-US" altLang="zh-CN" sz="1600" b="1" dirty="0">
                <a:latin typeface="Courier New" panose="02070309020205020404" pitchFamily="49" charset="0"/>
                <a:cs typeface="Courier New" panose="02070309020205020404" pitchFamily="49" charset="0"/>
              </a:rPr>
              <a:t>l </a:t>
            </a:r>
            <a:r>
              <a:rPr lang="en-US" sz="1600" b="1" dirty="0" err="1">
                <a:latin typeface="Courier New" panose="02070309020205020404" pitchFamily="49" charset="0"/>
                <a:cs typeface="Courier New" panose="02070309020205020404" pitchFamily="49" charset="0"/>
              </a:rPr>
              <a:t>std</a:t>
            </a:r>
            <a:r>
              <a:rPr lang="en-US" sz="1600" b="1" dirty="0">
                <a:latin typeface="Courier New" panose="02070309020205020404" pitchFamily="49" charset="0"/>
                <a:cs typeface="Courier New" panose="02070309020205020404" pitchFamily="49" charset="0"/>
              </a:rPr>
              <a:t>::randomize</a:t>
            </a:r>
          </a:p>
          <a:p>
            <a:pPr marL="375512" lvl="3" indent="0">
              <a:spcBef>
                <a:spcPts val="0"/>
              </a:spcBef>
              <a:buNone/>
            </a:pPr>
            <a:r>
              <a:rPr lang="en-US" sz="1600" b="1" dirty="0">
                <a:latin typeface="Courier New" panose="02070309020205020404" pitchFamily="49" charset="0"/>
                <a:cs typeface="Courier New" panose="02070309020205020404" pitchFamily="49" charset="0"/>
              </a:rPr>
              <a:t>    success = randomize( </a:t>
            </a:r>
            <a:r>
              <a:rPr lang="en-US" sz="1600" b="1" dirty="0" err="1">
                <a:latin typeface="Courier New" panose="02070309020205020404" pitchFamily="49" charset="0"/>
                <a:cs typeface="Courier New" panose="02070309020205020404" pitchFamily="49" charset="0"/>
              </a:rPr>
              <a:t>addr</a:t>
            </a:r>
            <a:r>
              <a:rPr lang="en-US" sz="1600" b="1" dirty="0">
                <a:latin typeface="Courier New" panose="02070309020205020404" pitchFamily="49" charset="0"/>
                <a:cs typeface="Courier New" panose="02070309020205020404" pitchFamily="49" charset="0"/>
              </a:rPr>
              <a:t>, data, </a:t>
            </a:r>
            <a:r>
              <a:rPr lang="en-US" sz="1600" b="1" dirty="0" err="1">
                <a:latin typeface="Courier New" panose="02070309020205020404" pitchFamily="49" charset="0"/>
                <a:cs typeface="Courier New" panose="02070309020205020404" pitchFamily="49" charset="0"/>
              </a:rPr>
              <a:t>rd_wr</a:t>
            </a:r>
            <a:r>
              <a:rPr lang="en-US" sz="1600" b="1" dirty="0">
                <a:latin typeface="Courier New" panose="02070309020205020404" pitchFamily="49" charset="0"/>
                <a:cs typeface="Courier New" panose="02070309020205020404" pitchFamily="49" charset="0"/>
              </a:rPr>
              <a:t> ); </a:t>
            </a:r>
          </a:p>
          <a:p>
            <a:pPr marL="375512" lvl="3" indent="0">
              <a:spcBef>
                <a:spcPts val="0"/>
              </a:spcBef>
              <a:buNone/>
            </a:pPr>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rd_wr</a:t>
            </a:r>
            <a:r>
              <a:rPr lang="en-US" sz="1600" b="1" dirty="0">
                <a:latin typeface="Courier New" panose="02070309020205020404" pitchFamily="49" charset="0"/>
                <a:cs typeface="Courier New" panose="02070309020205020404" pitchFamily="49" charset="0"/>
              </a:rPr>
              <a:t> ;</a:t>
            </a:r>
          </a:p>
          <a:p>
            <a:pPr marL="375512" lvl="3"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endfunction</a:t>
            </a:r>
            <a:endParaRPr lang="en-US" sz="1600" b="1" dirty="0">
              <a:latin typeface="Courier New" panose="02070309020205020404" pitchFamily="49" charset="0"/>
              <a:cs typeface="Courier New" panose="02070309020205020404" pitchFamily="49" charset="0"/>
            </a:endParaRPr>
          </a:p>
          <a:p>
            <a:pPr marL="375512" lvl="3" indent="0">
              <a:spcBef>
                <a:spcPts val="0"/>
              </a:spcBef>
              <a:buNone/>
            </a:pPr>
            <a:r>
              <a:rPr lang="en-US" sz="1600" b="1" dirty="0">
                <a:latin typeface="Courier New" panose="02070309020205020404" pitchFamily="49" charset="0"/>
                <a:cs typeface="Courier New" panose="02070309020205020404" pitchFamily="49" charset="0"/>
              </a:rPr>
              <a:t>  ...</a:t>
            </a:r>
          </a:p>
          <a:p>
            <a:pPr marL="375512" lvl="3" indent="0">
              <a:spcBef>
                <a:spcPts val="0"/>
              </a:spcBef>
              <a:buNone/>
            </a:pPr>
            <a:r>
              <a:rPr lang="en-US" sz="1600" b="1" dirty="0" err="1">
                <a:latin typeface="Courier New" panose="02070309020205020404" pitchFamily="49" charset="0"/>
                <a:cs typeface="Courier New" panose="02070309020205020404" pitchFamily="49" charset="0"/>
              </a:rPr>
              <a:t>endmodule</a:t>
            </a:r>
            <a:endParaRPr lang="en-US" sz="1600" b="1" dirty="0">
              <a:latin typeface="Courier New" panose="02070309020205020404" pitchFamily="49" charset="0"/>
              <a:cs typeface="Courier New" panose="02070309020205020404" pitchFamily="49" charset="0"/>
            </a:endParaRPr>
          </a:p>
          <a:p>
            <a:pPr marL="346075" lvl="3" indent="-344488">
              <a:spcBef>
                <a:spcPts val="1200"/>
              </a:spcBef>
              <a:buFont typeface="Arial" panose="020B0604020202020204" pitchFamily="34" charset="0"/>
              <a:buChar char="•"/>
            </a:pPr>
            <a:r>
              <a:rPr lang="zh-CN" altLang="en-US" sz="2200" dirty="0"/>
              <a:t>通过系统函数</a:t>
            </a:r>
            <a:r>
              <a:rPr lang="en-US" altLang="zh-CN" sz="2200" dirty="0" err="1"/>
              <a:t>std</a:t>
            </a:r>
            <a:r>
              <a:rPr lang="en-US" altLang="zh-CN" sz="2200" dirty="0"/>
              <a:t>::randomize()</a:t>
            </a:r>
            <a:r>
              <a:rPr lang="zh-CN" altLang="en-US" sz="2200" dirty="0"/>
              <a:t>对一些变量即可完成随机化，或者理解为产生随机数并赋予这些变量。</a:t>
            </a:r>
            <a:endParaRPr lang="en-US"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176</a:t>
            </a:fld>
            <a:endParaRPr lang="en-US" dirty="0"/>
          </a:p>
        </p:txBody>
      </p:sp>
    </p:spTree>
    <p:extLst>
      <p:ext uri="{BB962C8B-B14F-4D97-AF65-F5344CB8AC3E}">
        <p14:creationId xmlns:p14="http://schemas.microsoft.com/office/powerpoint/2010/main" val="41791414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如何简单地产生一个随机数？</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我们还可以通过其它一些与随机数生成有关的系统函数来产生。</a:t>
            </a:r>
            <a:endParaRPr lang="en-US" altLang="zh-CN" dirty="0"/>
          </a:p>
          <a:p>
            <a:pPr>
              <a:buFont typeface="Arial" panose="020B0604020202020204" pitchFamily="34" charset="0"/>
              <a:buChar char="•"/>
            </a:pPr>
            <a:r>
              <a:rPr lang="en-US" altLang="zh-CN" dirty="0"/>
              <a:t>$</a:t>
            </a:r>
            <a:r>
              <a:rPr lang="en-US" altLang="zh-CN" dirty="0" err="1"/>
              <a:t>urandom</a:t>
            </a:r>
            <a:r>
              <a:rPr lang="en-US" altLang="zh-CN" dirty="0"/>
              <a:t>()</a:t>
            </a:r>
            <a:r>
              <a:rPr lang="zh-CN" altLang="en-US" dirty="0"/>
              <a:t>，可以生成一个</a:t>
            </a:r>
            <a:r>
              <a:rPr lang="en-US" altLang="zh-CN" dirty="0"/>
              <a:t>32</a:t>
            </a:r>
            <a:r>
              <a:rPr lang="zh-CN" altLang="en-US" dirty="0"/>
              <a:t>位的无符号随机数。</a:t>
            </a:r>
            <a:endParaRPr lang="en-US" altLang="zh-CN" dirty="0"/>
          </a:p>
          <a:p>
            <a:pPr>
              <a:buFont typeface="Arial" panose="020B0604020202020204" pitchFamily="34" charset="0"/>
              <a:buChar char="•"/>
            </a:pPr>
            <a:r>
              <a:rPr lang="en-US" altLang="zh-CN" dirty="0"/>
              <a:t>$</a:t>
            </a:r>
            <a:r>
              <a:rPr lang="en-US" altLang="zh-CN" dirty="0" err="1"/>
              <a:t>urandom_range</a:t>
            </a:r>
            <a:r>
              <a:rPr lang="en-US" altLang="zh-CN" dirty="0"/>
              <a:t>(</a:t>
            </a:r>
            <a:r>
              <a:rPr lang="en-US" altLang="zh-CN" dirty="0" err="1"/>
              <a:t>maxval</a:t>
            </a:r>
            <a:r>
              <a:rPr lang="en-US" altLang="zh-CN" dirty="0"/>
              <a:t>, </a:t>
            </a:r>
            <a:r>
              <a:rPr lang="en-US" altLang="zh-CN" dirty="0" err="1"/>
              <a:t>minval</a:t>
            </a:r>
            <a:r>
              <a:rPr lang="en-US" altLang="zh-CN" dirty="0"/>
              <a:t>=0)</a:t>
            </a:r>
            <a:r>
              <a:rPr lang="zh-CN" altLang="en-US" dirty="0"/>
              <a:t>，可以生成间与</a:t>
            </a:r>
            <a:r>
              <a:rPr lang="en-US" altLang="zh-CN" dirty="0" err="1"/>
              <a:t>maxval</a:t>
            </a:r>
            <a:r>
              <a:rPr lang="zh-CN" altLang="en-US" dirty="0"/>
              <a:t>与</a:t>
            </a:r>
            <a:r>
              <a:rPr lang="en-US" altLang="zh-CN" dirty="0" err="1"/>
              <a:t>minval</a:t>
            </a:r>
            <a:r>
              <a:rPr lang="zh-CN" altLang="en-US" dirty="0"/>
              <a:t>之间的数。</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177</a:t>
            </a:fld>
            <a:endParaRPr lang="en-US" dirty="0"/>
          </a:p>
        </p:txBody>
      </p:sp>
    </p:spTree>
    <p:extLst>
      <p:ext uri="{BB962C8B-B14F-4D97-AF65-F5344CB8AC3E}">
        <p14:creationId xmlns:p14="http://schemas.microsoft.com/office/powerpoint/2010/main" val="23129666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什么是系统而有机地组织随机变量？</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比起以上我们独立地生成一些随机数，在面向</a:t>
            </a:r>
            <a:r>
              <a:rPr lang="en-US" altLang="zh-CN" dirty="0"/>
              <a:t>DUT</a:t>
            </a:r>
            <a:r>
              <a:rPr lang="zh-CN" altLang="en-US" dirty="0"/>
              <a:t>的随机激励发生过程中，为了符合协议、满足测试需求，我们还需要添加一些“约束”。</a:t>
            </a:r>
            <a:endParaRPr lang="en-US" altLang="zh-CN" dirty="0"/>
          </a:p>
          <a:p>
            <a:pPr>
              <a:buFont typeface="Arial" panose="020B0604020202020204" pitchFamily="34" charset="0"/>
              <a:buChar char="•"/>
            </a:pPr>
            <a:r>
              <a:rPr lang="zh-CN" altLang="en-US" dirty="0"/>
              <a:t>这些“约束”会使得变量朝着希望他们变化的方向去随机。</a:t>
            </a:r>
            <a:endParaRPr lang="en-US" altLang="zh-CN" dirty="0"/>
          </a:p>
          <a:p>
            <a:pPr>
              <a:buFont typeface="Arial" panose="020B0604020202020204" pitchFamily="34" charset="0"/>
              <a:buChar char="•"/>
            </a:pPr>
            <a:r>
              <a:rPr lang="zh-CN" altLang="en-US" dirty="0"/>
              <a:t>不但如此，这些约束也会对变量与变量之间的关系生效。</a:t>
            </a:r>
            <a:endParaRPr lang="en-US" altLang="zh-CN" dirty="0"/>
          </a:p>
          <a:p>
            <a:pPr>
              <a:buFont typeface="Arial" panose="020B0604020202020204" pitchFamily="34" charset="0"/>
              <a:buChar char="•"/>
            </a:pPr>
            <a:r>
              <a:rPr lang="zh-CN" altLang="en-US" dirty="0"/>
              <a:t>因此，我们需要一个“载体”去容纳这些变量以及它们之间的约束。</a:t>
            </a:r>
            <a:endParaRPr lang="en-US" altLang="zh-CN" dirty="0"/>
          </a:p>
          <a:p>
            <a:pPr>
              <a:buFont typeface="Arial" panose="020B0604020202020204" pitchFamily="34" charset="0"/>
              <a:buChar char="•"/>
            </a:pPr>
            <a:r>
              <a:rPr lang="zh-CN" altLang="en-US" dirty="0"/>
              <a:t>这个“载体”即是类，而类的成员变量均可声明为“随机”属性，用</a:t>
            </a:r>
            <a:r>
              <a:rPr lang="en-US" altLang="zh-CN" dirty="0"/>
              <a:t>rand</a:t>
            </a:r>
            <a:r>
              <a:rPr lang="zh-CN" altLang="en-US" dirty="0"/>
              <a:t>或者</a:t>
            </a:r>
            <a:r>
              <a:rPr lang="en-US" altLang="zh-CN" dirty="0" err="1"/>
              <a:t>randc</a:t>
            </a:r>
            <a:r>
              <a:rPr lang="zh-CN" altLang="en-US" dirty="0"/>
              <a:t>来表示。</a:t>
            </a:r>
            <a:br>
              <a:rPr lang="en-US" altLang="zh-CN" dirty="0"/>
            </a:br>
            <a:endParaRPr lang="en-US" altLang="zh-CN" dirty="0"/>
          </a:p>
          <a:p>
            <a:pPr>
              <a:buFont typeface="Arial" panose="020B0604020202020204" pitchFamily="34" charset="0"/>
              <a:buChar char="•"/>
            </a:pPr>
            <a:endParaRPr lang="en-US"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178</a:t>
            </a:fld>
            <a:endParaRPr lang="en-US" dirty="0"/>
          </a:p>
        </p:txBody>
      </p:sp>
    </p:spTree>
    <p:extLst>
      <p:ext uri="{BB962C8B-B14F-4D97-AF65-F5344CB8AC3E}">
        <p14:creationId xmlns:p14="http://schemas.microsoft.com/office/powerpoint/2010/main" val="12621432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随机变量</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任何类中的整形（</a:t>
            </a:r>
            <a:r>
              <a:rPr lang="en-US" altLang="zh-CN" dirty="0"/>
              <a:t>bit/byte/</a:t>
            </a:r>
            <a:r>
              <a:rPr lang="en-US" altLang="zh-CN" dirty="0" err="1"/>
              <a:t>int</a:t>
            </a:r>
            <a:r>
              <a:rPr lang="zh-CN" altLang="en-US" dirty="0"/>
              <a:t>）变量都可以声明为</a:t>
            </a:r>
            <a:r>
              <a:rPr lang="en-US" altLang="zh-CN" dirty="0"/>
              <a:t>rand/</a:t>
            </a:r>
            <a:r>
              <a:rPr lang="en-US" altLang="zh-CN" dirty="0" err="1"/>
              <a:t>randc</a:t>
            </a:r>
            <a:r>
              <a:rPr lang="zh-CN" altLang="en-US" dirty="0"/>
              <a:t>。</a:t>
            </a:r>
            <a:endParaRPr lang="en-US" altLang="zh-CN" dirty="0"/>
          </a:p>
          <a:p>
            <a:pPr>
              <a:buFont typeface="Arial" panose="020B0604020202020204" pitchFamily="34" charset="0"/>
              <a:buChar char="•"/>
            </a:pPr>
            <a:r>
              <a:rPr lang="zh-CN" altLang="en-US" dirty="0"/>
              <a:t>定长数组、动态数组、关联数组和队列都可以声明为</a:t>
            </a:r>
            <a:r>
              <a:rPr lang="en-US" altLang="zh-CN" dirty="0"/>
              <a:t>rand/</a:t>
            </a:r>
            <a:r>
              <a:rPr lang="en-US" altLang="zh-CN" dirty="0" err="1"/>
              <a:t>randc</a:t>
            </a:r>
            <a:r>
              <a:rPr lang="zh-CN" altLang="en-US" dirty="0"/>
              <a:t>，可以对动态数组和队列的长度加以约束。</a:t>
            </a:r>
            <a:endParaRPr lang="en-US" altLang="zh-CN" dirty="0"/>
          </a:p>
          <a:p>
            <a:pPr marL="375512" lvl="3" indent="0">
              <a:spcBef>
                <a:spcPts val="0"/>
              </a:spcBef>
              <a:buNone/>
            </a:pPr>
            <a:r>
              <a:rPr lang="en-US" sz="1600" b="1" dirty="0">
                <a:latin typeface="Courier New" panose="02070309020205020404" pitchFamily="49" charset="0"/>
                <a:cs typeface="Courier New" panose="02070309020205020404" pitchFamily="49" charset="0"/>
              </a:rPr>
              <a:t>rand bit [7:0]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p>
          <a:p>
            <a:pPr marL="375512" lvl="3" indent="0">
              <a:spcBef>
                <a:spcPts val="0"/>
              </a:spcBef>
              <a:buNone/>
            </a:pPr>
            <a:r>
              <a:rPr lang="en-US" sz="1600" b="1" dirty="0">
                <a:latin typeface="Courier New" panose="02070309020205020404" pitchFamily="49" charset="0"/>
                <a:cs typeface="Courier New" panose="02070309020205020404" pitchFamily="49" charset="0"/>
              </a:rPr>
              <a:t>rand integer data[];</a:t>
            </a:r>
          </a:p>
          <a:p>
            <a:pPr marL="375512" lvl="3" indent="0">
              <a:spcBef>
                <a:spcPts val="0"/>
              </a:spcBef>
              <a:buNone/>
            </a:pPr>
            <a:r>
              <a:rPr lang="en-US" sz="1600" b="1" dirty="0">
                <a:latin typeface="Courier New" panose="02070309020205020404" pitchFamily="49" charset="0"/>
                <a:cs typeface="Courier New" panose="02070309020205020404" pitchFamily="49" charset="0"/>
              </a:rPr>
              <a:t>constraint </a:t>
            </a:r>
            <a:r>
              <a:rPr lang="en-US" sz="1600" b="1" dirty="0" err="1">
                <a:latin typeface="Courier New" panose="02070309020205020404" pitchFamily="49" charset="0"/>
                <a:cs typeface="Courier New" panose="02070309020205020404" pitchFamily="49" charset="0"/>
              </a:rPr>
              <a:t>db</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data.size</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 }</a:t>
            </a:r>
          </a:p>
          <a:p>
            <a:pPr marL="346075" lvl="3" indent="-344488">
              <a:spcBef>
                <a:spcPts val="1200"/>
              </a:spcBef>
              <a:buFont typeface="Arial" panose="020B0604020202020204" pitchFamily="34" charset="0"/>
              <a:buChar char="•"/>
            </a:pPr>
            <a:r>
              <a:rPr lang="zh-CN" altLang="en-US" sz="2200" dirty="0"/>
              <a:t>指向对象的句柄成员，也可以声明为</a:t>
            </a:r>
            <a:r>
              <a:rPr lang="en-US" altLang="zh-CN" sz="2200" dirty="0"/>
              <a:t>rand</a:t>
            </a:r>
            <a:r>
              <a:rPr lang="zh-CN" altLang="en-US" sz="2200" dirty="0"/>
              <a:t>（不能被声明为</a:t>
            </a:r>
            <a:r>
              <a:rPr lang="en-US" altLang="zh-CN" sz="2200" dirty="0" err="1"/>
              <a:t>randc</a:t>
            </a:r>
            <a:r>
              <a:rPr lang="zh-CN" altLang="en-US" sz="2200" dirty="0"/>
              <a:t>），随机时该句柄指向对象中的随机变量也会一并被随机。</a:t>
            </a:r>
            <a:endParaRPr lang="en-US" altLang="zh-CN" sz="2200" dirty="0"/>
          </a:p>
          <a:p>
            <a:pPr>
              <a:buFont typeface="Arial" panose="020B0604020202020204" pitchFamily="34" charset="0"/>
              <a:buChar char="•"/>
            </a:pPr>
            <a:endParaRPr lang="en-US"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179</a:t>
            </a:fld>
            <a:endParaRPr lang="en-US" dirty="0"/>
          </a:p>
        </p:txBody>
      </p:sp>
    </p:spTree>
    <p:extLst>
      <p:ext uri="{BB962C8B-B14F-4D97-AF65-F5344CB8AC3E}">
        <p14:creationId xmlns:p14="http://schemas.microsoft.com/office/powerpoint/2010/main" val="3955161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赋值操作符</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sz="2000" dirty="0"/>
              <a:t>SV</a:t>
            </a:r>
            <a:r>
              <a:rPr lang="zh-CN" altLang="en-US" sz="2000" dirty="0"/>
              <a:t>添加了</a:t>
            </a:r>
            <a:r>
              <a:rPr lang="en-US" altLang="zh-CN" sz="2000" dirty="0"/>
              <a:t>inside</a:t>
            </a:r>
            <a:r>
              <a:rPr lang="zh-CN" altLang="en-US" sz="2000" dirty="0"/>
              <a:t>操作符，用来检查数值是否在一系列值的集合当中。</a:t>
            </a:r>
            <a:endParaRPr lang="en-US" altLang="zh-CN" sz="2000" dirty="0"/>
          </a:p>
          <a:p>
            <a:pPr marL="375512" lvl="3" indent="0">
              <a:buNone/>
            </a:pPr>
            <a:r>
              <a:rPr lang="en-US" sz="1600" dirty="0">
                <a:latin typeface="Courier New" panose="02070309020205020404" pitchFamily="49" charset="0"/>
                <a:cs typeface="Courier New" panose="02070309020205020404" pitchFamily="49" charset="0"/>
              </a:rPr>
              <a:t>logic [2:0] a;</a:t>
            </a:r>
          </a:p>
          <a:p>
            <a:pPr marL="375512" lvl="3" indent="0">
              <a:buNone/>
            </a:pPr>
            <a:r>
              <a:rPr lang="en-US" sz="1600" dirty="0">
                <a:latin typeface="Courier New" panose="02070309020205020404" pitchFamily="49" charset="0"/>
                <a:cs typeface="Courier New" panose="02070309020205020404" pitchFamily="49" charset="0"/>
              </a:rPr>
              <a:t>if ( a inside {3’b001, 3’b010, 3’b100} )</a:t>
            </a:r>
          </a:p>
          <a:p>
            <a:pPr marL="375512" lvl="3" indent="0">
              <a:buNone/>
            </a:pPr>
            <a:r>
              <a:rPr lang="en-US" sz="1600" dirty="0">
                <a:latin typeface="Courier New" panose="02070309020205020404" pitchFamily="49" charset="0"/>
                <a:cs typeface="Courier New" panose="02070309020205020404" pitchFamily="49" charset="0"/>
              </a:rPr>
              <a:t>  ...</a:t>
            </a:r>
          </a:p>
          <a:p>
            <a:pPr marL="344487" indent="-342900">
              <a:buFont typeface="Arial" panose="020B0604020202020204" pitchFamily="34" charset="0"/>
              <a:buChar char="•"/>
            </a:pPr>
            <a:r>
              <a:rPr lang="zh-CN" altLang="en-US" sz="2000" dirty="0"/>
              <a:t>下面的</a:t>
            </a:r>
            <a:r>
              <a:rPr lang="en-US" altLang="zh-CN" sz="2000" dirty="0"/>
              <a:t>if</a:t>
            </a:r>
            <a:r>
              <a:rPr lang="zh-CN" altLang="en-US" sz="2000" dirty="0"/>
              <a:t>语句中的多个条件判断可以变得更为简化：</a:t>
            </a:r>
            <a:endParaRPr lang="en-US" altLang="zh-CN" sz="2000" dirty="0"/>
          </a:p>
          <a:p>
            <a:pPr marL="375512" lvl="3" indent="0">
              <a:buNone/>
            </a:pPr>
            <a:r>
              <a:rPr lang="en-US" sz="1600" dirty="0">
                <a:latin typeface="Courier New" panose="02070309020205020404" pitchFamily="49" charset="0"/>
                <a:cs typeface="Courier New" panose="02070309020205020404" pitchFamily="49" charset="0"/>
              </a:rPr>
              <a:t>logic [2:0] a;</a:t>
            </a:r>
          </a:p>
          <a:p>
            <a:pPr marL="375512" lvl="3" indent="0">
              <a:buNone/>
            </a:pPr>
            <a:r>
              <a:rPr lang="en-US" sz="1600" dirty="0">
                <a:latin typeface="Courier New" panose="02070309020205020404" pitchFamily="49" charset="0"/>
                <a:cs typeface="Courier New" panose="02070309020205020404" pitchFamily="49" charset="0"/>
              </a:rPr>
              <a:t>if</a:t>
            </a:r>
            <a:r>
              <a:rPr lang="en-US" sz="1600" b="1"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(a==3’b001) || (a==3’b010) || (a==3’b100) )... </a:t>
            </a:r>
          </a:p>
          <a:p>
            <a:pPr marL="375512" lvl="3" indent="0">
              <a:buNone/>
            </a:pPr>
            <a:r>
              <a:rPr lang="en-US" sz="1600" dirty="0">
                <a:latin typeface="Courier New" panose="02070309020205020404" pitchFamily="49" charset="0"/>
                <a:cs typeface="Courier New" panose="02070309020205020404" pitchFamily="49" charset="0"/>
              </a:rPr>
              <a:t>=&gt;</a:t>
            </a:r>
          </a:p>
          <a:p>
            <a:pPr marL="375512" lvl="3" indent="0">
              <a:buNone/>
            </a:pPr>
            <a:r>
              <a:rPr lang="en-US" sz="1600" dirty="0">
                <a:latin typeface="Courier New" panose="02070309020205020404" pitchFamily="49" charset="0"/>
                <a:cs typeface="Courier New" panose="02070309020205020404" pitchFamily="49" charset="0"/>
              </a:rPr>
              <a:t>if ( a inside {3’b001, 3’b010, 3’b100} )...</a:t>
            </a:r>
          </a:p>
          <a:p>
            <a:pPr marL="344487" indent="-342900">
              <a:buFont typeface="Arial" panose="020B0604020202020204" pitchFamily="34" charset="0"/>
              <a:buChar char="•"/>
            </a:pP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18</a:t>
            </a:fld>
            <a:endParaRPr lang="en-US" dirty="0"/>
          </a:p>
        </p:txBody>
      </p:sp>
    </p:spTree>
    <p:extLst>
      <p:ext uri="{BB962C8B-B14F-4D97-AF65-F5344CB8AC3E}">
        <p14:creationId xmlns:p14="http://schemas.microsoft.com/office/powerpoint/2010/main" val="13296132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随机变量</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非组合型结构体可以声明为</a:t>
            </a:r>
            <a:r>
              <a:rPr lang="en-US" altLang="zh-CN" sz="2200" dirty="0"/>
              <a:t>rand</a:t>
            </a:r>
            <a:r>
              <a:rPr lang="zh-CN" altLang="en-US" sz="2200" dirty="0"/>
              <a:t>，非组合型的成员可以声明为</a:t>
            </a:r>
            <a:r>
              <a:rPr lang="en-US" altLang="zh-CN" sz="2200" dirty="0"/>
              <a:t>rand/</a:t>
            </a:r>
            <a:r>
              <a:rPr lang="en-US" altLang="zh-CN" sz="2200" dirty="0" err="1"/>
              <a:t>randc</a:t>
            </a:r>
            <a:r>
              <a:rPr lang="zh-CN" altLang="en-US" sz="2200" dirty="0"/>
              <a:t>。</a:t>
            </a:r>
            <a:endParaRPr lang="en-US" altLang="zh-CN" sz="2200" dirty="0"/>
          </a:p>
          <a:p>
            <a:pPr marL="375512" lvl="3" indent="0">
              <a:lnSpc>
                <a:spcPct val="110000"/>
              </a:lnSpc>
              <a:spcBef>
                <a:spcPts val="0"/>
              </a:spcBef>
              <a:buNone/>
            </a:pPr>
            <a:r>
              <a:rPr lang="en-US" sz="1600" b="1" dirty="0" err="1">
                <a:latin typeface="Courier New" panose="02070309020205020404" pitchFamily="49" charset="0"/>
                <a:cs typeface="Courier New" panose="02070309020205020404" pitchFamily="49" charset="0"/>
              </a:rPr>
              <a:t>typedef</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struct</a:t>
            </a:r>
            <a:r>
              <a:rPr lang="en-US" sz="1600" b="1" dirty="0">
                <a:latin typeface="Courier New" panose="02070309020205020404" pitchFamily="49" charset="0"/>
                <a:cs typeface="Courier New" panose="02070309020205020404" pitchFamily="49" charset="0"/>
              </a:rPr>
              <a:t> {</a:t>
            </a:r>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randc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addr</a:t>
            </a:r>
            <a:r>
              <a:rPr lang="en-US" sz="1600" b="1" dirty="0">
                <a:latin typeface="Courier New" panose="02070309020205020404" pitchFamily="49" charset="0"/>
                <a:cs typeface="Courier New" panose="02070309020205020404" pitchFamily="49" charset="0"/>
              </a:rPr>
              <a:t> = 1 + constant;</a:t>
            </a:r>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crc</a:t>
            </a:r>
            <a:r>
              <a:rPr lang="en-US" sz="1600" b="1" dirty="0">
                <a:latin typeface="Courier New" panose="02070309020205020404" pitchFamily="49" charset="0"/>
                <a:cs typeface="Courier New" panose="02070309020205020404" pitchFamily="49" charset="0"/>
              </a:rPr>
              <a:t>;</a:t>
            </a:r>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  rand byte data [] = {1,2,3,4};</a:t>
            </a:r>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 header;</a:t>
            </a:r>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rand header h1;</a:t>
            </a:r>
          </a:p>
          <a:p>
            <a:pPr>
              <a:buFont typeface="Arial" panose="020B0604020202020204" pitchFamily="34" charset="0"/>
              <a:buChar char="•"/>
            </a:pPr>
            <a:endParaRPr lang="en-US"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180</a:t>
            </a:fld>
            <a:endParaRPr lang="en-US" dirty="0"/>
          </a:p>
        </p:txBody>
      </p:sp>
    </p:spTree>
    <p:extLst>
      <p:ext uri="{BB962C8B-B14F-4D97-AF65-F5344CB8AC3E}">
        <p14:creationId xmlns:p14="http://schemas.microsoft.com/office/powerpoint/2010/main" val="30141018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修饰符</a:t>
            </a:r>
            <a:r>
              <a:rPr lang="en-US" altLang="zh-CN" sz="2800" dirty="0">
                <a:solidFill>
                  <a:schemeClr val="bg1">
                    <a:lumMod val="65000"/>
                  </a:schemeClr>
                </a:solidFill>
              </a:rPr>
              <a:t>rand</a:t>
            </a:r>
            <a:r>
              <a:rPr lang="zh-CN" altLang="en-US" sz="2800" dirty="0">
                <a:solidFill>
                  <a:schemeClr val="bg1">
                    <a:lumMod val="65000"/>
                  </a:schemeClr>
                </a:solidFill>
              </a:rPr>
              <a:t>和</a:t>
            </a:r>
            <a:r>
              <a:rPr lang="en-US" altLang="zh-CN" sz="2800" dirty="0" err="1">
                <a:solidFill>
                  <a:schemeClr val="bg1">
                    <a:lumMod val="65000"/>
                  </a:schemeClr>
                </a:solidFill>
              </a:rPr>
              <a:t>randc</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对于</a:t>
            </a:r>
            <a:r>
              <a:rPr lang="en-US" altLang="zh-CN" sz="2200" dirty="0"/>
              <a:t>rand</a:t>
            </a:r>
            <a:r>
              <a:rPr lang="zh-CN" altLang="en-US" sz="2200" dirty="0"/>
              <a:t>修饰符，表示在可生成的范围内，每个值的可能性是相同的。</a:t>
            </a:r>
            <a:endParaRPr lang="en-US" altLang="zh-CN" sz="2200" dirty="0"/>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rand bit [7:0] y;</a:t>
            </a:r>
          </a:p>
          <a:p>
            <a:pPr marL="346075" lvl="3" indent="-344488">
              <a:spcBef>
                <a:spcPts val="1200"/>
              </a:spcBef>
              <a:buFont typeface="Arial" panose="020B0604020202020204" pitchFamily="34" charset="0"/>
              <a:buChar char="•"/>
            </a:pPr>
            <a:r>
              <a:rPr lang="zh-CN" altLang="en-US" sz="2200" dirty="0"/>
              <a:t>对于</a:t>
            </a:r>
            <a:r>
              <a:rPr lang="en-US" altLang="zh-CN" sz="2200" dirty="0" err="1"/>
              <a:t>randc</a:t>
            </a:r>
            <a:r>
              <a:rPr lang="zh-CN" altLang="en-US" sz="2200" dirty="0"/>
              <a:t>修饰符，它的值将会随机并且遍历其可取值范围。</a:t>
            </a:r>
            <a:endParaRPr lang="en-US" altLang="zh-CN" sz="2200" dirty="0"/>
          </a:p>
          <a:p>
            <a:pPr marL="375512" lvl="3" indent="0">
              <a:lnSpc>
                <a:spcPct val="110000"/>
              </a:lnSpc>
              <a:spcBef>
                <a:spcPts val="0"/>
              </a:spcBef>
              <a:buNone/>
            </a:pPr>
            <a:r>
              <a:rPr lang="en-US" sz="1600" b="1" dirty="0" err="1">
                <a:latin typeface="Courier New" panose="02070309020205020404" pitchFamily="49" charset="0"/>
                <a:cs typeface="Courier New" panose="02070309020205020404" pitchFamily="49" charset="0"/>
              </a:rPr>
              <a:t>randc</a:t>
            </a:r>
            <a:r>
              <a:rPr lang="en-US" sz="1600" b="1" dirty="0">
                <a:latin typeface="Courier New" panose="02070309020205020404" pitchFamily="49" charset="0"/>
                <a:cs typeface="Courier New" panose="02070309020205020404" pitchFamily="49" charset="0"/>
              </a:rPr>
              <a:t> bit [1:0] y;</a:t>
            </a:r>
          </a:p>
          <a:p>
            <a:pPr marL="346075" lvl="3" indent="-344488">
              <a:spcBef>
                <a:spcPts val="1200"/>
              </a:spcBef>
              <a:buFont typeface="Arial" panose="020B0604020202020204" pitchFamily="34" charset="0"/>
              <a:buChar char="•"/>
            </a:pPr>
            <a:endParaRPr lang="en-US"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181</a:t>
            </a:fld>
            <a:endParaRPr lang="en-US" dirty="0"/>
          </a:p>
        </p:txBody>
      </p:sp>
      <p:pic>
        <p:nvPicPr>
          <p:cNvPr id="5" name="Picture 4"/>
          <p:cNvPicPr>
            <a:picLocks noChangeAspect="1"/>
          </p:cNvPicPr>
          <p:nvPr/>
        </p:nvPicPr>
        <p:blipFill>
          <a:blip r:embed="rId2" cstate="print"/>
          <a:stretch>
            <a:fillRect/>
          </a:stretch>
        </p:blipFill>
        <p:spPr>
          <a:xfrm>
            <a:off x="710044" y="3429000"/>
            <a:ext cx="4800600" cy="1619250"/>
          </a:xfrm>
          <a:prstGeom prst="rect">
            <a:avLst/>
          </a:prstGeom>
        </p:spPr>
      </p:pic>
    </p:spTree>
    <p:extLst>
      <p:ext uri="{BB962C8B-B14F-4D97-AF65-F5344CB8AC3E}">
        <p14:creationId xmlns:p14="http://schemas.microsoft.com/office/powerpoint/2010/main" val="38614592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带有随机变量的简单类</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lvl="3" indent="0">
              <a:spcBef>
                <a:spcPts val="1200"/>
              </a:spcBef>
              <a:buNone/>
            </a:pPr>
            <a:r>
              <a:rPr lang="en-US" sz="22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182</a:t>
            </a:fld>
            <a:endParaRPr lang="en-US" dirty="0"/>
          </a:p>
        </p:txBody>
      </p:sp>
      <p:pic>
        <p:nvPicPr>
          <p:cNvPr id="7" name="Picture 6"/>
          <p:cNvPicPr>
            <a:picLocks noChangeAspect="1"/>
          </p:cNvPicPr>
          <p:nvPr/>
        </p:nvPicPr>
        <p:blipFill>
          <a:blip r:embed="rId2" cstate="print"/>
          <a:stretch>
            <a:fillRect/>
          </a:stretch>
        </p:blipFill>
        <p:spPr>
          <a:xfrm>
            <a:off x="457200" y="1743075"/>
            <a:ext cx="5329670" cy="4554733"/>
          </a:xfrm>
          <a:prstGeom prst="rect">
            <a:avLst/>
          </a:prstGeom>
        </p:spPr>
      </p:pic>
    </p:spTree>
    <p:extLst>
      <p:ext uri="{BB962C8B-B14F-4D97-AF65-F5344CB8AC3E}">
        <p14:creationId xmlns:p14="http://schemas.microsoft.com/office/powerpoint/2010/main" val="17316700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约束块</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有用的激励不仅仅是随机值，变量之间也有着相互关系。</a:t>
            </a:r>
            <a:endParaRPr lang="en-US" altLang="zh-CN" sz="2200" dirty="0"/>
          </a:p>
          <a:p>
            <a:pPr marL="346075" lvl="3" indent="-344488">
              <a:spcBef>
                <a:spcPts val="1200"/>
              </a:spcBef>
              <a:buFont typeface="Arial" panose="020B0604020202020204" pitchFamily="34" charset="0"/>
              <a:buChar char="•"/>
            </a:pPr>
            <a:r>
              <a:rPr lang="zh-CN" altLang="en-US" sz="2200" dirty="0"/>
              <a:t>没有约束的随机变量会包含许多无效的和非法的值，这会使得有效激励的产生变得低效。</a:t>
            </a:r>
            <a:endParaRPr lang="en-US" altLang="zh-CN" sz="2200" dirty="0"/>
          </a:p>
          <a:p>
            <a:pPr marL="346075" lvl="3" indent="-344488">
              <a:spcBef>
                <a:spcPts val="1200"/>
              </a:spcBef>
              <a:buFont typeface="Arial" panose="020B0604020202020204" pitchFamily="34" charset="0"/>
              <a:buChar char="•"/>
            </a:pPr>
            <a:r>
              <a:rPr lang="zh-CN" altLang="en-US" sz="2200" dirty="0"/>
              <a:t>需要用包含一个或多个约束表达式的约束块定义这些相互关系。</a:t>
            </a:r>
            <a:endParaRPr lang="en-US"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183</a:t>
            </a:fld>
            <a:endParaRPr lang="en-US" dirty="0"/>
          </a:p>
        </p:txBody>
      </p:sp>
    </p:spTree>
    <p:extLst>
      <p:ext uri="{BB962C8B-B14F-4D97-AF65-F5344CB8AC3E}">
        <p14:creationId xmlns:p14="http://schemas.microsoft.com/office/powerpoint/2010/main" val="180391402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约束块（成员集合）</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约束块支持整形通过</a:t>
            </a:r>
            <a:r>
              <a:rPr lang="en-US" altLang="zh-CN" sz="2200" dirty="0"/>
              <a:t>set</a:t>
            </a:r>
            <a:r>
              <a:rPr lang="zh-CN" altLang="en-US" sz="2200" dirty="0"/>
              <a:t>操作符来设置它们的可取值范围。</a:t>
            </a:r>
            <a:endParaRPr lang="en-US" altLang="zh-CN" sz="2200" dirty="0"/>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rand integer x, y, z;</a:t>
            </a:r>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constraint c1 {x inside {3, 5, [9:15], [24:32], [y:2*y], z};}</a:t>
            </a:r>
          </a:p>
          <a:p>
            <a:pPr marL="375512" lvl="3" indent="0">
              <a:lnSpc>
                <a:spcPct val="110000"/>
              </a:lnSpc>
              <a:spcBef>
                <a:spcPts val="0"/>
              </a:spcBef>
              <a:buNone/>
            </a:pPr>
            <a:endParaRPr lang="en-US" sz="1600" b="1" dirty="0">
              <a:latin typeface="Courier New" panose="02070309020205020404" pitchFamily="49" charset="0"/>
              <a:cs typeface="Courier New" panose="02070309020205020404" pitchFamily="49" charset="0"/>
            </a:endParaRPr>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rand integer a, b, c;</a:t>
            </a:r>
          </a:p>
          <a:p>
            <a:pPr marL="375512" lvl="3" indent="0">
              <a:lnSpc>
                <a:spcPct val="110000"/>
              </a:lnSpc>
              <a:spcBef>
                <a:spcPts val="0"/>
              </a:spcBef>
              <a:buNone/>
            </a:pPr>
            <a:r>
              <a:rPr lang="fr-FR" sz="1600" b="1" dirty="0" err="1">
                <a:latin typeface="Courier New" panose="02070309020205020404" pitchFamily="49" charset="0"/>
                <a:cs typeface="Courier New" panose="02070309020205020404" pitchFamily="49" charset="0"/>
              </a:rPr>
              <a:t>constraint</a:t>
            </a:r>
            <a:r>
              <a:rPr lang="fr-FR" sz="1600" b="1" dirty="0">
                <a:latin typeface="Courier New" panose="02070309020205020404" pitchFamily="49" charset="0"/>
                <a:cs typeface="Courier New" panose="02070309020205020404" pitchFamily="49" charset="0"/>
              </a:rPr>
              <a:t> c2 {a </a:t>
            </a:r>
            <a:r>
              <a:rPr lang="fr-FR" sz="1600" b="1" dirty="0" err="1">
                <a:latin typeface="Courier New" panose="02070309020205020404" pitchFamily="49" charset="0"/>
                <a:cs typeface="Courier New" panose="02070309020205020404" pitchFamily="49" charset="0"/>
              </a:rPr>
              <a:t>inside</a:t>
            </a:r>
            <a:r>
              <a:rPr lang="fr-FR" sz="1600" b="1" dirty="0">
                <a:latin typeface="Courier New" panose="02070309020205020404" pitchFamily="49" charset="0"/>
                <a:cs typeface="Courier New" panose="02070309020205020404" pitchFamily="49" charset="0"/>
              </a:rPr>
              <a:t> {b, c};}</a:t>
            </a:r>
          </a:p>
          <a:p>
            <a:pPr marL="375512" lvl="3" indent="0">
              <a:lnSpc>
                <a:spcPct val="110000"/>
              </a:lnSpc>
              <a:spcBef>
                <a:spcPts val="0"/>
              </a:spcBef>
              <a:buNone/>
            </a:pPr>
            <a:endParaRPr lang="en-US" sz="1600" b="1" dirty="0">
              <a:latin typeface="Courier New" panose="02070309020205020404" pitchFamily="49" charset="0"/>
              <a:cs typeface="Courier New" panose="02070309020205020404" pitchFamily="49" charset="0"/>
            </a:endParaRPr>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integer fives[4] = '{ 5, 10, 15, 20 };</a:t>
            </a:r>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rand integer v;</a:t>
            </a:r>
          </a:p>
          <a:p>
            <a:pPr marL="375512" lvl="3" indent="0">
              <a:lnSpc>
                <a:spcPct val="110000"/>
              </a:lnSpc>
              <a:spcBef>
                <a:spcPts val="0"/>
              </a:spcBef>
              <a:buNone/>
            </a:pPr>
            <a:r>
              <a:rPr lang="en-US" sz="1600" b="1" dirty="0">
                <a:latin typeface="Courier New" panose="02070309020205020404" pitchFamily="49" charset="0"/>
                <a:cs typeface="Courier New" panose="02070309020205020404" pitchFamily="49" charset="0"/>
              </a:rPr>
              <a:t>constraint c3 { v inside {fives};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184</a:t>
            </a:fld>
            <a:endParaRPr lang="en-US" dirty="0"/>
          </a:p>
        </p:txBody>
      </p:sp>
    </p:spTree>
    <p:extLst>
      <p:ext uri="{BB962C8B-B14F-4D97-AF65-F5344CB8AC3E}">
        <p14:creationId xmlns:p14="http://schemas.microsoft.com/office/powerpoint/2010/main" val="17960448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约束块（权重分布）</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除了成员集合设置，约束块也支持设置可取值的同时也为其设置随机时的权重。</a:t>
            </a:r>
            <a:endParaRPr lang="en-US" altLang="zh-CN" sz="2200" dirty="0"/>
          </a:p>
          <a:p>
            <a:pPr marL="346075" lvl="3" indent="-344488">
              <a:spcBef>
                <a:spcPts val="1200"/>
              </a:spcBef>
              <a:buFont typeface="Arial" panose="020B0604020202020204" pitchFamily="34" charset="0"/>
              <a:buChar char="•"/>
            </a:pPr>
            <a:r>
              <a:rPr lang="zh-CN" altLang="en-US" sz="2200" dirty="0"/>
              <a:t>对于</a:t>
            </a:r>
            <a:r>
              <a:rPr lang="en-US" altLang="zh-CN" sz="2200" dirty="0"/>
              <a:t>:=</a:t>
            </a:r>
            <a:r>
              <a:rPr lang="zh-CN" altLang="en-US" sz="2200" dirty="0"/>
              <a:t>操作符，它们表示每一个值的权重是相同的。</a:t>
            </a:r>
            <a:endParaRPr lang="en-US" altLang="zh-CN" sz="2200" dirty="0"/>
          </a:p>
          <a:p>
            <a:pPr marL="346075" lvl="3" indent="-344488">
              <a:spcBef>
                <a:spcPts val="1200"/>
              </a:spcBef>
              <a:buFont typeface="Arial" panose="020B0604020202020204" pitchFamily="34" charset="0"/>
              <a:buChar char="•"/>
            </a:pPr>
            <a:r>
              <a:rPr lang="zh-CN" altLang="en-US" sz="2200" dirty="0"/>
              <a:t>对于</a:t>
            </a:r>
            <a:r>
              <a:rPr lang="en-US" altLang="zh-CN" sz="2200" dirty="0"/>
              <a:t>:/</a:t>
            </a:r>
            <a:r>
              <a:rPr lang="zh-CN" altLang="en-US" sz="2200" dirty="0"/>
              <a:t>操作符，它们表示权重会平均分配到每一个值。</a:t>
            </a:r>
            <a:endParaRPr lang="en-US" altLang="zh-CN" sz="2200" dirty="0"/>
          </a:p>
          <a:p>
            <a:pPr marL="375512" lvl="3" indent="0">
              <a:lnSpc>
                <a:spcPct val="110000"/>
              </a:lnSpc>
              <a:spcBef>
                <a:spcPts val="0"/>
              </a:spcBef>
              <a:buNone/>
            </a:pPr>
            <a:endParaRPr lang="en-US" sz="1600" b="1" dirty="0">
              <a:latin typeface="Courier New" panose="02070309020205020404" pitchFamily="49" charset="0"/>
              <a:cs typeface="Courier New" panose="02070309020205020404" pitchFamily="49" charset="0"/>
            </a:endParaRPr>
          </a:p>
          <a:p>
            <a:pPr marL="375512" lvl="3" indent="0">
              <a:lnSpc>
                <a:spcPct val="110000"/>
              </a:lnSpc>
              <a:spcBef>
                <a:spcPts val="0"/>
              </a:spcBef>
              <a:buNone/>
            </a:pPr>
            <a:r>
              <a:rPr lang="en-US" sz="1800" b="1" dirty="0">
                <a:latin typeface="Courier New" panose="02070309020205020404" pitchFamily="49" charset="0"/>
                <a:cs typeface="Courier New" panose="02070309020205020404" pitchFamily="49" charset="0"/>
              </a:rPr>
              <a:t>x</a:t>
            </a:r>
            <a:r>
              <a:rPr lang="zh-CN" altLang="en-US" sz="1800" b="1" dirty="0">
                <a:latin typeface="Courier New" panose="02070309020205020404" pitchFamily="49" charset="0"/>
                <a:cs typeface="Courier New" panose="02070309020205020404" pitchFamily="49" charset="0"/>
              </a:rPr>
              <a:t>在</a:t>
            </a:r>
            <a:r>
              <a:rPr lang="en-US" altLang="zh-CN" sz="1800" b="1" dirty="0">
                <a:latin typeface="Courier New" panose="02070309020205020404" pitchFamily="49" charset="0"/>
                <a:cs typeface="Courier New" panose="02070309020205020404" pitchFamily="49" charset="0"/>
              </a:rPr>
              <a:t>100,101,102,200</a:t>
            </a:r>
            <a:r>
              <a:rPr lang="zh-CN" altLang="en-US" sz="1800" b="1" dirty="0">
                <a:latin typeface="Courier New" panose="02070309020205020404" pitchFamily="49" charset="0"/>
                <a:cs typeface="Courier New" panose="02070309020205020404" pitchFamily="49" charset="0"/>
              </a:rPr>
              <a:t>和</a:t>
            </a:r>
            <a:r>
              <a:rPr lang="en-US" altLang="zh-CN" sz="1800" b="1" dirty="0">
                <a:latin typeface="Courier New" panose="02070309020205020404" pitchFamily="49" charset="0"/>
                <a:cs typeface="Courier New" panose="02070309020205020404" pitchFamily="49" charset="0"/>
              </a:rPr>
              <a:t>300</a:t>
            </a:r>
            <a:r>
              <a:rPr lang="zh-CN" altLang="en-US" sz="1800" b="1" dirty="0">
                <a:latin typeface="Courier New" panose="02070309020205020404" pitchFamily="49" charset="0"/>
                <a:cs typeface="Courier New" panose="02070309020205020404" pitchFamily="49" charset="0"/>
              </a:rPr>
              <a:t>的权重是</a:t>
            </a:r>
            <a:r>
              <a:rPr lang="en-US" altLang="zh-CN" sz="1800" b="1" dirty="0">
                <a:latin typeface="Courier New" panose="02070309020205020404" pitchFamily="49" charset="0"/>
                <a:cs typeface="Courier New" panose="02070309020205020404" pitchFamily="49" charset="0"/>
              </a:rPr>
              <a:t>1-1-1-2-5</a:t>
            </a:r>
            <a:r>
              <a:rPr lang="zh-CN" altLang="en-US" sz="1800" b="1" dirty="0">
                <a:latin typeface="Courier New" panose="02070309020205020404" pitchFamily="49" charset="0"/>
                <a:cs typeface="Courier New" panose="02070309020205020404" pitchFamily="49" charset="0"/>
              </a:rPr>
              <a:t>。</a:t>
            </a:r>
            <a:endParaRPr lang="en-US" sz="1800" b="1" dirty="0">
              <a:latin typeface="Courier New" panose="02070309020205020404" pitchFamily="49" charset="0"/>
              <a:cs typeface="Courier New" panose="02070309020205020404" pitchFamily="49" charset="0"/>
            </a:endParaRPr>
          </a:p>
          <a:p>
            <a:pPr marL="375512" lvl="3" indent="0">
              <a:lnSpc>
                <a:spcPct val="110000"/>
              </a:lnSpc>
              <a:spcBef>
                <a:spcPts val="0"/>
              </a:spcBef>
              <a:buNone/>
            </a:pPr>
            <a:r>
              <a:rPr lang="en-US" sz="1800" b="1" dirty="0">
                <a:latin typeface="Courier New" panose="02070309020205020404" pitchFamily="49" charset="0"/>
                <a:cs typeface="Courier New" panose="02070309020205020404" pitchFamily="49" charset="0"/>
              </a:rPr>
              <a:t>x </a:t>
            </a:r>
            <a:r>
              <a:rPr lang="en-US" sz="1800" b="1" dirty="0" err="1">
                <a:latin typeface="Courier New" panose="02070309020205020404" pitchFamily="49" charset="0"/>
                <a:cs typeface="Courier New" panose="02070309020205020404" pitchFamily="49" charset="0"/>
              </a:rPr>
              <a:t>dist</a:t>
            </a:r>
            <a:r>
              <a:rPr lang="en-US" sz="1800" b="1" dirty="0">
                <a:latin typeface="Courier New" panose="02070309020205020404" pitchFamily="49" charset="0"/>
                <a:cs typeface="Courier New" panose="02070309020205020404" pitchFamily="49" charset="0"/>
              </a:rPr>
              <a:t> { [100:102] := 1, 200 := 2, 300 := 5}</a:t>
            </a:r>
          </a:p>
          <a:p>
            <a:pPr marL="375512" lvl="3" indent="0">
              <a:lnSpc>
                <a:spcPct val="110000"/>
              </a:lnSpc>
              <a:spcBef>
                <a:spcPts val="0"/>
              </a:spcBef>
              <a:buNone/>
            </a:pPr>
            <a:endParaRPr lang="en-US" sz="1800" b="1" dirty="0">
              <a:latin typeface="Courier New" panose="02070309020205020404" pitchFamily="49" charset="0"/>
              <a:cs typeface="Courier New" panose="02070309020205020404" pitchFamily="49" charset="0"/>
            </a:endParaRPr>
          </a:p>
          <a:p>
            <a:pPr marL="375512" lvl="3" indent="0">
              <a:lnSpc>
                <a:spcPct val="110000"/>
              </a:lnSpc>
              <a:spcBef>
                <a:spcPts val="0"/>
              </a:spcBef>
              <a:buNone/>
            </a:pPr>
            <a:r>
              <a:rPr lang="en-US" sz="1800" b="1" dirty="0">
                <a:latin typeface="Courier New" panose="02070309020205020404" pitchFamily="49" charset="0"/>
                <a:cs typeface="Courier New" panose="02070309020205020404" pitchFamily="49" charset="0"/>
              </a:rPr>
              <a:t>x</a:t>
            </a:r>
            <a:r>
              <a:rPr lang="zh-CN" altLang="en-US" sz="1800" b="1" dirty="0">
                <a:latin typeface="Courier New" panose="02070309020205020404" pitchFamily="49" charset="0"/>
                <a:cs typeface="Courier New" panose="02070309020205020404" pitchFamily="49" charset="0"/>
              </a:rPr>
              <a:t>在</a:t>
            </a:r>
            <a:r>
              <a:rPr lang="en-US" altLang="zh-CN" sz="1800" b="1" dirty="0">
                <a:latin typeface="Courier New" panose="02070309020205020404" pitchFamily="49" charset="0"/>
                <a:cs typeface="Courier New" panose="02070309020205020404" pitchFamily="49" charset="0"/>
              </a:rPr>
              <a:t>100,101,102,200</a:t>
            </a:r>
            <a:r>
              <a:rPr lang="zh-CN" altLang="en-US" sz="1800" b="1" dirty="0">
                <a:latin typeface="Courier New" panose="02070309020205020404" pitchFamily="49" charset="0"/>
                <a:cs typeface="Courier New" panose="02070309020205020404" pitchFamily="49" charset="0"/>
              </a:rPr>
              <a:t>和</a:t>
            </a:r>
            <a:r>
              <a:rPr lang="en-US" altLang="zh-CN" sz="1800" b="1" dirty="0">
                <a:latin typeface="Courier New" panose="02070309020205020404" pitchFamily="49" charset="0"/>
                <a:cs typeface="Courier New" panose="02070309020205020404" pitchFamily="49" charset="0"/>
              </a:rPr>
              <a:t>300</a:t>
            </a:r>
            <a:r>
              <a:rPr lang="zh-CN" altLang="en-US" sz="1800" b="1" dirty="0">
                <a:latin typeface="Courier New" panose="02070309020205020404" pitchFamily="49" charset="0"/>
                <a:cs typeface="Courier New" panose="02070309020205020404" pitchFamily="49" charset="0"/>
              </a:rPr>
              <a:t>的权重是</a:t>
            </a:r>
            <a:r>
              <a:rPr lang="en-US" altLang="zh-CN" sz="1800" b="1" dirty="0">
                <a:latin typeface="Courier New" panose="02070309020205020404" pitchFamily="49" charset="0"/>
                <a:cs typeface="Courier New" panose="02070309020205020404" pitchFamily="49" charset="0"/>
              </a:rPr>
              <a:t>1/3-1/3-1/3-2-5</a:t>
            </a:r>
            <a:r>
              <a:rPr lang="zh-CN" altLang="en-US" sz="1800" b="1" dirty="0">
                <a:latin typeface="Courier New" panose="02070309020205020404" pitchFamily="49" charset="0"/>
                <a:cs typeface="Courier New" panose="02070309020205020404" pitchFamily="49" charset="0"/>
              </a:rPr>
              <a:t>。</a:t>
            </a:r>
            <a:endParaRPr lang="en-US" sz="1800" b="1" dirty="0">
              <a:latin typeface="Courier New" panose="02070309020205020404" pitchFamily="49" charset="0"/>
              <a:cs typeface="Courier New" panose="02070309020205020404" pitchFamily="49" charset="0"/>
            </a:endParaRPr>
          </a:p>
          <a:p>
            <a:pPr marL="375512" lvl="3" indent="0">
              <a:lnSpc>
                <a:spcPct val="110000"/>
              </a:lnSpc>
              <a:spcBef>
                <a:spcPts val="0"/>
              </a:spcBef>
              <a:buNone/>
            </a:pPr>
            <a:r>
              <a:rPr lang="en-US" sz="1800" b="1" dirty="0">
                <a:latin typeface="Courier New" panose="02070309020205020404" pitchFamily="49" charset="0"/>
                <a:cs typeface="Courier New" panose="02070309020205020404" pitchFamily="49" charset="0"/>
              </a:rPr>
              <a:t>x </a:t>
            </a:r>
            <a:r>
              <a:rPr lang="en-US" sz="1800" b="1" dirty="0" err="1">
                <a:latin typeface="Courier New" panose="02070309020205020404" pitchFamily="49" charset="0"/>
                <a:cs typeface="Courier New" panose="02070309020205020404" pitchFamily="49" charset="0"/>
              </a:rPr>
              <a:t>dist</a:t>
            </a:r>
            <a:r>
              <a:rPr lang="en-US" sz="1800" b="1" dirty="0">
                <a:latin typeface="Courier New" panose="02070309020205020404" pitchFamily="49" charset="0"/>
                <a:cs typeface="Courier New" panose="02070309020205020404" pitchFamily="49" charset="0"/>
              </a:rPr>
              <a:t> { [100:102] :/ 1, 200 := 2, 300 := 5}</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185</a:t>
            </a:fld>
            <a:endParaRPr lang="en-US" dirty="0"/>
          </a:p>
        </p:txBody>
      </p:sp>
    </p:spTree>
    <p:extLst>
      <p:ext uri="{BB962C8B-B14F-4D97-AF65-F5344CB8AC3E}">
        <p14:creationId xmlns:p14="http://schemas.microsoft.com/office/powerpoint/2010/main" val="22296505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约束块（唯一标识）</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sz="2200" b="1" dirty="0"/>
              <a:t>unique</a:t>
            </a:r>
            <a:r>
              <a:rPr lang="zh-CN" altLang="en-US" sz="2200" dirty="0"/>
              <a:t>可以用来约束一组变量，使得其在随机后变量之间不会有相同的数值。</a:t>
            </a:r>
            <a:endParaRPr lang="en-US" altLang="zh-CN" sz="2200" dirty="0"/>
          </a:p>
          <a:p>
            <a:pPr marL="346075" lvl="3" indent="-344488">
              <a:spcBef>
                <a:spcPts val="1200"/>
              </a:spcBef>
              <a:buFont typeface="Arial" panose="020B0604020202020204" pitchFamily="34" charset="0"/>
              <a:buChar char="•"/>
            </a:pPr>
            <a:r>
              <a:rPr lang="en-US" altLang="zh-CN" sz="2200" dirty="0"/>
              <a:t>a[2],a[3],b</a:t>
            </a:r>
            <a:r>
              <a:rPr lang="zh-CN" altLang="en-US" sz="2200" dirty="0"/>
              <a:t>和</a:t>
            </a:r>
            <a:r>
              <a:rPr lang="en-US" altLang="zh-CN" sz="2200" dirty="0"/>
              <a:t>excluded</a:t>
            </a:r>
            <a:r>
              <a:rPr lang="zh-CN" altLang="en-US" sz="2200" dirty="0"/>
              <a:t>在随机化之后将包含不相同的数值。</a:t>
            </a:r>
            <a:endParaRPr lang="en-US" altLang="zh-CN" sz="2200" dirty="0"/>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rand byte a[5];</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rand byte b;</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rand byte excluded;</a:t>
            </a:r>
          </a:p>
          <a:p>
            <a:pPr marL="375512" lvl="3" indent="0">
              <a:lnSpc>
                <a:spcPct val="110000"/>
              </a:lnSpc>
              <a:spcBef>
                <a:spcPts val="0"/>
              </a:spcBef>
              <a:buNone/>
            </a:pPr>
            <a:r>
              <a:rPr lang="fr-FR" sz="2000" b="1" dirty="0" err="1">
                <a:latin typeface="Courier New" panose="02070309020205020404" pitchFamily="49" charset="0"/>
                <a:cs typeface="Courier New" panose="02070309020205020404" pitchFamily="49" charset="0"/>
              </a:rPr>
              <a:t>constraint</a:t>
            </a:r>
            <a:r>
              <a:rPr lang="fr-FR" sz="2000" b="1" dirty="0">
                <a:latin typeface="Courier New" panose="02070309020205020404" pitchFamily="49" charset="0"/>
                <a:cs typeface="Courier New" panose="02070309020205020404" pitchFamily="49" charset="0"/>
              </a:rPr>
              <a:t> u { unique {b, a[2:3], </a:t>
            </a:r>
            <a:r>
              <a:rPr lang="fr-FR" sz="2000" b="1" dirty="0" err="1">
                <a:latin typeface="Courier New" panose="02070309020205020404" pitchFamily="49" charset="0"/>
                <a:cs typeface="Courier New" panose="02070309020205020404" pitchFamily="49" charset="0"/>
              </a:rPr>
              <a:t>excluded</a:t>
            </a:r>
            <a:r>
              <a:rPr lang="fr-FR" sz="2000" b="1" dirty="0">
                <a:latin typeface="Courier New" panose="02070309020205020404" pitchFamily="49" charset="0"/>
                <a:cs typeface="Courier New" panose="02070309020205020404" pitchFamily="49" charset="0"/>
              </a:rPr>
              <a:t>}; }</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constraint exclusion { excluded == 5;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186</a:t>
            </a:fld>
            <a:endParaRPr lang="en-US" dirty="0"/>
          </a:p>
        </p:txBody>
      </p:sp>
    </p:spTree>
    <p:extLst>
      <p:ext uri="{BB962C8B-B14F-4D97-AF65-F5344CB8AC3E}">
        <p14:creationId xmlns:p14="http://schemas.microsoft.com/office/powerpoint/2010/main" val="6086985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约束块（条件约束）</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可以使用</a:t>
            </a:r>
            <a:r>
              <a:rPr lang="en-US" altLang="zh-CN" sz="2200" dirty="0"/>
              <a:t>if-else</a:t>
            </a:r>
            <a:r>
              <a:rPr lang="zh-CN" altLang="en-US" sz="2200" dirty="0"/>
              <a:t>或者</a:t>
            </a:r>
            <a:r>
              <a:rPr lang="en-US" altLang="zh-CN" sz="2200" dirty="0"/>
              <a:t>-&gt;</a:t>
            </a:r>
            <a:r>
              <a:rPr lang="zh-CN" altLang="en-US" sz="2200" dirty="0"/>
              <a:t>操作符来表示条件约束。</a:t>
            </a:r>
            <a:endParaRPr lang="en-US" altLang="zh-CN" sz="2200" dirty="0"/>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mode == little -&gt; </a:t>
            </a:r>
            <a:r>
              <a:rPr lang="en-US" sz="2000" b="1" dirty="0" err="1">
                <a:latin typeface="Courier New" panose="02070309020205020404" pitchFamily="49" charset="0"/>
                <a:cs typeface="Courier New" panose="02070309020205020404" pitchFamily="49" charset="0"/>
              </a:rPr>
              <a:t>len</a:t>
            </a:r>
            <a:r>
              <a:rPr lang="en-US" sz="2000" b="1" dirty="0">
                <a:latin typeface="Courier New" panose="02070309020205020404" pitchFamily="49" charset="0"/>
                <a:cs typeface="Courier New" panose="02070309020205020404" pitchFamily="49" charset="0"/>
              </a:rPr>
              <a:t> &lt; 10;</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mode == big -&gt; </a:t>
            </a:r>
            <a:r>
              <a:rPr lang="en-US" sz="2000" b="1" dirty="0" err="1">
                <a:latin typeface="Courier New" panose="02070309020205020404" pitchFamily="49" charset="0"/>
                <a:cs typeface="Courier New" panose="02070309020205020404" pitchFamily="49" charset="0"/>
              </a:rPr>
              <a:t>len</a:t>
            </a:r>
            <a:r>
              <a:rPr lang="en-US" sz="2000" b="1" dirty="0">
                <a:latin typeface="Courier New" panose="02070309020205020404" pitchFamily="49" charset="0"/>
                <a:cs typeface="Courier New" panose="02070309020205020404" pitchFamily="49" charset="0"/>
              </a:rPr>
              <a:t> &gt; 100;</a:t>
            </a:r>
          </a:p>
          <a:p>
            <a:pPr marL="375512" lvl="3" indent="0">
              <a:lnSpc>
                <a:spcPct val="110000"/>
              </a:lnSpc>
              <a:spcBef>
                <a:spcPts val="0"/>
              </a:spcBef>
              <a:buNone/>
            </a:pPr>
            <a:endParaRPr lang="en-US" sz="2000" b="1" dirty="0">
              <a:latin typeface="Courier New" panose="02070309020205020404" pitchFamily="49" charset="0"/>
              <a:cs typeface="Courier New" panose="02070309020205020404" pitchFamily="49" charset="0"/>
            </a:endParaRP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bit [3:0] a, b;</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constraint c { (a == 0) -&gt; (b == 1); }</a:t>
            </a:r>
          </a:p>
          <a:p>
            <a:pPr marL="375512" lvl="3" indent="0">
              <a:lnSpc>
                <a:spcPct val="110000"/>
              </a:lnSpc>
              <a:spcBef>
                <a:spcPts val="0"/>
              </a:spcBef>
              <a:buNone/>
            </a:pPr>
            <a:endParaRPr lang="en-US" sz="2000" b="1" dirty="0">
              <a:latin typeface="Courier New" panose="02070309020205020404" pitchFamily="49" charset="0"/>
              <a:cs typeface="Courier New" panose="02070309020205020404" pitchFamily="49" charset="0"/>
            </a:endParaRP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if (mode == little)</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len</a:t>
            </a:r>
            <a:r>
              <a:rPr lang="en-US" sz="2000" b="1" dirty="0">
                <a:latin typeface="Courier New" panose="02070309020205020404" pitchFamily="49" charset="0"/>
                <a:cs typeface="Courier New" panose="02070309020205020404" pitchFamily="49" charset="0"/>
              </a:rPr>
              <a:t> &lt; 10;</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else if (mode == big)</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len</a:t>
            </a:r>
            <a:r>
              <a:rPr lang="en-US" sz="2000" b="1" dirty="0">
                <a:latin typeface="Courier New" panose="02070309020205020404" pitchFamily="49" charset="0"/>
                <a:cs typeface="Courier New" panose="02070309020205020404" pitchFamily="49" charset="0"/>
              </a:rPr>
              <a:t> &gt; 100;</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187</a:t>
            </a:fld>
            <a:endParaRPr lang="en-US" dirty="0"/>
          </a:p>
        </p:txBody>
      </p:sp>
    </p:spTree>
    <p:extLst>
      <p:ext uri="{BB962C8B-B14F-4D97-AF65-F5344CB8AC3E}">
        <p14:creationId xmlns:p14="http://schemas.microsoft.com/office/powerpoint/2010/main" val="7579043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约束块（迭代约束）</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sz="2200" b="1" dirty="0" err="1"/>
              <a:t>foreach</a:t>
            </a:r>
            <a:r>
              <a:rPr lang="zh-CN" altLang="en-US" sz="2200" dirty="0"/>
              <a:t>可以用来迭代约束数组中的元素，这些数组可以是定长数组、动态数组、关联数组或者队列。</a:t>
            </a:r>
            <a:endParaRPr lang="en-US" altLang="zh-CN" sz="2200" dirty="0"/>
          </a:p>
          <a:p>
            <a:pPr marL="375512" lvl="3" indent="0">
              <a:lnSpc>
                <a:spcPct val="110000"/>
              </a:lnSpc>
              <a:spcBef>
                <a:spcPts val="0"/>
              </a:spcBef>
              <a:buNone/>
            </a:pPr>
            <a:r>
              <a:rPr lang="en-US" altLang="zh-CN" sz="2000" b="1" dirty="0">
                <a:latin typeface="Courier New" panose="02070309020205020404" pitchFamily="49" charset="0"/>
                <a:cs typeface="Courier New" panose="02070309020205020404" pitchFamily="49" charset="0"/>
              </a:rPr>
              <a:t>class C;</a:t>
            </a:r>
            <a:endParaRPr lang="en-US" sz="2000" b="1" dirty="0">
              <a:latin typeface="Courier New" panose="02070309020205020404" pitchFamily="49" charset="0"/>
              <a:cs typeface="Courier New" panose="02070309020205020404" pitchFamily="49" charset="0"/>
            </a:endParaRP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rand byte A[] ;</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constraint C1 { </a:t>
            </a:r>
            <a:r>
              <a:rPr lang="en-US" sz="2000" b="1" dirty="0" err="1">
                <a:latin typeface="Courier New" panose="02070309020205020404" pitchFamily="49" charset="0"/>
                <a:cs typeface="Courier New" panose="02070309020205020404" pitchFamily="49" charset="0"/>
              </a:rPr>
              <a:t>foreach</a:t>
            </a:r>
            <a:r>
              <a:rPr lang="en-US" sz="2000" b="1" dirty="0">
                <a:latin typeface="Courier New" panose="02070309020205020404" pitchFamily="49" charset="0"/>
                <a:cs typeface="Courier New" panose="02070309020205020404" pitchFamily="49" charset="0"/>
              </a:rPr>
              <a:t> (A[i]) A[i] inside </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{2,4,8,16};}</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constraint C2 { </a:t>
            </a:r>
            <a:r>
              <a:rPr lang="en-US" sz="2000" b="1" dirty="0" err="1">
                <a:latin typeface="Courier New" panose="02070309020205020404" pitchFamily="49" charset="0"/>
                <a:cs typeface="Courier New" panose="02070309020205020404" pitchFamily="49" charset="0"/>
              </a:rPr>
              <a:t>foreach</a:t>
            </a:r>
            <a:r>
              <a:rPr lang="en-US" sz="2000" b="1" dirty="0">
                <a:latin typeface="Courier New" panose="02070309020205020404" pitchFamily="49" charset="0"/>
                <a:cs typeface="Courier New" panose="02070309020205020404" pitchFamily="49" charset="0"/>
              </a:rPr>
              <a:t> (A[j]) A[j] &gt; 2 * j; }</a:t>
            </a:r>
          </a:p>
          <a:p>
            <a:pPr marL="375512" lvl="3" indent="0">
              <a:lnSpc>
                <a:spcPct val="110000"/>
              </a:lnSpc>
              <a:spcBef>
                <a:spcPts val="0"/>
              </a:spcBef>
              <a:buNone/>
            </a:pPr>
            <a:r>
              <a:rPr lang="en-US" sz="2000" b="1" dirty="0" err="1">
                <a:latin typeface="Courier New" panose="02070309020205020404" pitchFamily="49" charset="0"/>
                <a:cs typeface="Courier New" panose="02070309020205020404" pitchFamily="49" charset="0"/>
              </a:rPr>
              <a:t>endclass</a:t>
            </a:r>
            <a:endParaRPr lang="en-US" sz="2000" b="1" dirty="0">
              <a:latin typeface="Courier New" panose="02070309020205020404" pitchFamily="49" charset="0"/>
              <a:cs typeface="Courier New" panose="02070309020205020404" pitchFamily="49" charset="0"/>
            </a:endParaRPr>
          </a:p>
          <a:p>
            <a:endParaRPr lang="en-US" sz="6600" b="1"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188</a:t>
            </a:fld>
            <a:endParaRPr lang="en-US" dirty="0"/>
          </a:p>
        </p:txBody>
      </p:sp>
    </p:spTree>
    <p:extLst>
      <p:ext uri="{BB962C8B-B14F-4D97-AF65-F5344CB8AC3E}">
        <p14:creationId xmlns:p14="http://schemas.microsoft.com/office/powerpoint/2010/main" val="35830444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约束块（迭代约束）</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也可以使用数组的缩减方法做迭代约束。</a:t>
            </a:r>
            <a:endParaRPr lang="en-US" altLang="zh-CN" sz="2200" dirty="0"/>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class C;</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rand bit [7:0] A[] ;</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constraint c1 { </a:t>
            </a:r>
            <a:r>
              <a:rPr lang="en-US" sz="2000" b="1" dirty="0" err="1">
                <a:latin typeface="Courier New" panose="02070309020205020404" pitchFamily="49" charset="0"/>
                <a:cs typeface="Courier New" panose="02070309020205020404" pitchFamily="49" charset="0"/>
              </a:rPr>
              <a:t>A.size</a:t>
            </a:r>
            <a:r>
              <a:rPr lang="en-US" sz="2000" b="1" dirty="0">
                <a:latin typeface="Courier New" panose="02070309020205020404" pitchFamily="49" charset="0"/>
                <a:cs typeface="Courier New" panose="02070309020205020404" pitchFamily="49" charset="0"/>
              </a:rPr>
              <a:t>() == 5; }</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constraint c2 { </a:t>
            </a:r>
            <a:r>
              <a:rPr lang="en-US" sz="2000" b="1" dirty="0" err="1">
                <a:latin typeface="Courier New" panose="02070309020205020404" pitchFamily="49" charset="0"/>
                <a:cs typeface="Courier New" panose="02070309020205020404" pitchFamily="49" charset="0"/>
              </a:rPr>
              <a:t>A.sum</a:t>
            </a:r>
            <a:r>
              <a:rPr lang="en-US" sz="2000" b="1" dirty="0">
                <a:latin typeface="Courier New" panose="02070309020205020404" pitchFamily="49" charset="0"/>
                <a:cs typeface="Courier New" panose="02070309020205020404" pitchFamily="49" charset="0"/>
              </a:rPr>
              <a:t>() &lt; 1000; }</a:t>
            </a:r>
          </a:p>
          <a:p>
            <a:pPr marL="375512" lvl="3" indent="0">
              <a:lnSpc>
                <a:spcPct val="110000"/>
              </a:lnSpc>
              <a:spcBef>
                <a:spcPts val="0"/>
              </a:spcBef>
              <a:buNone/>
            </a:pPr>
            <a:r>
              <a:rPr lang="en-US" sz="2000" b="1" dirty="0" err="1">
                <a:latin typeface="Courier New" panose="02070309020205020404" pitchFamily="49" charset="0"/>
                <a:cs typeface="Courier New" panose="02070309020205020404" pitchFamily="49" charset="0"/>
              </a:rPr>
              <a:t>endclass</a:t>
            </a:r>
            <a:endParaRPr lang="en-US" sz="2000" b="1" dirty="0">
              <a:latin typeface="Courier New" panose="02070309020205020404" pitchFamily="49" charset="0"/>
              <a:cs typeface="Courier New" panose="02070309020205020404" pitchFamily="49" charset="0"/>
            </a:endParaRPr>
          </a:p>
          <a:p>
            <a:pPr marL="375512" lvl="3" indent="0">
              <a:lnSpc>
                <a:spcPct val="110000"/>
              </a:lnSpc>
              <a:spcBef>
                <a:spcPts val="0"/>
              </a:spcBef>
              <a:buNone/>
            </a:pPr>
            <a:endParaRPr lang="en-US" sz="2000" b="1" dirty="0">
              <a:latin typeface="Courier New" panose="02070309020205020404" pitchFamily="49" charset="0"/>
              <a:cs typeface="Courier New" panose="02070309020205020404" pitchFamily="49" charset="0"/>
            </a:endParaRP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A[0] + A[1] + A[2] + A[3] + A[4] &lt; 1000</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189</a:t>
            </a:fld>
            <a:endParaRPr lang="en-US" dirty="0"/>
          </a:p>
        </p:txBody>
      </p:sp>
    </p:spTree>
    <p:extLst>
      <p:ext uri="{BB962C8B-B14F-4D97-AF65-F5344CB8AC3E}">
        <p14:creationId xmlns:p14="http://schemas.microsoft.com/office/powerpoint/2010/main" val="3246827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增强的</a:t>
            </a:r>
            <a:r>
              <a:rPr lang="en-US" altLang="zh-CN" sz="2400" dirty="0">
                <a:solidFill>
                  <a:schemeClr val="bg1">
                    <a:lumMod val="65000"/>
                  </a:schemeClr>
                </a:solidFill>
              </a:rPr>
              <a:t>case</a:t>
            </a:r>
            <a:r>
              <a:rPr lang="zh-CN" altLang="en-US" sz="2400" dirty="0">
                <a:solidFill>
                  <a:schemeClr val="bg1">
                    <a:lumMod val="65000"/>
                  </a:schemeClr>
                </a:solidFill>
              </a:rPr>
              <a:t>语句</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sz="2000" dirty="0"/>
              <a:t>仿真和综合可以会将</a:t>
            </a:r>
            <a:r>
              <a:rPr lang="en-US" altLang="zh-CN" sz="2000" dirty="0"/>
              <a:t>case</a:t>
            </a:r>
            <a:r>
              <a:rPr lang="zh-CN" altLang="en-US" sz="2000" dirty="0"/>
              <a:t>语句做不同的翻译。</a:t>
            </a:r>
            <a:r>
              <a:rPr lang="en-US" altLang="zh-CN" sz="2000" dirty="0"/>
              <a:t>Verilog</a:t>
            </a:r>
            <a:r>
              <a:rPr lang="zh-CN" altLang="en-US" sz="2000" dirty="0"/>
              <a:t>定义</a:t>
            </a:r>
            <a:r>
              <a:rPr lang="en-US" altLang="zh-CN" sz="2000" dirty="0"/>
              <a:t>case</a:t>
            </a:r>
            <a:r>
              <a:rPr lang="zh-CN" altLang="en-US" sz="2000" dirty="0"/>
              <a:t>语句在执行时按照优先级，而综合编译器则会优化</a:t>
            </a:r>
            <a:r>
              <a:rPr lang="en-US" altLang="zh-CN" sz="2000" dirty="0"/>
              <a:t>case</a:t>
            </a:r>
            <a:r>
              <a:rPr lang="zh-CN" altLang="en-US" sz="2000" dirty="0"/>
              <a:t>语句中多余的逻辑。</a:t>
            </a:r>
            <a:endParaRPr lang="en-US" altLang="zh-CN" sz="2000" dirty="0"/>
          </a:p>
          <a:p>
            <a:pPr marL="344487" indent="-342900">
              <a:buFont typeface="Arial" panose="020B0604020202020204" pitchFamily="34" charset="0"/>
              <a:buChar char="•"/>
            </a:pPr>
            <a:r>
              <a:rPr lang="zh-CN" altLang="en-US" sz="2000" dirty="0"/>
              <a:t>为了保持仿真与综合的一致性，</a:t>
            </a:r>
            <a:r>
              <a:rPr lang="en-US" altLang="zh-CN" sz="2000" dirty="0"/>
              <a:t>SV</a:t>
            </a:r>
            <a:r>
              <a:rPr lang="zh-CN" altLang="en-US" sz="2000" dirty="0"/>
              <a:t>提供了</a:t>
            </a:r>
            <a:r>
              <a:rPr lang="en-US" altLang="zh-CN" sz="2000" dirty="0"/>
              <a:t>unique</a:t>
            </a:r>
            <a:r>
              <a:rPr lang="zh-CN" altLang="en-US" sz="2000" dirty="0"/>
              <a:t>和</a:t>
            </a:r>
            <a:r>
              <a:rPr lang="en-US" altLang="zh-CN" sz="2000" dirty="0"/>
              <a:t>priority</a:t>
            </a:r>
            <a:r>
              <a:rPr lang="zh-CN" altLang="en-US" sz="2000" dirty="0"/>
              <a:t>的声明，结合</a:t>
            </a:r>
            <a:r>
              <a:rPr lang="en-US" altLang="zh-CN" sz="2000" dirty="0"/>
              <a:t>case</a:t>
            </a:r>
            <a:r>
              <a:rPr lang="zh-CN" altLang="en-US" sz="2000" dirty="0"/>
              <a:t>，</a:t>
            </a:r>
            <a:r>
              <a:rPr lang="en-US" altLang="zh-CN" sz="2000" dirty="0" err="1"/>
              <a:t>casex</a:t>
            </a:r>
            <a:r>
              <a:rPr lang="zh-CN" altLang="en-US" sz="2000" dirty="0"/>
              <a:t>和</a:t>
            </a:r>
            <a:r>
              <a:rPr lang="en-US" altLang="zh-CN" sz="2000" dirty="0" err="1"/>
              <a:t>casez</a:t>
            </a:r>
            <a:r>
              <a:rPr lang="zh-CN" altLang="en-US" sz="2000" dirty="0"/>
              <a:t>来进一步实现</a:t>
            </a:r>
            <a:r>
              <a:rPr lang="en-US" altLang="zh-CN" sz="2000" dirty="0"/>
              <a:t>case</a:t>
            </a:r>
            <a:r>
              <a:rPr lang="zh-CN" altLang="en-US" sz="2000" dirty="0"/>
              <a:t>对应的硬件电路。</a:t>
            </a:r>
            <a:endParaRPr lang="en-US" altLang="zh-CN" sz="2000" dirty="0"/>
          </a:p>
          <a:p>
            <a:pPr marL="375512" lvl="3" indent="0">
              <a:buNone/>
            </a:pPr>
            <a:r>
              <a:rPr lang="en-US" sz="1600" b="1" dirty="0">
                <a:latin typeface="Courier New" panose="02070309020205020404" pitchFamily="49" charset="0"/>
                <a:cs typeface="Courier New" panose="02070309020205020404" pitchFamily="49" charset="0"/>
              </a:rPr>
              <a:t>unique case </a:t>
            </a:r>
            <a:r>
              <a:rPr lang="en-US" sz="1600" dirty="0">
                <a:latin typeface="Courier New" panose="02070309020205020404" pitchFamily="49" charset="0"/>
                <a:cs typeface="Courier New" panose="02070309020205020404" pitchFamily="49" charset="0"/>
              </a:rPr>
              <a:t>(&lt;</a:t>
            </a:r>
            <a:r>
              <a:rPr lang="en-US" sz="1600" dirty="0" err="1">
                <a:latin typeface="Courier New" panose="02070309020205020404" pitchFamily="49" charset="0"/>
                <a:cs typeface="Courier New" panose="02070309020205020404" pitchFamily="49" charset="0"/>
              </a:rPr>
              <a:t>case_expression</a:t>
            </a:r>
            <a:r>
              <a:rPr lang="en-US" sz="1600" dirty="0">
                <a:latin typeface="Courier New" panose="02070309020205020404" pitchFamily="49" charset="0"/>
                <a:cs typeface="Courier New" panose="02070309020205020404" pitchFamily="49" charset="0"/>
              </a:rPr>
              <a:t>&gt;)</a:t>
            </a:r>
          </a:p>
          <a:p>
            <a:pPr marL="375512" lvl="3" indent="0">
              <a:buNone/>
            </a:pPr>
            <a:r>
              <a:rPr lang="en-US" sz="1600" dirty="0">
                <a:latin typeface="Courier New" panose="02070309020205020404" pitchFamily="49" charset="0"/>
                <a:cs typeface="Courier New" panose="02070309020205020404" pitchFamily="49" charset="0"/>
              </a:rPr>
              <a:t>  ... // case items</a:t>
            </a:r>
          </a:p>
          <a:p>
            <a:pPr marL="375512" lvl="3" indent="0">
              <a:buNone/>
            </a:pPr>
            <a:r>
              <a:rPr lang="en-US" sz="1600" b="1" dirty="0" err="1">
                <a:latin typeface="Courier New" panose="02070309020205020404" pitchFamily="49" charset="0"/>
                <a:cs typeface="Courier New" panose="02070309020205020404" pitchFamily="49" charset="0"/>
              </a:rPr>
              <a:t>endcase</a:t>
            </a:r>
            <a:endParaRPr lang="en-US" sz="1600" b="1" dirty="0">
              <a:latin typeface="Courier New" panose="02070309020205020404" pitchFamily="49" charset="0"/>
              <a:cs typeface="Courier New" panose="02070309020205020404" pitchFamily="49" charset="0"/>
            </a:endParaRPr>
          </a:p>
          <a:p>
            <a:pPr marL="375512" lvl="3" indent="0">
              <a:buNone/>
            </a:pPr>
            <a:r>
              <a:rPr lang="en-US" sz="1600" b="1" dirty="0">
                <a:latin typeface="Courier New" panose="02070309020205020404" pitchFamily="49" charset="0"/>
                <a:cs typeface="Courier New" panose="02070309020205020404" pitchFamily="49" charset="0"/>
              </a:rPr>
              <a:t>priority case </a:t>
            </a:r>
            <a:r>
              <a:rPr lang="en-US" sz="1600" dirty="0">
                <a:latin typeface="Courier New" panose="02070309020205020404" pitchFamily="49" charset="0"/>
                <a:cs typeface="Courier New" panose="02070309020205020404" pitchFamily="49" charset="0"/>
              </a:rPr>
              <a:t>(&lt;</a:t>
            </a:r>
            <a:r>
              <a:rPr lang="en-US" sz="1600" dirty="0" err="1">
                <a:latin typeface="Courier New" panose="02070309020205020404" pitchFamily="49" charset="0"/>
                <a:cs typeface="Courier New" panose="02070309020205020404" pitchFamily="49" charset="0"/>
              </a:rPr>
              <a:t>case_expression</a:t>
            </a:r>
            <a:r>
              <a:rPr lang="en-US" sz="1600" dirty="0">
                <a:latin typeface="Courier New" panose="02070309020205020404" pitchFamily="49" charset="0"/>
                <a:cs typeface="Courier New" panose="02070309020205020404" pitchFamily="49" charset="0"/>
              </a:rPr>
              <a:t>&gt;)</a:t>
            </a:r>
          </a:p>
          <a:p>
            <a:pPr marL="375512" lvl="3" indent="0">
              <a:buNone/>
            </a:pPr>
            <a:r>
              <a:rPr lang="en-US" sz="1600" dirty="0">
                <a:latin typeface="Courier New" panose="02070309020205020404" pitchFamily="49" charset="0"/>
                <a:cs typeface="Courier New" panose="02070309020205020404" pitchFamily="49" charset="0"/>
              </a:rPr>
              <a:t>  ... // case items</a:t>
            </a:r>
          </a:p>
          <a:p>
            <a:pPr marL="375512" lvl="3" indent="0">
              <a:buNone/>
            </a:pPr>
            <a:r>
              <a:rPr lang="en-US" sz="1600" b="1" dirty="0" err="1">
                <a:latin typeface="Courier New" panose="02070309020205020404" pitchFamily="49" charset="0"/>
                <a:cs typeface="Courier New" panose="02070309020205020404" pitchFamily="49" charset="0"/>
              </a:rPr>
              <a:t>endcase</a:t>
            </a:r>
            <a:endParaRPr lang="en-US" sz="1600" dirty="0">
              <a:latin typeface="Courier New" panose="02070309020205020404" pitchFamily="49" charset="0"/>
              <a:cs typeface="Courier New" panose="02070309020205020404" pitchFamily="49" charset="0"/>
            </a:endParaRPr>
          </a:p>
          <a:p>
            <a:pPr marL="344487" indent="-342900">
              <a:buFont typeface="Arial" panose="020B0604020202020204" pitchFamily="34" charset="0"/>
              <a:buChar char="•"/>
            </a:pP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19</a:t>
            </a:fld>
            <a:endParaRPr lang="en-US" dirty="0"/>
          </a:p>
        </p:txBody>
      </p:sp>
    </p:spTree>
    <p:extLst>
      <p:ext uri="{BB962C8B-B14F-4D97-AF65-F5344CB8AC3E}">
        <p14:creationId xmlns:p14="http://schemas.microsoft.com/office/powerpoint/2010/main" val="16338742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约束块（函数调用）</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有时候在一些表达式中无法简单地来表述约束，例如要计算一个合并数组中的‘</a:t>
            </a:r>
            <a:r>
              <a:rPr lang="en-US" altLang="zh-CN" sz="2200" dirty="0"/>
              <a:t>1</a:t>
            </a:r>
            <a:r>
              <a:rPr lang="zh-CN" altLang="en-US" sz="2200" dirty="0"/>
              <a:t>’：</a:t>
            </a:r>
            <a:endParaRPr lang="en-US" altLang="zh-CN" sz="2200" dirty="0"/>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function </a:t>
            </a: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count_ones</a:t>
            </a:r>
            <a:r>
              <a:rPr lang="en-US" sz="2000" b="1" dirty="0">
                <a:latin typeface="Courier New" panose="02070309020205020404" pitchFamily="49" charset="0"/>
                <a:cs typeface="Courier New" panose="02070309020205020404" pitchFamily="49" charset="0"/>
              </a:rPr>
              <a:t> ( bit [9:0] w );</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for( </a:t>
            </a:r>
            <a:r>
              <a:rPr lang="en-US" sz="2000" b="1" dirty="0" err="1">
                <a:latin typeface="Courier New" panose="02070309020205020404" pitchFamily="49" charset="0"/>
                <a:cs typeface="Courier New" panose="02070309020205020404" pitchFamily="49" charset="0"/>
              </a:rPr>
              <a:t>count_ones</a:t>
            </a:r>
            <a:r>
              <a:rPr lang="en-US" sz="2000" b="1" dirty="0">
                <a:latin typeface="Courier New" panose="02070309020205020404" pitchFamily="49" charset="0"/>
                <a:cs typeface="Courier New" panose="02070309020205020404" pitchFamily="49" charset="0"/>
              </a:rPr>
              <a:t> = 0; w != 0; w = w &gt;&gt; 1 )</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count_ones</a:t>
            </a:r>
            <a:r>
              <a:rPr lang="en-US" sz="2000" b="1" dirty="0">
                <a:latin typeface="Courier New" panose="02070309020205020404" pitchFamily="49" charset="0"/>
                <a:cs typeface="Courier New" panose="02070309020205020404" pitchFamily="49" charset="0"/>
              </a:rPr>
              <a:t> += w &amp; 1'b1;</a:t>
            </a:r>
          </a:p>
          <a:p>
            <a:pPr marL="375512" lvl="3" indent="0">
              <a:lnSpc>
                <a:spcPct val="110000"/>
              </a:lnSpc>
              <a:spcBef>
                <a:spcPts val="0"/>
              </a:spcBef>
              <a:buNone/>
            </a:pPr>
            <a:r>
              <a:rPr lang="en-US" sz="2000" b="1" dirty="0" err="1">
                <a:latin typeface="Courier New" panose="02070309020205020404" pitchFamily="49" charset="0"/>
                <a:cs typeface="Courier New" panose="02070309020205020404" pitchFamily="49" charset="0"/>
              </a:rPr>
              <a:t>endfunction</a:t>
            </a:r>
            <a:endParaRPr lang="en-US" sz="2000" b="1" dirty="0">
              <a:latin typeface="Courier New" panose="02070309020205020404" pitchFamily="49" charset="0"/>
              <a:cs typeface="Courier New" panose="02070309020205020404" pitchFamily="49" charset="0"/>
            </a:endParaRPr>
          </a:p>
          <a:p>
            <a:pPr marL="346075" lvl="3" indent="-344488">
              <a:spcBef>
                <a:spcPts val="1200"/>
              </a:spcBef>
              <a:buFont typeface="Arial" panose="020B0604020202020204" pitchFamily="34" charset="0"/>
              <a:buChar char="•"/>
            </a:pPr>
            <a:r>
              <a:rPr lang="zh-CN" altLang="en-US" sz="2200" dirty="0"/>
              <a:t>可以在约束块中调用该函数来描述约束：</a:t>
            </a:r>
            <a:endParaRPr lang="en-US" altLang="zh-CN" sz="2200" dirty="0"/>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constraint C1 { length == </a:t>
            </a:r>
            <a:r>
              <a:rPr lang="en-US" sz="2000" b="1" dirty="0" err="1">
                <a:latin typeface="Courier New" panose="02070309020205020404" pitchFamily="49" charset="0"/>
                <a:cs typeface="Courier New" panose="02070309020205020404" pitchFamily="49" charset="0"/>
              </a:rPr>
              <a:t>count_ones</a:t>
            </a:r>
            <a:r>
              <a:rPr lang="en-US" sz="2000" b="1" dirty="0">
                <a:latin typeface="Courier New" panose="02070309020205020404" pitchFamily="49" charset="0"/>
                <a:cs typeface="Courier New" panose="02070309020205020404" pitchFamily="49" charset="0"/>
              </a:rPr>
              <a:t>( v ) ;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190</a:t>
            </a:fld>
            <a:endParaRPr lang="en-US" dirty="0"/>
          </a:p>
        </p:txBody>
      </p:sp>
    </p:spTree>
    <p:extLst>
      <p:ext uri="{BB962C8B-B14F-4D97-AF65-F5344CB8AC3E}">
        <p14:creationId xmlns:p14="http://schemas.microsoft.com/office/powerpoint/2010/main" val="19133485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约束块（软约束）</a:t>
            </a:r>
            <a:endParaRPr lang="en-US" dirty="0">
              <a:solidFill>
                <a:schemeClr val="bg1">
                  <a:lumMod val="65000"/>
                </a:schemeClr>
              </a:solidFill>
            </a:endParaRPr>
          </a:p>
        </p:txBody>
      </p:sp>
      <p:sp>
        <p:nvSpPr>
          <p:cNvPr id="4" name="Text Placeholder 3"/>
          <p:cNvSpPr>
            <a:spLocks noGrp="1"/>
          </p:cNvSpPr>
          <p:nvPr>
            <p:ph idx="1"/>
          </p:nvPr>
        </p:nvSpPr>
        <p:spPr/>
        <p:txBody>
          <a:bodyPr>
            <a:normAutofit lnSpcReduction="10000"/>
          </a:bodyPr>
          <a:lstStyle/>
          <a:p>
            <a:pPr marL="346075" lvl="3" indent="-344488">
              <a:spcBef>
                <a:spcPts val="1200"/>
              </a:spcBef>
              <a:buFont typeface="Arial" panose="020B0604020202020204" pitchFamily="34" charset="0"/>
              <a:buChar char="•"/>
            </a:pPr>
            <a:r>
              <a:rPr lang="zh-CN" altLang="en-US" sz="2200" dirty="0"/>
              <a:t>在没有</a:t>
            </a:r>
            <a:r>
              <a:rPr lang="en-US" altLang="zh-CN" sz="2200" b="1" dirty="0"/>
              <a:t>soft</a:t>
            </a:r>
            <a:r>
              <a:rPr lang="zh-CN" altLang="en-US" sz="2200" dirty="0"/>
              <a:t>描述时的约束，我们称之为硬约束，而带有</a:t>
            </a:r>
            <a:r>
              <a:rPr lang="en-US" altLang="zh-CN" sz="2200" dirty="0"/>
              <a:t>soft</a:t>
            </a:r>
            <a:r>
              <a:rPr lang="zh-CN" altLang="en-US" sz="2200" dirty="0"/>
              <a:t>描述的则是软约束。</a:t>
            </a:r>
            <a:endParaRPr lang="en-US" altLang="zh-CN" sz="2200" dirty="0"/>
          </a:p>
          <a:p>
            <a:pPr marL="346075" lvl="3" indent="-344488">
              <a:spcBef>
                <a:spcPts val="1200"/>
              </a:spcBef>
              <a:buFont typeface="Arial" panose="020B0604020202020204" pitchFamily="34" charset="0"/>
              <a:buChar char="•"/>
            </a:pPr>
            <a:r>
              <a:rPr lang="zh-CN" altLang="en-US" sz="2200" dirty="0"/>
              <a:t>软约束用来指定变量的默认值和权重。</a:t>
            </a:r>
            <a:endParaRPr lang="en-US" altLang="zh-CN" sz="2200" dirty="0"/>
          </a:p>
          <a:p>
            <a:pPr marL="346075" lvl="3" indent="-344488">
              <a:spcBef>
                <a:spcPts val="1200"/>
              </a:spcBef>
              <a:buFont typeface="Arial" panose="020B0604020202020204" pitchFamily="34" charset="0"/>
              <a:buChar char="•"/>
            </a:pPr>
            <a:r>
              <a:rPr lang="zh-CN" altLang="en-US" sz="2200" dirty="0"/>
              <a:t>如果用户在使用时，指定了外部约束对同一个变量做二次约束，或者用户定义了子类，也对同一个变量做二次约束时，那么硬约束可以“覆盖”软约束，并且不会导致随机数产生的失败。</a:t>
            </a:r>
            <a:endParaRPr lang="en-US" altLang="zh-CN" sz="2200" dirty="0"/>
          </a:p>
          <a:p>
            <a:pPr marL="375512" lvl="3" indent="0">
              <a:lnSpc>
                <a:spcPct val="130000"/>
              </a:lnSpc>
              <a:spcBef>
                <a:spcPts val="0"/>
              </a:spcBef>
              <a:buNone/>
            </a:pPr>
            <a:r>
              <a:rPr lang="en-US" sz="2200" b="1" dirty="0">
                <a:latin typeface="Courier New" panose="02070309020205020404" pitchFamily="49" charset="0"/>
                <a:cs typeface="Courier New" panose="02070309020205020404" pitchFamily="49" charset="0"/>
              </a:rPr>
              <a:t>class Packet;</a:t>
            </a:r>
          </a:p>
          <a:p>
            <a:pPr marL="375512" lvl="3" indent="0">
              <a:lnSpc>
                <a:spcPct val="130000"/>
              </a:lnSpc>
              <a:spcBef>
                <a:spcPts val="0"/>
              </a:spcBef>
              <a:buNone/>
            </a:pPr>
            <a:r>
              <a:rPr lang="en-US" sz="2200" b="1" dirty="0">
                <a:latin typeface="Courier New" panose="02070309020205020404" pitchFamily="49" charset="0"/>
                <a:cs typeface="Courier New" panose="02070309020205020404" pitchFamily="49" charset="0"/>
              </a:rPr>
              <a:t>  rand </a:t>
            </a:r>
            <a:r>
              <a:rPr lang="en-US" sz="2200" b="1" dirty="0" err="1">
                <a:latin typeface="Courier New" panose="02070309020205020404" pitchFamily="49" charset="0"/>
                <a:cs typeface="Courier New" panose="02070309020205020404" pitchFamily="49" charset="0"/>
              </a:rPr>
              <a:t>int</a:t>
            </a:r>
            <a:r>
              <a:rPr lang="en-US" sz="2200" b="1" dirty="0">
                <a:latin typeface="Courier New" panose="02070309020205020404" pitchFamily="49" charset="0"/>
                <a:cs typeface="Courier New" panose="02070309020205020404" pitchFamily="49" charset="0"/>
              </a:rPr>
              <a:t> length;</a:t>
            </a:r>
          </a:p>
          <a:p>
            <a:pPr marL="375512" lvl="3" indent="0">
              <a:lnSpc>
                <a:spcPct val="130000"/>
              </a:lnSpc>
              <a:spcBef>
                <a:spcPts val="0"/>
              </a:spcBef>
              <a:buNone/>
            </a:pPr>
            <a:r>
              <a:rPr lang="en-US" sz="2200" b="1" dirty="0">
                <a:latin typeface="Courier New" panose="02070309020205020404" pitchFamily="49" charset="0"/>
                <a:cs typeface="Courier New" panose="02070309020205020404" pitchFamily="49" charset="0"/>
              </a:rPr>
              <a:t>  constraint </a:t>
            </a:r>
            <a:r>
              <a:rPr lang="en-US" sz="2200" b="1" dirty="0" err="1">
                <a:latin typeface="Courier New" panose="02070309020205020404" pitchFamily="49" charset="0"/>
                <a:cs typeface="Courier New" panose="02070309020205020404" pitchFamily="49" charset="0"/>
              </a:rPr>
              <a:t>deflt</a:t>
            </a:r>
            <a:r>
              <a:rPr lang="en-US" sz="2200" b="1" dirty="0">
                <a:latin typeface="Courier New" panose="02070309020205020404" pitchFamily="49" charset="0"/>
                <a:cs typeface="Courier New" panose="02070309020205020404" pitchFamily="49" charset="0"/>
              </a:rPr>
              <a:t> {soft length inside {32,1024}; }</a:t>
            </a:r>
          </a:p>
          <a:p>
            <a:pPr marL="375512" lvl="3" indent="0">
              <a:lnSpc>
                <a:spcPct val="130000"/>
              </a:lnSpc>
              <a:spcBef>
                <a:spcPts val="0"/>
              </a:spcBef>
              <a:buNone/>
            </a:pPr>
            <a:r>
              <a:rPr lang="en-US" sz="2200" b="1" dirty="0" err="1">
                <a:latin typeface="Courier New" panose="02070309020205020404" pitchFamily="49" charset="0"/>
                <a:cs typeface="Courier New" panose="02070309020205020404" pitchFamily="49" charset="0"/>
              </a:rPr>
              <a:t>endclass</a:t>
            </a:r>
            <a:endParaRPr lang="en-US" sz="2200" b="1" dirty="0">
              <a:latin typeface="Courier New" panose="02070309020205020404" pitchFamily="49" charset="0"/>
              <a:cs typeface="Courier New" panose="02070309020205020404" pitchFamily="49" charset="0"/>
            </a:endParaRPr>
          </a:p>
          <a:p>
            <a:pPr marL="375512" lvl="3" indent="0">
              <a:lnSpc>
                <a:spcPct val="130000"/>
              </a:lnSpc>
              <a:spcBef>
                <a:spcPts val="0"/>
              </a:spcBef>
              <a:buNone/>
            </a:pPr>
            <a:r>
              <a:rPr lang="en-US" sz="2200" b="1" dirty="0">
                <a:latin typeface="Courier New" panose="02070309020205020404" pitchFamily="49" charset="0"/>
                <a:cs typeface="Courier New" panose="02070309020205020404" pitchFamily="49" charset="0"/>
              </a:rPr>
              <a:t>Packet p = new();</a:t>
            </a:r>
          </a:p>
          <a:p>
            <a:pPr marL="375512" lvl="3" indent="0">
              <a:lnSpc>
                <a:spcPct val="130000"/>
              </a:lnSpc>
              <a:spcBef>
                <a:spcPts val="0"/>
              </a:spcBef>
              <a:buNone/>
            </a:pPr>
            <a:r>
              <a:rPr lang="en-US" sz="2200" b="1" dirty="0" err="1">
                <a:latin typeface="Courier New" panose="02070309020205020404" pitchFamily="49" charset="0"/>
                <a:cs typeface="Courier New" panose="02070309020205020404" pitchFamily="49" charset="0"/>
              </a:rPr>
              <a:t>p.randomize</a:t>
            </a:r>
            <a:r>
              <a:rPr lang="en-US" sz="2200" b="1" dirty="0">
                <a:latin typeface="Courier New" panose="02070309020205020404" pitchFamily="49" charset="0"/>
                <a:cs typeface="Courier New" panose="02070309020205020404" pitchFamily="49" charset="0"/>
              </a:rPr>
              <a:t>() with { length == 1512; }</a:t>
            </a:r>
            <a:endParaRPr lang="en-US" altLang="zh-CN" sz="22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191</a:t>
            </a:fld>
            <a:endParaRPr lang="en-US" dirty="0"/>
          </a:p>
        </p:txBody>
      </p:sp>
    </p:spTree>
    <p:extLst>
      <p:ext uri="{BB962C8B-B14F-4D97-AF65-F5344CB8AC3E}">
        <p14:creationId xmlns:p14="http://schemas.microsoft.com/office/powerpoint/2010/main" val="24299218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随机方法</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在类中声明的随机变量，需要伴随着类句柄调用方法</a:t>
            </a:r>
            <a:r>
              <a:rPr lang="en-US" altLang="zh-CN" sz="2200" dirty="0"/>
              <a:t>randomize()</a:t>
            </a:r>
            <a:r>
              <a:rPr lang="zh-CN" altLang="en-US" sz="2200" dirty="0"/>
              <a:t>，这是</a:t>
            </a:r>
            <a:r>
              <a:rPr lang="en-US" altLang="zh-CN" sz="2200" dirty="0"/>
              <a:t>SV</a:t>
            </a:r>
            <a:r>
              <a:rPr lang="zh-CN" altLang="en-US" sz="2200" dirty="0"/>
              <a:t>类的内建方法：</a:t>
            </a:r>
            <a:endParaRPr lang="en-US" altLang="zh-CN" sz="2200" dirty="0"/>
          </a:p>
          <a:p>
            <a:pPr marL="375512" lvl="3" indent="0">
              <a:lnSpc>
                <a:spcPct val="120000"/>
              </a:lnSpc>
              <a:spcBef>
                <a:spcPts val="0"/>
              </a:spcBef>
              <a:buNone/>
            </a:pPr>
            <a:r>
              <a:rPr lang="en-US" altLang="zh-CN" sz="2000" b="1" dirty="0">
                <a:latin typeface="Courier New" panose="02070309020205020404" pitchFamily="49" charset="0"/>
                <a:cs typeface="Courier New" panose="02070309020205020404" pitchFamily="49" charset="0"/>
              </a:rPr>
              <a:t>virtual function </a:t>
            </a:r>
            <a:r>
              <a:rPr lang="en-US" altLang="zh-CN" sz="2000" b="1" dirty="0" err="1">
                <a:latin typeface="Courier New" panose="02070309020205020404" pitchFamily="49" charset="0"/>
                <a:cs typeface="Courier New" panose="02070309020205020404" pitchFamily="49" charset="0"/>
              </a:rPr>
              <a:t>int</a:t>
            </a:r>
            <a:r>
              <a:rPr lang="en-US" altLang="zh-CN" sz="2000" b="1" dirty="0">
                <a:latin typeface="Courier New" panose="02070309020205020404" pitchFamily="49" charset="0"/>
                <a:cs typeface="Courier New" panose="02070309020205020404" pitchFamily="49" charset="0"/>
              </a:rPr>
              <a:t> randomize();</a:t>
            </a:r>
          </a:p>
          <a:p>
            <a:pPr marL="346075" lvl="3" indent="-344488">
              <a:spcBef>
                <a:spcPts val="1200"/>
              </a:spcBef>
              <a:buFont typeface="Arial" panose="020B0604020202020204" pitchFamily="34" charset="0"/>
              <a:buChar char="•"/>
            </a:pPr>
            <a:r>
              <a:rPr lang="zh-CN" altLang="en-US" sz="2200" dirty="0"/>
              <a:t>如果随机化成功则会返回</a:t>
            </a:r>
            <a:r>
              <a:rPr lang="en-US" altLang="zh-CN" sz="2200" dirty="0"/>
              <a:t>1</a:t>
            </a:r>
            <a:r>
              <a:rPr lang="zh-CN" altLang="en-US" sz="2200" dirty="0"/>
              <a:t>，如果失败则会返回</a:t>
            </a:r>
            <a:r>
              <a:rPr lang="en-US" altLang="zh-CN" sz="2200" dirty="0"/>
              <a:t>0</a:t>
            </a:r>
            <a:r>
              <a:rPr lang="zh-CN" altLang="en-US" sz="2200" dirty="0"/>
              <a:t>。</a:t>
            </a:r>
            <a:endParaRPr lang="en-US" altLang="zh-CN" sz="2200" dirty="0"/>
          </a:p>
          <a:p>
            <a:pPr marL="375512" lvl="3" indent="0">
              <a:lnSpc>
                <a:spcPct val="120000"/>
              </a:lnSpc>
              <a:spcBef>
                <a:spcPts val="0"/>
              </a:spcBef>
              <a:buNone/>
            </a:pPr>
            <a:r>
              <a:rPr lang="en-US" altLang="zh-CN" sz="2000" b="1" dirty="0">
                <a:latin typeface="Courier New" panose="02070309020205020404" pitchFamily="49" charset="0"/>
                <a:cs typeface="Courier New" panose="02070309020205020404" pitchFamily="49" charset="0"/>
              </a:rPr>
              <a:t>class </a:t>
            </a:r>
            <a:r>
              <a:rPr lang="en-US" altLang="zh-CN" sz="2000" b="1" dirty="0" err="1">
                <a:latin typeface="Courier New" panose="02070309020205020404" pitchFamily="49" charset="0"/>
                <a:cs typeface="Courier New" panose="02070309020205020404" pitchFamily="49" charset="0"/>
              </a:rPr>
              <a:t>SimpleSum</a:t>
            </a:r>
            <a:r>
              <a:rPr lang="en-US" altLang="zh-CN" sz="20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altLang="zh-CN" sz="2000" b="1" dirty="0">
                <a:latin typeface="Courier New" panose="02070309020205020404" pitchFamily="49" charset="0"/>
                <a:cs typeface="Courier New" panose="02070309020205020404" pitchFamily="49" charset="0"/>
              </a:rPr>
              <a:t>  rand bit [7:0] x, y, z;</a:t>
            </a:r>
          </a:p>
          <a:p>
            <a:pPr marL="375512" lvl="3" indent="0">
              <a:lnSpc>
                <a:spcPct val="120000"/>
              </a:lnSpc>
              <a:spcBef>
                <a:spcPts val="0"/>
              </a:spcBef>
              <a:buNone/>
            </a:pPr>
            <a:r>
              <a:rPr lang="en-US" altLang="zh-CN" sz="2000" b="1" dirty="0">
                <a:latin typeface="Courier New" panose="02070309020205020404" pitchFamily="49" charset="0"/>
                <a:cs typeface="Courier New" panose="02070309020205020404" pitchFamily="49" charset="0"/>
              </a:rPr>
              <a:t>  constraint c {z == x + y;}</a:t>
            </a:r>
          </a:p>
          <a:p>
            <a:pPr marL="375512" lvl="3" indent="0">
              <a:lnSpc>
                <a:spcPct val="120000"/>
              </a:lnSpc>
              <a:spcBef>
                <a:spcPts val="0"/>
              </a:spcBef>
              <a:buNone/>
            </a:pPr>
            <a:r>
              <a:rPr lang="en-US" altLang="zh-CN" sz="2000" b="1" dirty="0" err="1">
                <a:latin typeface="Courier New" panose="02070309020205020404" pitchFamily="49" charset="0"/>
                <a:cs typeface="Courier New" panose="02070309020205020404" pitchFamily="49" charset="0"/>
              </a:rPr>
              <a:t>endclass</a:t>
            </a:r>
            <a:endParaRPr lang="en-US" altLang="zh-CN" sz="20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2000" b="1" dirty="0" err="1">
                <a:latin typeface="Courier New" panose="02070309020205020404" pitchFamily="49" charset="0"/>
                <a:cs typeface="Courier New" panose="02070309020205020404" pitchFamily="49" charset="0"/>
              </a:rPr>
              <a:t>SimpleSum</a:t>
            </a:r>
            <a:r>
              <a:rPr lang="en-US" sz="2000" b="1" dirty="0">
                <a:latin typeface="Courier New" panose="02070309020205020404" pitchFamily="49" charset="0"/>
                <a:cs typeface="Courier New" panose="02070309020205020404" pitchFamily="49" charset="0"/>
              </a:rPr>
              <a:t> p = new;</a:t>
            </a:r>
          </a:p>
          <a:p>
            <a:pPr marL="375512" lvl="3" indent="0">
              <a:lnSpc>
                <a:spcPct val="120000"/>
              </a:lnSpc>
              <a:spcBef>
                <a:spcPts val="0"/>
              </a:spcBef>
              <a:buNone/>
            </a:pP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success = </a:t>
            </a:r>
            <a:r>
              <a:rPr lang="en-US" sz="2000" b="1" dirty="0" err="1">
                <a:latin typeface="Courier New" panose="02070309020205020404" pitchFamily="49" charset="0"/>
                <a:cs typeface="Courier New" panose="02070309020205020404" pitchFamily="49" charset="0"/>
              </a:rPr>
              <a:t>p.randomize</a:t>
            </a:r>
            <a:r>
              <a:rPr lang="en-US" sz="20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if (success == 1 ) ...</a:t>
            </a: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192</a:t>
            </a:fld>
            <a:endParaRPr lang="en-US" dirty="0"/>
          </a:p>
        </p:txBody>
      </p:sp>
    </p:spTree>
    <p:extLst>
      <p:ext uri="{BB962C8B-B14F-4D97-AF65-F5344CB8AC3E}">
        <p14:creationId xmlns:p14="http://schemas.microsoft.com/office/powerpoint/2010/main" val="24462639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内嵌约束</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在调用类方法</a:t>
            </a:r>
            <a:r>
              <a:rPr lang="en-US" altLang="zh-CN" sz="2200" dirty="0"/>
              <a:t>randomize()</a:t>
            </a:r>
            <a:r>
              <a:rPr lang="zh-CN" altLang="en-US" sz="2200" dirty="0"/>
              <a:t>时可以伴随着</a:t>
            </a:r>
            <a:r>
              <a:rPr lang="en-US" altLang="zh-CN" sz="2200" dirty="0"/>
              <a:t>with</a:t>
            </a:r>
            <a:r>
              <a:rPr lang="zh-CN" altLang="en-US" sz="2200" dirty="0"/>
              <a:t>来添加额外的约束。</a:t>
            </a:r>
            <a:endParaRPr lang="en-US" altLang="zh-CN" sz="2200" dirty="0"/>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class </a:t>
            </a:r>
            <a:r>
              <a:rPr lang="en-US" sz="2000" b="1" dirty="0" err="1">
                <a:latin typeface="Courier New" panose="02070309020205020404" pitchFamily="49" charset="0"/>
                <a:cs typeface="Courier New" panose="02070309020205020404" pitchFamily="49" charset="0"/>
              </a:rPr>
              <a:t>SimpleSum</a:t>
            </a:r>
            <a:r>
              <a:rPr lang="en-US" sz="20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rand bit [7:0] x, y, z;</a:t>
            </a:r>
          </a:p>
          <a:p>
            <a:pPr marL="375512" lvl="3" indent="0">
              <a:lnSpc>
                <a:spcPct val="120000"/>
              </a:lnSpc>
              <a:spcBef>
                <a:spcPts val="0"/>
              </a:spcBef>
              <a:buNone/>
            </a:pP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constraint</a:t>
            </a:r>
            <a:r>
              <a:rPr lang="fr-FR" sz="2000" b="1" dirty="0">
                <a:latin typeface="Courier New" panose="02070309020205020404" pitchFamily="49" charset="0"/>
                <a:cs typeface="Courier New" panose="02070309020205020404" pitchFamily="49" charset="0"/>
              </a:rPr>
              <a:t> c {z == x + y;}</a:t>
            </a:r>
          </a:p>
          <a:p>
            <a:pPr marL="375512" lvl="3" indent="0">
              <a:lnSpc>
                <a:spcPct val="120000"/>
              </a:lnSpc>
              <a:spcBef>
                <a:spcPts val="0"/>
              </a:spcBef>
              <a:buNone/>
            </a:pPr>
            <a:r>
              <a:rPr lang="en-US" sz="2000" b="1" dirty="0" err="1">
                <a:latin typeface="Courier New" panose="02070309020205020404" pitchFamily="49" charset="0"/>
                <a:cs typeface="Courier New" panose="02070309020205020404" pitchFamily="49" charset="0"/>
              </a:rPr>
              <a:t>endclass</a:t>
            </a:r>
            <a:endParaRPr lang="en-US" sz="20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task </a:t>
            </a:r>
            <a:r>
              <a:rPr lang="en-US" sz="2000" b="1" dirty="0" err="1">
                <a:latin typeface="Courier New" panose="02070309020205020404" pitchFamily="49" charset="0"/>
                <a:cs typeface="Courier New" panose="02070309020205020404" pitchFamily="49" charset="0"/>
              </a:rPr>
              <a:t>InlineConstraintDemo</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SimpleSum</a:t>
            </a:r>
            <a:r>
              <a:rPr lang="en-US" sz="2000" b="1" dirty="0">
                <a:latin typeface="Courier New" panose="02070309020205020404" pitchFamily="49" charset="0"/>
                <a:cs typeface="Courier New" panose="02070309020205020404" pitchFamily="49" charset="0"/>
              </a:rPr>
              <a:t> p);</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success;</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success = </a:t>
            </a:r>
            <a:r>
              <a:rPr lang="en-US" sz="2000" b="1" dirty="0" err="1">
                <a:latin typeface="Courier New" panose="02070309020205020404" pitchFamily="49" charset="0"/>
                <a:cs typeface="Courier New" panose="02070309020205020404" pitchFamily="49" charset="0"/>
              </a:rPr>
              <a:t>p.randomize</a:t>
            </a:r>
            <a:endParaRPr lang="en-US" sz="20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2000" b="1" dirty="0" err="1">
                <a:latin typeface="Courier New" panose="02070309020205020404" pitchFamily="49" charset="0"/>
                <a:cs typeface="Courier New" panose="02070309020205020404" pitchFamily="49" charset="0"/>
              </a:rPr>
              <a:t>endtask</a:t>
            </a: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193</a:t>
            </a:fld>
            <a:endParaRPr lang="en-US" dirty="0"/>
          </a:p>
        </p:txBody>
      </p:sp>
    </p:spTree>
    <p:extLst>
      <p:ext uri="{BB962C8B-B14F-4D97-AF65-F5344CB8AC3E}">
        <p14:creationId xmlns:p14="http://schemas.microsoft.com/office/powerpoint/2010/main" val="2892344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内嵌约束（指向模糊）</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class C1;</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rand integer x;</a:t>
            </a:r>
          </a:p>
          <a:p>
            <a:pPr marL="375512" lvl="3" indent="0">
              <a:lnSpc>
                <a:spcPct val="120000"/>
              </a:lnSpc>
              <a:spcBef>
                <a:spcPts val="0"/>
              </a:spcBef>
              <a:buNone/>
            </a:pPr>
            <a:r>
              <a:rPr lang="en-US" sz="2000" b="1" dirty="0" err="1">
                <a:latin typeface="Courier New" panose="02070309020205020404" pitchFamily="49" charset="0"/>
                <a:cs typeface="Courier New" panose="02070309020205020404" pitchFamily="49" charset="0"/>
              </a:rPr>
              <a:t>endclass</a:t>
            </a:r>
            <a:endParaRPr lang="en-US" sz="20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class C2;</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integer x;</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integer y;</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task </a:t>
            </a:r>
            <a:r>
              <a:rPr lang="en-US" sz="2000" b="1" dirty="0" err="1">
                <a:latin typeface="Courier New" panose="02070309020205020404" pitchFamily="49" charset="0"/>
                <a:cs typeface="Courier New" panose="02070309020205020404" pitchFamily="49" charset="0"/>
              </a:rPr>
              <a:t>doit</a:t>
            </a:r>
            <a:r>
              <a:rPr lang="en-US" sz="2000" b="1" dirty="0">
                <a:latin typeface="Courier New" panose="02070309020205020404" pitchFamily="49" charset="0"/>
                <a:cs typeface="Courier New" panose="02070309020205020404" pitchFamily="49" charset="0"/>
              </a:rPr>
              <a:t>(C1 f, integer x, integer z);</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result;</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result = </a:t>
            </a:r>
            <a:r>
              <a:rPr lang="en-US" sz="2000" b="1" dirty="0" err="1">
                <a:latin typeface="Courier New" panose="02070309020205020404" pitchFamily="49" charset="0"/>
                <a:cs typeface="Courier New" panose="02070309020205020404" pitchFamily="49" charset="0"/>
              </a:rPr>
              <a:t>f.randomize</a:t>
            </a:r>
            <a:r>
              <a:rPr lang="en-US" sz="2000" b="1" dirty="0">
                <a:latin typeface="Courier New" panose="02070309020205020404" pitchFamily="49" charset="0"/>
                <a:cs typeface="Courier New" panose="02070309020205020404" pitchFamily="49" charset="0"/>
              </a:rPr>
              <a:t>() with {</a:t>
            </a:r>
            <a:r>
              <a:rPr lang="en-US" sz="2000" b="1" dirty="0">
                <a:solidFill>
                  <a:srgbClr val="FF0000"/>
                </a:solidFill>
                <a:latin typeface="Courier New" panose="02070309020205020404" pitchFamily="49" charset="0"/>
                <a:cs typeface="Courier New" panose="02070309020205020404" pitchFamily="49" charset="0"/>
              </a:rPr>
              <a:t>x</a:t>
            </a:r>
            <a:r>
              <a:rPr lang="en-US" sz="2000" b="1" dirty="0">
                <a:latin typeface="Courier New" panose="02070309020205020404" pitchFamily="49" charset="0"/>
                <a:cs typeface="Courier New" panose="02070309020205020404" pitchFamily="49" charset="0"/>
              </a:rPr>
              <a:t> &lt; y + z;};</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endtask</a:t>
            </a:r>
            <a:endParaRPr lang="en-US" sz="20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2000" b="1" dirty="0" err="1">
                <a:latin typeface="Courier New" panose="02070309020205020404" pitchFamily="49" charset="0"/>
                <a:cs typeface="Courier New" panose="02070309020205020404" pitchFamily="49" charset="0"/>
              </a:rPr>
              <a:t>endclass</a:t>
            </a: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194</a:t>
            </a:fld>
            <a:endParaRPr lang="en-US" dirty="0"/>
          </a:p>
        </p:txBody>
      </p:sp>
    </p:spTree>
    <p:extLst>
      <p:ext uri="{BB962C8B-B14F-4D97-AF65-F5344CB8AC3E}">
        <p14:creationId xmlns:p14="http://schemas.microsoft.com/office/powerpoint/2010/main" val="25656457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内嵌约束（指向明确）</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class C;</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rand integer x;</a:t>
            </a:r>
          </a:p>
          <a:p>
            <a:pPr marL="375512" lvl="3" indent="0">
              <a:lnSpc>
                <a:spcPct val="120000"/>
              </a:lnSpc>
              <a:spcBef>
                <a:spcPts val="0"/>
              </a:spcBef>
              <a:buNone/>
            </a:pPr>
            <a:r>
              <a:rPr lang="en-US" sz="2000" b="1" dirty="0" err="1">
                <a:latin typeface="Courier New" panose="02070309020205020404" pitchFamily="49" charset="0"/>
                <a:cs typeface="Courier New" panose="02070309020205020404" pitchFamily="49" charset="0"/>
              </a:rPr>
              <a:t>endclass</a:t>
            </a:r>
            <a:endParaRPr lang="en-US" sz="20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function </a:t>
            </a: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F(C </a:t>
            </a:r>
            <a:r>
              <a:rPr lang="en-US" sz="2000" b="1" dirty="0" err="1">
                <a:latin typeface="Courier New" panose="02070309020205020404" pitchFamily="49" charset="0"/>
                <a:cs typeface="Courier New" panose="02070309020205020404" pitchFamily="49" charset="0"/>
              </a:rPr>
              <a:t>obj</a:t>
            </a:r>
            <a:r>
              <a:rPr lang="en-US" sz="2000" b="1" dirty="0">
                <a:latin typeface="Courier New" panose="02070309020205020404" pitchFamily="49" charset="0"/>
                <a:cs typeface="Courier New" panose="02070309020205020404" pitchFamily="49" charset="0"/>
              </a:rPr>
              <a:t>, integer y);</a:t>
            </a:r>
          </a:p>
          <a:p>
            <a:pPr marL="375512" lvl="3" indent="0">
              <a:lnSpc>
                <a:spcPct val="120000"/>
              </a:lnSpc>
              <a:spcBef>
                <a:spcPts val="0"/>
              </a:spcBef>
              <a:buNone/>
            </a:pPr>
            <a:r>
              <a:rPr lang="en-US" sz="2000" b="1" dirty="0">
                <a:latin typeface="Courier New" panose="02070309020205020404" pitchFamily="49" charset="0"/>
                <a:cs typeface="Courier New" panose="02070309020205020404" pitchFamily="49" charset="0"/>
              </a:rPr>
              <a:t>  F = </a:t>
            </a:r>
            <a:r>
              <a:rPr lang="en-US" sz="2000" b="1" dirty="0" err="1">
                <a:latin typeface="Courier New" panose="02070309020205020404" pitchFamily="49" charset="0"/>
                <a:cs typeface="Courier New" panose="02070309020205020404" pitchFamily="49" charset="0"/>
              </a:rPr>
              <a:t>obj.randomize</a:t>
            </a:r>
            <a:r>
              <a:rPr lang="en-US" sz="2000" b="1" dirty="0">
                <a:latin typeface="Courier New" panose="02070309020205020404" pitchFamily="49" charset="0"/>
                <a:cs typeface="Courier New" panose="02070309020205020404" pitchFamily="49" charset="0"/>
              </a:rPr>
              <a:t>() with (x) { x &lt; y; };</a:t>
            </a:r>
          </a:p>
          <a:p>
            <a:pPr marL="375512" lvl="3" indent="0">
              <a:lnSpc>
                <a:spcPct val="120000"/>
              </a:lnSpc>
              <a:spcBef>
                <a:spcPts val="0"/>
              </a:spcBef>
              <a:buNone/>
            </a:pPr>
            <a:r>
              <a:rPr lang="en-US" sz="2000" b="1" dirty="0" err="1">
                <a:latin typeface="Courier New" panose="02070309020205020404" pitchFamily="49" charset="0"/>
                <a:cs typeface="Courier New" panose="02070309020205020404" pitchFamily="49" charset="0"/>
              </a:rPr>
              <a:t>endfunction</a:t>
            </a: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195</a:t>
            </a:fld>
            <a:endParaRPr lang="en-US" dirty="0"/>
          </a:p>
        </p:txBody>
      </p:sp>
    </p:spTree>
    <p:extLst>
      <p:ext uri="{BB962C8B-B14F-4D97-AF65-F5344CB8AC3E}">
        <p14:creationId xmlns:p14="http://schemas.microsoft.com/office/powerpoint/2010/main" val="39202934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en-US" altLang="zh-CN" sz="2800" dirty="0">
                <a:solidFill>
                  <a:schemeClr val="bg1">
                    <a:lumMod val="65000"/>
                  </a:schemeClr>
                </a:solidFill>
              </a:rPr>
              <a:t>local</a:t>
            </a:r>
            <a:r>
              <a:rPr lang="zh-CN" altLang="en-US" sz="2800" dirty="0">
                <a:solidFill>
                  <a:schemeClr val="bg1">
                    <a:lumMod val="65000"/>
                  </a:schemeClr>
                </a:solidFill>
              </a:rPr>
              <a:t>域指向</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之前在使用内嵌约束随机时，对于同名的变量处在不同的域中，可能会出现指向模糊的情况，之前我们已经给出了一种方法。</a:t>
            </a:r>
            <a:endParaRPr lang="en-US" altLang="zh-CN" sz="2200" dirty="0"/>
          </a:p>
          <a:p>
            <a:pPr marL="346075" lvl="3" indent="-344488">
              <a:spcBef>
                <a:spcPts val="1200"/>
              </a:spcBef>
              <a:buFont typeface="Arial" panose="020B0604020202020204" pitchFamily="34" charset="0"/>
              <a:buChar char="•"/>
            </a:pPr>
            <a:r>
              <a:rPr lang="zh-CN" altLang="en-US" sz="2200" dirty="0"/>
              <a:t>接下来我们可以通过</a:t>
            </a:r>
            <a:r>
              <a:rPr lang="en-US" altLang="zh-CN" sz="2200" dirty="0"/>
              <a:t>local::</a:t>
            </a:r>
            <a:r>
              <a:rPr lang="zh-CN" altLang="en-US" sz="2200" dirty="0"/>
              <a:t>的域索引方式来明确随机变量的指向，即</a:t>
            </a:r>
            <a:r>
              <a:rPr lang="en-US" altLang="zh-CN" sz="2200" dirty="0"/>
              <a:t>local::</a:t>
            </a:r>
            <a:r>
              <a:rPr lang="zh-CN" altLang="en-US" sz="2200" dirty="0"/>
              <a:t>指向的变量会在包含</a:t>
            </a:r>
            <a:r>
              <a:rPr lang="en-US" altLang="zh-CN" sz="2200" dirty="0"/>
              <a:t>randomize()</a:t>
            </a:r>
            <a:r>
              <a:rPr lang="zh-CN" altLang="en-US" sz="2200" dirty="0"/>
              <a:t>方法的对象中。</a:t>
            </a:r>
            <a:endParaRPr lang="en-US" altLang="zh-CN" sz="2200" dirty="0"/>
          </a:p>
          <a:p>
            <a:pPr marL="375512" lvl="3" indent="0">
              <a:lnSpc>
                <a:spcPct val="130000"/>
              </a:lnSpc>
              <a:spcBef>
                <a:spcPts val="0"/>
              </a:spcBef>
              <a:buNone/>
            </a:pPr>
            <a:r>
              <a:rPr lang="en-US" sz="2000" b="1" dirty="0">
                <a:latin typeface="Courier New" panose="02070309020205020404" pitchFamily="49" charset="0"/>
                <a:cs typeface="Courier New" panose="02070309020205020404" pitchFamily="49" charset="0"/>
              </a:rPr>
              <a:t>class C;</a:t>
            </a:r>
          </a:p>
          <a:p>
            <a:pPr marL="375512" lvl="3" indent="0">
              <a:lnSpc>
                <a:spcPct val="130000"/>
              </a:lnSpc>
              <a:spcBef>
                <a:spcPts val="0"/>
              </a:spcBef>
              <a:buNone/>
            </a:pPr>
            <a:r>
              <a:rPr lang="en-US" sz="2000" b="1" dirty="0">
                <a:latin typeface="Courier New" panose="02070309020205020404" pitchFamily="49" charset="0"/>
                <a:cs typeface="Courier New" panose="02070309020205020404" pitchFamily="49" charset="0"/>
              </a:rPr>
              <a:t>  rand integer x;</a:t>
            </a:r>
          </a:p>
          <a:p>
            <a:pPr marL="375512" lvl="3" indent="0">
              <a:lnSpc>
                <a:spcPct val="130000"/>
              </a:lnSpc>
              <a:spcBef>
                <a:spcPts val="0"/>
              </a:spcBef>
              <a:buNone/>
            </a:pPr>
            <a:r>
              <a:rPr lang="en-US" sz="2000" b="1" dirty="0" err="1">
                <a:latin typeface="Courier New" panose="02070309020205020404" pitchFamily="49" charset="0"/>
                <a:cs typeface="Courier New" panose="02070309020205020404" pitchFamily="49" charset="0"/>
              </a:rPr>
              <a:t>endclass</a:t>
            </a:r>
            <a:endParaRPr lang="en-US" sz="2000" b="1" dirty="0">
              <a:latin typeface="Courier New" panose="02070309020205020404" pitchFamily="49" charset="0"/>
              <a:cs typeface="Courier New" panose="02070309020205020404" pitchFamily="49" charset="0"/>
            </a:endParaRPr>
          </a:p>
          <a:p>
            <a:pPr marL="375512" lvl="3" indent="0">
              <a:lnSpc>
                <a:spcPct val="130000"/>
              </a:lnSpc>
              <a:spcBef>
                <a:spcPts val="0"/>
              </a:spcBef>
              <a:buNone/>
            </a:pPr>
            <a:r>
              <a:rPr lang="en-US" sz="2000" b="1" dirty="0">
                <a:latin typeface="Courier New" panose="02070309020205020404" pitchFamily="49" charset="0"/>
                <a:cs typeface="Courier New" panose="02070309020205020404" pitchFamily="49" charset="0"/>
              </a:rPr>
              <a:t>function </a:t>
            </a: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F(C </a:t>
            </a:r>
            <a:r>
              <a:rPr lang="en-US" sz="2000" b="1" dirty="0" err="1">
                <a:latin typeface="Courier New" panose="02070309020205020404" pitchFamily="49" charset="0"/>
                <a:cs typeface="Courier New" panose="02070309020205020404" pitchFamily="49" charset="0"/>
              </a:rPr>
              <a:t>obj</a:t>
            </a:r>
            <a:r>
              <a:rPr lang="en-US" sz="2000" b="1" dirty="0">
                <a:latin typeface="Courier New" panose="02070309020205020404" pitchFamily="49" charset="0"/>
                <a:cs typeface="Courier New" panose="02070309020205020404" pitchFamily="49" charset="0"/>
              </a:rPr>
              <a:t>, integer x);</a:t>
            </a:r>
          </a:p>
          <a:p>
            <a:pPr marL="375512" lvl="3" indent="0">
              <a:lnSpc>
                <a:spcPct val="130000"/>
              </a:lnSpc>
              <a:spcBef>
                <a:spcPts val="0"/>
              </a:spcBef>
              <a:buNone/>
            </a:pPr>
            <a:r>
              <a:rPr lang="en-US" sz="2000" b="1" dirty="0">
                <a:latin typeface="Courier New" panose="02070309020205020404" pitchFamily="49" charset="0"/>
                <a:cs typeface="Courier New" panose="02070309020205020404" pitchFamily="49" charset="0"/>
              </a:rPr>
              <a:t>  F = </a:t>
            </a:r>
            <a:r>
              <a:rPr lang="en-US" sz="2000" b="1" dirty="0" err="1">
                <a:latin typeface="Courier New" panose="02070309020205020404" pitchFamily="49" charset="0"/>
                <a:cs typeface="Courier New" panose="02070309020205020404" pitchFamily="49" charset="0"/>
              </a:rPr>
              <a:t>obj.randomize</a:t>
            </a:r>
            <a:r>
              <a:rPr lang="en-US" sz="2000" b="1" dirty="0">
                <a:latin typeface="Courier New" panose="02070309020205020404" pitchFamily="49" charset="0"/>
                <a:cs typeface="Courier New" panose="02070309020205020404" pitchFamily="49" charset="0"/>
              </a:rPr>
              <a:t>() with { x &lt; local::x; };</a:t>
            </a:r>
          </a:p>
          <a:p>
            <a:pPr marL="375512" lvl="3" indent="0">
              <a:lnSpc>
                <a:spcPct val="130000"/>
              </a:lnSpc>
              <a:spcBef>
                <a:spcPts val="0"/>
              </a:spcBef>
              <a:buNone/>
            </a:pPr>
            <a:r>
              <a:rPr lang="en-US" sz="2000" b="1" dirty="0" err="1">
                <a:latin typeface="Courier New" panose="02070309020205020404" pitchFamily="49" charset="0"/>
                <a:cs typeface="Courier New" panose="02070309020205020404" pitchFamily="49" charset="0"/>
              </a:rPr>
              <a:t>endfunction</a:t>
            </a: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196</a:t>
            </a:fld>
            <a:endParaRPr lang="en-US" dirty="0"/>
          </a:p>
        </p:txBody>
      </p:sp>
    </p:spTree>
    <p:extLst>
      <p:ext uri="{BB962C8B-B14F-4D97-AF65-F5344CB8AC3E}">
        <p14:creationId xmlns:p14="http://schemas.microsoft.com/office/powerpoint/2010/main" val="19227416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随机控制</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err="1"/>
              <a:t>rand_mode</a:t>
            </a:r>
            <a:r>
              <a:rPr lang="zh-CN" altLang="en-US" sz="2200" dirty="0"/>
              <a:t>可以用来使能或者禁止随机变量。</a:t>
            </a:r>
            <a:endParaRPr lang="en-US" altLang="zh-CN" sz="2200" dirty="0"/>
          </a:p>
          <a:p>
            <a:pPr marL="346075" lvl="3" indent="-344488">
              <a:spcBef>
                <a:spcPts val="1200"/>
              </a:spcBef>
              <a:buFont typeface="Arial" panose="020B0604020202020204" pitchFamily="34" charset="0"/>
              <a:buChar char="•"/>
            </a:pPr>
            <a:r>
              <a:rPr lang="zh-CN" altLang="en-US" sz="2200" dirty="0"/>
              <a:t>当随机数被禁止时，它会同为声明为随机变量的普通变量一样，不会参与到随机化过程当中。</a:t>
            </a:r>
            <a:endParaRPr lang="en-US" altLang="zh-CN" sz="2200" dirty="0"/>
          </a:p>
          <a:p>
            <a:pPr marL="346075" lvl="3" indent="-344488">
              <a:spcBef>
                <a:spcPts val="1200"/>
              </a:spcBef>
              <a:buFont typeface="Arial" panose="020B0604020202020204" pitchFamily="34" charset="0"/>
              <a:buChar char="•"/>
            </a:pPr>
            <a:r>
              <a:rPr lang="zh-CN" altLang="en-US" sz="2200" dirty="0"/>
              <a:t>从以下两个函数声明可以看到，可以就单个随机变量调用其</a:t>
            </a:r>
            <a:r>
              <a:rPr lang="en-US" altLang="zh-CN" sz="2200" dirty="0" err="1"/>
              <a:t>rand_mode</a:t>
            </a:r>
            <a:r>
              <a:rPr lang="zh-CN" altLang="en-US" sz="2200" dirty="0"/>
              <a:t>，或者对整个对象调用</a:t>
            </a:r>
            <a:r>
              <a:rPr lang="en-US" altLang="zh-CN" sz="2200" dirty="0" err="1"/>
              <a:t>rand_mode</a:t>
            </a:r>
            <a:r>
              <a:rPr lang="zh-CN" altLang="en-US" sz="2200" dirty="0"/>
              <a:t>来控制其中所有的随机变量。</a:t>
            </a:r>
            <a:endParaRPr lang="en-US" altLang="zh-CN" sz="2200" dirty="0"/>
          </a:p>
          <a:p>
            <a:pPr marL="375512" lvl="3" indent="0">
              <a:lnSpc>
                <a:spcPct val="130000"/>
              </a:lnSpc>
              <a:spcBef>
                <a:spcPts val="0"/>
              </a:spcBef>
              <a:buNone/>
            </a:pPr>
            <a:r>
              <a:rPr lang="en-US" altLang="zh-CN" sz="1800" b="1" dirty="0">
                <a:latin typeface="Courier New" panose="02070309020205020404" pitchFamily="49" charset="0"/>
                <a:cs typeface="Courier New" panose="02070309020205020404" pitchFamily="49" charset="0"/>
              </a:rPr>
              <a:t>task object[.</a:t>
            </a:r>
            <a:r>
              <a:rPr lang="en-US" altLang="zh-CN" sz="1800" b="1" dirty="0" err="1">
                <a:latin typeface="Courier New" panose="02070309020205020404" pitchFamily="49" charset="0"/>
                <a:cs typeface="Courier New" panose="02070309020205020404" pitchFamily="49" charset="0"/>
              </a:rPr>
              <a:t>random_variable</a:t>
            </a:r>
            <a:r>
              <a:rPr lang="en-US" altLang="zh-CN" sz="1800" b="1" dirty="0">
                <a:latin typeface="Courier New" panose="02070309020205020404" pitchFamily="49" charset="0"/>
                <a:cs typeface="Courier New" panose="02070309020205020404" pitchFamily="49" charset="0"/>
              </a:rPr>
              <a:t>]::</a:t>
            </a:r>
            <a:r>
              <a:rPr lang="en-US" altLang="zh-CN" sz="1800" b="1" dirty="0" err="1">
                <a:latin typeface="Courier New" panose="02070309020205020404" pitchFamily="49" charset="0"/>
                <a:cs typeface="Courier New" panose="02070309020205020404" pitchFamily="49" charset="0"/>
              </a:rPr>
              <a:t>rand_mode</a:t>
            </a:r>
            <a:r>
              <a:rPr lang="en-US" altLang="zh-CN" sz="1800" b="1" dirty="0">
                <a:latin typeface="Courier New" panose="02070309020205020404" pitchFamily="49" charset="0"/>
                <a:cs typeface="Courier New" panose="02070309020205020404" pitchFamily="49" charset="0"/>
              </a:rPr>
              <a:t>( bit </a:t>
            </a:r>
            <a:r>
              <a:rPr lang="en-US" altLang="zh-CN" sz="1800" b="1" dirty="0" err="1">
                <a:latin typeface="Courier New" panose="02070309020205020404" pitchFamily="49" charset="0"/>
                <a:cs typeface="Courier New" panose="02070309020205020404" pitchFamily="49" charset="0"/>
              </a:rPr>
              <a:t>on_off</a:t>
            </a:r>
            <a:r>
              <a:rPr lang="en-US" altLang="zh-CN" sz="1800" b="1" dirty="0">
                <a:latin typeface="Courier New" panose="02070309020205020404" pitchFamily="49" charset="0"/>
                <a:cs typeface="Courier New" panose="02070309020205020404" pitchFamily="49" charset="0"/>
              </a:rPr>
              <a:t> );</a:t>
            </a:r>
          </a:p>
          <a:p>
            <a:pPr marL="375512" lvl="3" indent="0">
              <a:lnSpc>
                <a:spcPct val="130000"/>
              </a:lnSpc>
              <a:spcBef>
                <a:spcPts val="0"/>
              </a:spcBef>
              <a:buNone/>
            </a:pPr>
            <a:r>
              <a:rPr lang="en-US" sz="1800" b="1" dirty="0">
                <a:latin typeface="Courier New" panose="02070309020205020404" pitchFamily="49" charset="0"/>
                <a:cs typeface="Courier New" panose="02070309020205020404" pitchFamily="49" charset="0"/>
              </a:rPr>
              <a:t>function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object.random_variable</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rand_mode</a:t>
            </a:r>
            <a:r>
              <a:rPr lang="en-US" sz="1800" b="1" dirty="0">
                <a:latin typeface="Courier New" panose="02070309020205020404" pitchFamily="49" charset="0"/>
                <a:cs typeface="Courier New" panose="02070309020205020404" pitchFamily="49" charset="0"/>
              </a:rPr>
              <a:t>();</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197</a:t>
            </a:fld>
            <a:endParaRPr lang="en-US" dirty="0"/>
          </a:p>
        </p:txBody>
      </p:sp>
    </p:spTree>
    <p:extLst>
      <p:ext uri="{BB962C8B-B14F-4D97-AF65-F5344CB8AC3E}">
        <p14:creationId xmlns:p14="http://schemas.microsoft.com/office/powerpoint/2010/main" val="31458847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随机控制</a:t>
            </a: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375512" lvl="3" indent="0">
              <a:spcBef>
                <a:spcPts val="0"/>
              </a:spcBef>
              <a:buNone/>
            </a:pPr>
            <a:r>
              <a:rPr lang="en-US" sz="2000" b="1" dirty="0">
                <a:latin typeface="Courier New" panose="02070309020205020404" pitchFamily="49" charset="0"/>
                <a:cs typeface="Courier New" panose="02070309020205020404" pitchFamily="49" charset="0"/>
              </a:rPr>
              <a:t>class Packet;</a:t>
            </a:r>
          </a:p>
          <a:p>
            <a:pPr marL="375512" lvl="3" indent="0">
              <a:spcBef>
                <a:spcPts val="0"/>
              </a:spcBef>
              <a:buNone/>
            </a:pPr>
            <a:r>
              <a:rPr lang="en-US" sz="2000" b="1" dirty="0">
                <a:latin typeface="Courier New" panose="02070309020205020404" pitchFamily="49" charset="0"/>
                <a:cs typeface="Courier New" panose="02070309020205020404" pitchFamily="49" charset="0"/>
              </a:rPr>
              <a:t>  rand integer </a:t>
            </a:r>
            <a:r>
              <a:rPr lang="en-US" sz="2000" b="1" dirty="0" err="1">
                <a:latin typeface="Courier New" panose="02070309020205020404" pitchFamily="49" charset="0"/>
                <a:cs typeface="Courier New" panose="02070309020205020404" pitchFamily="49" charset="0"/>
              </a:rPr>
              <a:t>source_value</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dest_value</a:t>
            </a:r>
            <a:r>
              <a:rPr lang="en-US" sz="2000" b="1" dirty="0">
                <a:latin typeface="Courier New" panose="02070309020205020404" pitchFamily="49" charset="0"/>
                <a:cs typeface="Courier New" panose="02070309020205020404" pitchFamily="49" charset="0"/>
              </a:rPr>
              <a:t>;</a:t>
            </a:r>
          </a:p>
          <a:p>
            <a:pPr marL="375512" lvl="3" indent="0">
              <a:spcBef>
                <a:spcPts val="0"/>
              </a:spcBef>
              <a:buNone/>
            </a:pPr>
            <a:r>
              <a:rPr lang="en-US" sz="2000" b="1" dirty="0">
                <a:latin typeface="Courier New" panose="02070309020205020404" pitchFamily="49" charset="0"/>
                <a:cs typeface="Courier New" panose="02070309020205020404" pitchFamily="49" charset="0"/>
              </a:rPr>
              <a:t>  ... other declarations</a:t>
            </a:r>
          </a:p>
          <a:p>
            <a:pPr marL="375512" lvl="3" indent="0">
              <a:spcBef>
                <a:spcPts val="0"/>
              </a:spcBef>
              <a:buNone/>
            </a:pPr>
            <a:r>
              <a:rPr lang="en-US" sz="2000" b="1" dirty="0" err="1">
                <a:latin typeface="Courier New" panose="02070309020205020404" pitchFamily="49" charset="0"/>
                <a:cs typeface="Courier New" panose="02070309020205020404" pitchFamily="49" charset="0"/>
              </a:rPr>
              <a:t>endclass</a:t>
            </a:r>
            <a:endParaRPr lang="en-US" sz="2000" b="1" dirty="0">
              <a:latin typeface="Courier New" panose="02070309020205020404" pitchFamily="49" charset="0"/>
              <a:cs typeface="Courier New" panose="02070309020205020404" pitchFamily="49" charset="0"/>
            </a:endParaRPr>
          </a:p>
          <a:p>
            <a:pPr marL="375512" lvl="3" indent="0">
              <a:spcBef>
                <a:spcPts val="0"/>
              </a:spcBef>
              <a:buNone/>
            </a:pPr>
            <a:endParaRPr lang="en-US" sz="2000" b="1" dirty="0">
              <a:latin typeface="Courier New" panose="02070309020205020404" pitchFamily="49" charset="0"/>
              <a:cs typeface="Courier New" panose="02070309020205020404" pitchFamily="49" charset="0"/>
            </a:endParaRPr>
          </a:p>
          <a:p>
            <a:pPr marL="375512" lvl="3" indent="0">
              <a:spcBef>
                <a:spcPts val="0"/>
              </a:spcBef>
              <a:buNone/>
            </a:pP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ret;</a:t>
            </a:r>
          </a:p>
          <a:p>
            <a:pPr marL="375512" lvl="3" indent="0">
              <a:spcBef>
                <a:spcPts val="0"/>
              </a:spcBef>
              <a:buNone/>
            </a:pPr>
            <a:r>
              <a:rPr lang="en-US" sz="2000" b="1" dirty="0">
                <a:latin typeface="Courier New" panose="02070309020205020404" pitchFamily="49" charset="0"/>
                <a:cs typeface="Courier New" panose="02070309020205020404" pitchFamily="49" charset="0"/>
              </a:rPr>
              <a:t>Packet </a:t>
            </a:r>
            <a:r>
              <a:rPr lang="en-US" sz="2000" b="1" dirty="0" err="1">
                <a:latin typeface="Courier New" panose="02070309020205020404" pitchFamily="49" charset="0"/>
                <a:cs typeface="Courier New" panose="02070309020205020404" pitchFamily="49" charset="0"/>
              </a:rPr>
              <a:t>packet_a</a:t>
            </a:r>
            <a:r>
              <a:rPr lang="en-US" sz="2000" b="1" dirty="0">
                <a:latin typeface="Courier New" panose="02070309020205020404" pitchFamily="49" charset="0"/>
                <a:cs typeface="Courier New" panose="02070309020205020404" pitchFamily="49" charset="0"/>
              </a:rPr>
              <a:t> = new;</a:t>
            </a:r>
          </a:p>
          <a:p>
            <a:pPr marL="375512" lvl="3" indent="0">
              <a:spcBef>
                <a:spcPts val="0"/>
              </a:spcBef>
              <a:buNone/>
            </a:pPr>
            <a:r>
              <a:rPr lang="en-US" sz="2000" b="1" dirty="0">
                <a:latin typeface="Courier New" panose="02070309020205020404" pitchFamily="49" charset="0"/>
                <a:cs typeface="Courier New" panose="02070309020205020404" pitchFamily="49" charset="0"/>
              </a:rPr>
              <a:t>// Turn off all variables in object</a:t>
            </a:r>
          </a:p>
          <a:p>
            <a:pPr marL="375512" lvl="3" indent="0">
              <a:spcBef>
                <a:spcPts val="0"/>
              </a:spcBef>
              <a:buNone/>
            </a:pPr>
            <a:r>
              <a:rPr lang="en-US" sz="2000" b="1" dirty="0" err="1">
                <a:latin typeface="Courier New" panose="02070309020205020404" pitchFamily="49" charset="0"/>
                <a:cs typeface="Courier New" panose="02070309020205020404" pitchFamily="49" charset="0"/>
              </a:rPr>
              <a:t>packet_a.rand_mode</a:t>
            </a:r>
            <a:r>
              <a:rPr lang="en-US" sz="2000" b="1" dirty="0">
                <a:latin typeface="Courier New" panose="02070309020205020404" pitchFamily="49" charset="0"/>
                <a:cs typeface="Courier New" panose="02070309020205020404" pitchFamily="49" charset="0"/>
              </a:rPr>
              <a:t>(0);</a:t>
            </a:r>
          </a:p>
          <a:p>
            <a:pPr marL="375512" lvl="3" indent="0">
              <a:spcBef>
                <a:spcPts val="0"/>
              </a:spcBef>
              <a:buNone/>
            </a:pPr>
            <a:endParaRPr lang="en-US" sz="2000" b="1" dirty="0">
              <a:latin typeface="Courier New" panose="02070309020205020404" pitchFamily="49" charset="0"/>
              <a:cs typeface="Courier New" panose="02070309020205020404" pitchFamily="49" charset="0"/>
            </a:endParaRPr>
          </a:p>
          <a:p>
            <a:pPr marL="375512" lvl="3" indent="0">
              <a:spcBef>
                <a:spcPts val="0"/>
              </a:spcBef>
              <a:buNone/>
            </a:pPr>
            <a:r>
              <a:rPr lang="en-US" sz="2000" b="1" dirty="0">
                <a:latin typeface="Courier New" panose="02070309020205020404" pitchFamily="49" charset="0"/>
                <a:cs typeface="Courier New" panose="02070309020205020404" pitchFamily="49" charset="0"/>
              </a:rPr>
              <a:t>// ... other code</a:t>
            </a:r>
          </a:p>
          <a:p>
            <a:pPr marL="375512" lvl="3" indent="0">
              <a:spcBef>
                <a:spcPts val="0"/>
              </a:spcBef>
              <a:buNone/>
            </a:pPr>
            <a:r>
              <a:rPr lang="en-US" sz="2000" b="1" dirty="0">
                <a:latin typeface="Courier New" panose="02070309020205020404" pitchFamily="49" charset="0"/>
                <a:cs typeface="Courier New" panose="02070309020205020404" pitchFamily="49" charset="0"/>
              </a:rPr>
              <a:t>// Enable </a:t>
            </a:r>
            <a:r>
              <a:rPr lang="en-US" sz="2000" b="1" dirty="0" err="1">
                <a:latin typeface="Courier New" panose="02070309020205020404" pitchFamily="49" charset="0"/>
                <a:cs typeface="Courier New" panose="02070309020205020404" pitchFamily="49" charset="0"/>
              </a:rPr>
              <a:t>source_value</a:t>
            </a:r>
            <a:endParaRPr lang="en-US" sz="2000" b="1" dirty="0">
              <a:latin typeface="Courier New" panose="02070309020205020404" pitchFamily="49" charset="0"/>
              <a:cs typeface="Courier New" panose="02070309020205020404" pitchFamily="49" charset="0"/>
            </a:endParaRPr>
          </a:p>
          <a:p>
            <a:pPr marL="375512" lvl="3" indent="0">
              <a:spcBef>
                <a:spcPts val="0"/>
              </a:spcBef>
              <a:buNone/>
            </a:pPr>
            <a:r>
              <a:rPr lang="en-US" sz="2000" b="1" dirty="0" err="1">
                <a:latin typeface="Courier New" panose="02070309020205020404" pitchFamily="49" charset="0"/>
                <a:cs typeface="Courier New" panose="02070309020205020404" pitchFamily="49" charset="0"/>
              </a:rPr>
              <a:t>packet_a.source_value.rand_mode</a:t>
            </a:r>
            <a:r>
              <a:rPr lang="en-US" sz="2000" b="1" dirty="0">
                <a:latin typeface="Courier New" panose="02070309020205020404" pitchFamily="49" charset="0"/>
                <a:cs typeface="Courier New" panose="02070309020205020404" pitchFamily="49" charset="0"/>
              </a:rPr>
              <a:t>(1);</a:t>
            </a:r>
          </a:p>
          <a:p>
            <a:pPr marL="375512" lvl="3" indent="0">
              <a:spcBef>
                <a:spcPts val="0"/>
              </a:spcBef>
              <a:buNone/>
            </a:pPr>
            <a:r>
              <a:rPr lang="en-US" sz="2000" b="1" dirty="0">
                <a:latin typeface="Courier New" panose="02070309020205020404" pitchFamily="49" charset="0"/>
                <a:cs typeface="Courier New" panose="02070309020205020404" pitchFamily="49" charset="0"/>
              </a:rPr>
              <a:t>ret = </a:t>
            </a:r>
            <a:r>
              <a:rPr lang="en-US" sz="2000" b="1" dirty="0" err="1">
                <a:latin typeface="Courier New" panose="02070309020205020404" pitchFamily="49" charset="0"/>
                <a:cs typeface="Courier New" panose="02070309020205020404" pitchFamily="49" charset="0"/>
              </a:rPr>
              <a:t>packet_a.dest_value.rand_mode</a:t>
            </a:r>
            <a:r>
              <a:rPr lang="en-US" sz="2000" b="1" dirty="0">
                <a:latin typeface="Courier New" panose="02070309020205020404" pitchFamily="49" charset="0"/>
                <a:cs typeface="Courier New" panose="02070309020205020404" pitchFamily="49" charset="0"/>
              </a:rPr>
              <a:t>();</a:t>
            </a: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198</a:t>
            </a:fld>
            <a:endParaRPr lang="en-US" dirty="0"/>
          </a:p>
        </p:txBody>
      </p:sp>
    </p:spTree>
    <p:extLst>
      <p:ext uri="{BB962C8B-B14F-4D97-AF65-F5344CB8AC3E}">
        <p14:creationId xmlns:p14="http://schemas.microsoft.com/office/powerpoint/2010/main" val="9787605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约束控制</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类似于随机控制，一些约束块或者某个类的约束块集合都可以单个控制或者集体控制。</a:t>
            </a:r>
            <a:endParaRPr lang="en-US" altLang="zh-CN" sz="2200" dirty="0"/>
          </a:p>
          <a:p>
            <a:pPr marL="375512" lvl="3" indent="0">
              <a:spcBef>
                <a:spcPts val="0"/>
              </a:spcBef>
              <a:buNone/>
            </a:pPr>
            <a:r>
              <a:rPr lang="en-US" sz="1600" b="1" dirty="0">
                <a:latin typeface="Courier New" panose="02070309020205020404" pitchFamily="49" charset="0"/>
                <a:cs typeface="Courier New" panose="02070309020205020404" pitchFamily="49" charset="0"/>
              </a:rPr>
              <a:t>task object[.</a:t>
            </a:r>
            <a:r>
              <a:rPr lang="en-US" sz="1600" b="1" dirty="0" err="1">
                <a:latin typeface="Courier New" panose="02070309020205020404" pitchFamily="49" charset="0"/>
                <a:cs typeface="Courier New" panose="02070309020205020404" pitchFamily="49" charset="0"/>
              </a:rPr>
              <a:t>constraint_identifier</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constraint_mode</a:t>
            </a:r>
            <a:r>
              <a:rPr lang="en-US" sz="1600" b="1" dirty="0">
                <a:latin typeface="Courier New" panose="02070309020205020404" pitchFamily="49" charset="0"/>
                <a:cs typeface="Courier New" panose="02070309020205020404" pitchFamily="49" charset="0"/>
              </a:rPr>
              <a:t>(bit </a:t>
            </a:r>
            <a:r>
              <a:rPr lang="en-US" sz="1600" b="1" dirty="0" err="1">
                <a:latin typeface="Courier New" panose="02070309020205020404" pitchFamily="49" charset="0"/>
                <a:cs typeface="Courier New" panose="02070309020205020404" pitchFamily="49" charset="0"/>
              </a:rPr>
              <a:t>on_off</a:t>
            </a:r>
            <a:r>
              <a:rPr lang="en-US" sz="1600" b="1" dirty="0">
                <a:latin typeface="Courier New" panose="02070309020205020404" pitchFamily="49" charset="0"/>
                <a:cs typeface="Courier New" panose="02070309020205020404" pitchFamily="49" charset="0"/>
              </a:rPr>
              <a:t> );</a:t>
            </a:r>
          </a:p>
          <a:p>
            <a:pPr marL="375512" lvl="3" indent="0">
              <a:spcBef>
                <a:spcPts val="0"/>
              </a:spcBef>
              <a:buNone/>
            </a:pPr>
            <a:r>
              <a:rPr lang="en-US" sz="1600" b="1" dirty="0">
                <a:latin typeface="Courier New" panose="02070309020205020404" pitchFamily="49" charset="0"/>
                <a:cs typeface="Courier New" panose="02070309020205020404" pitchFamily="49" charset="0"/>
              </a:rPr>
              <a:t>function </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object.constraint_identifier</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constraint_mode</a:t>
            </a:r>
            <a:r>
              <a:rPr lang="en-US" sz="1600" b="1" dirty="0">
                <a:latin typeface="Courier New" panose="02070309020205020404" pitchFamily="49" charset="0"/>
                <a:cs typeface="Courier New" panose="02070309020205020404" pitchFamily="49" charset="0"/>
              </a:rPr>
              <a:t>();</a:t>
            </a:r>
          </a:p>
          <a:p>
            <a:pPr marL="346075" lvl="3" indent="-344488">
              <a:spcBef>
                <a:spcPts val="1200"/>
              </a:spcBef>
              <a:buFont typeface="Arial" panose="020B0604020202020204" pitchFamily="34" charset="0"/>
              <a:buChar char="•"/>
            </a:pPr>
            <a:r>
              <a:rPr lang="zh-CN" altLang="en-US" sz="2200" dirty="0"/>
              <a:t>可以通过约束控制函数来使能或者关闭某些约束块。</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199</a:t>
            </a:fld>
            <a:endParaRPr lang="en-US" dirty="0"/>
          </a:p>
        </p:txBody>
      </p:sp>
    </p:spTree>
    <p:extLst>
      <p:ext uri="{BB962C8B-B14F-4D97-AF65-F5344CB8AC3E}">
        <p14:creationId xmlns:p14="http://schemas.microsoft.com/office/powerpoint/2010/main" val="3658978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内容</a:t>
            </a:r>
          </a:p>
        </p:txBody>
      </p:sp>
      <p:sp>
        <p:nvSpPr>
          <p:cNvPr id="5" name="内容占位符 4"/>
          <p:cNvSpPr>
            <a:spLocks noGrp="1"/>
          </p:cNvSpPr>
          <p:nvPr>
            <p:ph idx="1"/>
          </p:nvPr>
        </p:nvSpPr>
        <p:spPr/>
        <p:txBody>
          <a:bodyPr/>
          <a:lstStyle/>
          <a:p>
            <a:r>
              <a:rPr lang="en-US" altLang="zh-CN" dirty="0"/>
              <a:t>SystemVerilog</a:t>
            </a:r>
            <a:r>
              <a:rPr lang="zh-CN" altLang="en-US" dirty="0"/>
              <a:t>概述</a:t>
            </a:r>
            <a:endParaRPr lang="en-US" altLang="zh-CN" dirty="0"/>
          </a:p>
          <a:p>
            <a:r>
              <a:rPr lang="en-US" altLang="zh-CN" dirty="0"/>
              <a:t>SystemVerilog</a:t>
            </a:r>
            <a:r>
              <a:rPr lang="zh-CN" altLang="en-US" dirty="0"/>
              <a:t>在设计方面的改进</a:t>
            </a:r>
            <a:endParaRPr lang="en-US" altLang="zh-CN" dirty="0"/>
          </a:p>
          <a:p>
            <a:r>
              <a:rPr lang="en-US" altLang="zh-CN" dirty="0"/>
              <a:t>SystemVerilog</a:t>
            </a:r>
            <a:r>
              <a:rPr lang="zh-CN" altLang="en-US" dirty="0"/>
              <a:t>调度模型</a:t>
            </a:r>
            <a:endParaRPr lang="en-US" altLang="zh-CN" dirty="0"/>
          </a:p>
          <a:p>
            <a:pPr lvl="1"/>
            <a:r>
              <a:rPr lang="zh-CN" altLang="en-US" dirty="0"/>
              <a:t>时钟块和程序块</a:t>
            </a:r>
            <a:endParaRPr lang="en-US" altLang="zh-CN" dirty="0"/>
          </a:p>
          <a:p>
            <a:r>
              <a:rPr lang="en-US" altLang="zh-CN" dirty="0"/>
              <a:t>SystemVerilog</a:t>
            </a:r>
            <a:r>
              <a:rPr lang="zh-CN" altLang="en-US" dirty="0"/>
              <a:t>中的数据类型</a:t>
            </a:r>
            <a:endParaRPr lang="en-US" altLang="zh-CN" dirty="0"/>
          </a:p>
          <a:p>
            <a:r>
              <a:rPr lang="en-US" altLang="zh-CN" dirty="0"/>
              <a:t>SystemVerilog</a:t>
            </a:r>
            <a:r>
              <a:rPr lang="zh-CN" altLang="en-US" dirty="0"/>
              <a:t>中的任务和函数</a:t>
            </a:r>
            <a:endParaRPr lang="en-US" altLang="zh-CN" dirty="0"/>
          </a:p>
          <a:p>
            <a:r>
              <a:rPr lang="en-US" altLang="zh-CN" dirty="0"/>
              <a:t>SystemVerilog</a:t>
            </a:r>
            <a:r>
              <a:rPr lang="zh-CN" altLang="en-US" dirty="0"/>
              <a:t>中的接口和虚拟接口</a:t>
            </a:r>
            <a:endParaRPr lang="en-US" altLang="zh-CN" dirty="0"/>
          </a:p>
          <a:p>
            <a:r>
              <a:rPr lang="zh-CN" altLang="en-US" dirty="0"/>
              <a:t>类和</a:t>
            </a:r>
            <a:r>
              <a:rPr lang="en-US" altLang="zh-CN" dirty="0"/>
              <a:t>OOP</a:t>
            </a:r>
          </a:p>
          <a:p>
            <a:r>
              <a:rPr lang="zh-CN" altLang="en-US" dirty="0"/>
              <a:t>随机激励</a:t>
            </a:r>
            <a:endParaRPr lang="en-US" altLang="zh-CN" dirty="0"/>
          </a:p>
          <a:p>
            <a:r>
              <a:rPr lang="zh-CN" altLang="en-US" dirty="0"/>
              <a:t>覆盖率</a:t>
            </a:r>
            <a:endParaRPr lang="en-US" altLang="zh-CN" dirty="0"/>
          </a:p>
          <a:p>
            <a:r>
              <a:rPr lang="en-US" altLang="zh-CN" dirty="0"/>
              <a:t>ABV/</a:t>
            </a:r>
            <a:r>
              <a:rPr lang="zh-CN" altLang="en-US" dirty="0"/>
              <a:t>断言</a:t>
            </a:r>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endParaRPr lang="en-US" altLang="zh-CN"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增强的</a:t>
            </a:r>
            <a:r>
              <a:rPr lang="en-US" altLang="zh-CN" sz="2400" dirty="0">
                <a:solidFill>
                  <a:schemeClr val="bg1">
                    <a:lumMod val="65000"/>
                  </a:schemeClr>
                </a:solidFill>
              </a:rPr>
              <a:t>case</a:t>
            </a:r>
            <a:r>
              <a:rPr lang="zh-CN" altLang="en-US" sz="2400" dirty="0">
                <a:solidFill>
                  <a:schemeClr val="bg1">
                    <a:lumMod val="65000"/>
                  </a:schemeClr>
                </a:solidFill>
              </a:rPr>
              <a:t>语句</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sz="2000" dirty="0"/>
              <a:t>unique case</a:t>
            </a:r>
            <a:r>
              <a:rPr lang="zh-CN" altLang="en-US" sz="2000" dirty="0"/>
              <a:t>要求每次</a:t>
            </a:r>
            <a:r>
              <a:rPr lang="en-US" altLang="zh-CN" sz="2000" dirty="0"/>
              <a:t>case</a:t>
            </a:r>
            <a:r>
              <a:rPr lang="zh-CN" altLang="en-US" sz="2000" dirty="0"/>
              <a:t>选择必须只能满足一条</a:t>
            </a:r>
            <a:r>
              <a:rPr lang="en-US" altLang="zh-CN" sz="2000" dirty="0"/>
              <a:t>case</a:t>
            </a:r>
            <a:r>
              <a:rPr lang="zh-CN" altLang="en-US" sz="2000" dirty="0"/>
              <a:t>选项。</a:t>
            </a:r>
            <a:endParaRPr lang="en-US" altLang="zh-CN" sz="2000" dirty="0"/>
          </a:p>
          <a:p>
            <a:pPr marL="344487" indent="-342900">
              <a:buFont typeface="Arial" panose="020B0604020202020204" pitchFamily="34" charset="0"/>
              <a:buChar char="•"/>
            </a:pPr>
            <a:r>
              <a:rPr lang="en-US" altLang="zh-CN" sz="2000" dirty="0"/>
              <a:t>unique case</a:t>
            </a:r>
            <a:r>
              <a:rPr lang="zh-CN" altLang="en-US" sz="2000" dirty="0"/>
              <a:t>不同有重叠的选项，即多个满足条件的选项。</a:t>
            </a:r>
            <a:endParaRPr lang="en-US" altLang="zh-CN" sz="2000" dirty="0"/>
          </a:p>
          <a:p>
            <a:pPr marL="360000" lvl="2" indent="0">
              <a:buNone/>
            </a:pPr>
            <a:r>
              <a:rPr lang="en-US" sz="1700" b="1" dirty="0">
                <a:latin typeface="Courier New" panose="02070309020205020404" pitchFamily="49" charset="0"/>
                <a:cs typeface="Courier New" panose="02070309020205020404" pitchFamily="49" charset="0"/>
              </a:rPr>
              <a:t>logic </a:t>
            </a:r>
            <a:r>
              <a:rPr lang="en-US" sz="1700" dirty="0">
                <a:latin typeface="Courier New" panose="02070309020205020404" pitchFamily="49" charset="0"/>
                <a:cs typeface="Courier New" panose="02070309020205020404" pitchFamily="49" charset="0"/>
              </a:rPr>
              <a:t>[2:0] request;</a:t>
            </a:r>
          </a:p>
          <a:p>
            <a:pPr marL="360000" lvl="2" indent="0">
              <a:buNone/>
            </a:pPr>
            <a:r>
              <a:rPr lang="en-US" sz="1700" b="1" dirty="0" err="1">
                <a:latin typeface="Courier New" panose="02070309020205020404" pitchFamily="49" charset="0"/>
                <a:cs typeface="Courier New" panose="02070309020205020404" pitchFamily="49" charset="0"/>
              </a:rPr>
              <a:t>always_comb</a:t>
            </a:r>
            <a:r>
              <a:rPr lang="en-US" sz="1700" b="1" dirty="0">
                <a:latin typeface="Courier New" panose="02070309020205020404" pitchFamily="49" charset="0"/>
                <a:cs typeface="Courier New" panose="02070309020205020404" pitchFamily="49" charset="0"/>
              </a:rPr>
              <a:t> </a:t>
            </a:r>
            <a:r>
              <a:rPr lang="en-US" sz="1700" dirty="0">
                <a:latin typeface="Courier New" panose="02070309020205020404" pitchFamily="49" charset="0"/>
                <a:cs typeface="Courier New" panose="02070309020205020404" pitchFamily="49" charset="0"/>
              </a:rPr>
              <a:t>// compilation error below with unique case</a:t>
            </a:r>
          </a:p>
          <a:p>
            <a:pPr marL="360000" lvl="2" indent="0">
              <a:buNone/>
            </a:pPr>
            <a:r>
              <a:rPr lang="en-US" sz="1700" b="1" dirty="0">
                <a:latin typeface="Courier New" panose="02070309020205020404" pitchFamily="49" charset="0"/>
                <a:cs typeface="Courier New" panose="02070309020205020404" pitchFamily="49" charset="0"/>
              </a:rPr>
              <a:t>  unique </a:t>
            </a:r>
            <a:r>
              <a:rPr lang="en-US" sz="1700" b="1" dirty="0" err="1">
                <a:latin typeface="Courier New" panose="02070309020205020404" pitchFamily="49" charset="0"/>
                <a:cs typeface="Courier New" panose="02070309020205020404" pitchFamily="49" charset="0"/>
              </a:rPr>
              <a:t>casez</a:t>
            </a:r>
            <a:r>
              <a:rPr lang="en-US" sz="1700" b="1" dirty="0">
                <a:latin typeface="Courier New" panose="02070309020205020404" pitchFamily="49" charset="0"/>
                <a:cs typeface="Courier New" panose="02070309020205020404" pitchFamily="49" charset="0"/>
              </a:rPr>
              <a:t> </a:t>
            </a:r>
            <a:r>
              <a:rPr lang="en-US" sz="1700" dirty="0">
                <a:latin typeface="Courier New" panose="02070309020205020404" pitchFamily="49" charset="0"/>
                <a:cs typeface="Courier New" panose="02070309020205020404" pitchFamily="49" charset="0"/>
              </a:rPr>
              <a:t>(request) // should only </a:t>
            </a:r>
            <a:r>
              <a:rPr lang="en-US" altLang="zh-CN" sz="1700" dirty="0">
                <a:latin typeface="Courier New" panose="02070309020205020404" pitchFamily="49" charset="0"/>
                <a:cs typeface="Courier New" panose="02070309020205020404" pitchFamily="49" charset="0"/>
              </a:rPr>
              <a:t>make</a:t>
            </a:r>
            <a:r>
              <a:rPr lang="en-US" sz="1700" dirty="0">
                <a:latin typeface="Courier New" panose="02070309020205020404" pitchFamily="49" charset="0"/>
                <a:cs typeface="Courier New" panose="02070309020205020404" pitchFamily="49" charset="0"/>
              </a:rPr>
              <a:t> one grant a time</a:t>
            </a:r>
          </a:p>
          <a:p>
            <a:pPr marL="360000" lvl="2" indent="0">
              <a:buNone/>
            </a:pPr>
            <a:r>
              <a:rPr lang="en-US" sz="1700" dirty="0">
                <a:latin typeface="Courier New" panose="02070309020205020404" pitchFamily="49" charset="0"/>
                <a:cs typeface="Courier New" panose="02070309020205020404" pitchFamily="49" charset="0"/>
              </a:rPr>
              <a:t>    3’b1??: slave1_grant = 1;</a:t>
            </a:r>
          </a:p>
          <a:p>
            <a:pPr marL="360000" lvl="2" indent="0">
              <a:buNone/>
            </a:pPr>
            <a:r>
              <a:rPr lang="en-US" sz="1700" dirty="0">
                <a:latin typeface="Courier New" panose="02070309020205020404" pitchFamily="49" charset="0"/>
                <a:cs typeface="Courier New" panose="02070309020205020404" pitchFamily="49" charset="0"/>
              </a:rPr>
              <a:t>    3’b?1?: slave2_grant = 1;</a:t>
            </a:r>
          </a:p>
          <a:p>
            <a:pPr marL="360000" lvl="2" indent="0">
              <a:buNone/>
            </a:pPr>
            <a:r>
              <a:rPr lang="en-US" sz="1700" dirty="0">
                <a:latin typeface="Courier New" panose="02070309020205020404" pitchFamily="49" charset="0"/>
                <a:cs typeface="Courier New" panose="02070309020205020404" pitchFamily="49" charset="0"/>
              </a:rPr>
              <a:t>    3’b??1: slave3_grant = 1;</a:t>
            </a:r>
          </a:p>
          <a:p>
            <a:pPr marL="360000" lvl="2" indent="0">
              <a:buNone/>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endcase</a:t>
            </a:r>
            <a:endParaRPr lang="en-US" sz="1700" dirty="0">
              <a:latin typeface="Courier New" panose="02070309020205020404" pitchFamily="49" charset="0"/>
              <a:cs typeface="Courier New" panose="02070309020205020404" pitchFamily="49" charset="0"/>
            </a:endParaRPr>
          </a:p>
          <a:p>
            <a:pPr marL="344487" indent="-342900">
              <a:buFont typeface="Arial" panose="020B0604020202020204" pitchFamily="34" charset="0"/>
              <a:buChar char="•"/>
            </a:pP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20</a:t>
            </a:fld>
            <a:endParaRPr lang="en-US" dirty="0"/>
          </a:p>
        </p:txBody>
      </p:sp>
    </p:spTree>
    <p:extLst>
      <p:ext uri="{BB962C8B-B14F-4D97-AF65-F5344CB8AC3E}">
        <p14:creationId xmlns:p14="http://schemas.microsoft.com/office/powerpoint/2010/main" val="14429575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约束控制</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class Packet;</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rand integer </a:t>
            </a:r>
            <a:r>
              <a:rPr lang="en-US" sz="1800" b="1" dirty="0" err="1">
                <a:latin typeface="Courier New" panose="02070309020205020404" pitchFamily="49" charset="0"/>
                <a:cs typeface="Courier New" panose="02070309020205020404" pitchFamily="49" charset="0"/>
              </a:rPr>
              <a:t>source_value</a:t>
            </a:r>
            <a:r>
              <a:rPr lang="en-US" sz="1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constraint filter1 { </a:t>
            </a:r>
            <a:r>
              <a:rPr lang="en-US" sz="1800" b="1" dirty="0" err="1">
                <a:latin typeface="Courier New" panose="02070309020205020404" pitchFamily="49" charset="0"/>
                <a:cs typeface="Courier New" panose="02070309020205020404" pitchFamily="49" charset="0"/>
              </a:rPr>
              <a:t>source_value</a:t>
            </a:r>
            <a:r>
              <a:rPr lang="en-US" sz="1800" b="1" dirty="0">
                <a:latin typeface="Courier New" panose="02070309020205020404" pitchFamily="49" charset="0"/>
                <a:cs typeface="Courier New" panose="02070309020205020404" pitchFamily="49" charset="0"/>
              </a:rPr>
              <a:t> &gt; 2 * m; }</a:t>
            </a:r>
          </a:p>
          <a:p>
            <a:pPr marL="375512" lvl="3" indent="0">
              <a:lnSpc>
                <a:spcPct val="120000"/>
              </a:lnSpc>
              <a:spcBef>
                <a:spcPts val="0"/>
              </a:spcBef>
              <a:buNone/>
            </a:pPr>
            <a:r>
              <a:rPr lang="en-US" sz="1800" b="1" dirty="0" err="1">
                <a:latin typeface="Courier New" panose="02070309020205020404" pitchFamily="49" charset="0"/>
                <a:cs typeface="Courier New" panose="02070309020205020404" pitchFamily="49" charset="0"/>
              </a:rPr>
              <a:t>endclass</a:t>
            </a:r>
            <a:endParaRPr lang="en-US" sz="18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endParaRPr lang="en-US" sz="18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function integer </a:t>
            </a:r>
            <a:r>
              <a:rPr lang="en-US" sz="1800" b="1" dirty="0" err="1">
                <a:latin typeface="Courier New" panose="02070309020205020404" pitchFamily="49" charset="0"/>
                <a:cs typeface="Courier New" panose="02070309020205020404" pitchFamily="49" charset="0"/>
              </a:rPr>
              <a:t>toggle_rand</a:t>
            </a:r>
            <a:r>
              <a:rPr lang="en-US" sz="1800" b="1" dirty="0">
                <a:latin typeface="Courier New" panose="02070309020205020404" pitchFamily="49" charset="0"/>
                <a:cs typeface="Courier New" panose="02070309020205020404" pitchFamily="49" charset="0"/>
              </a:rPr>
              <a:t>( Packet p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if ( p.filter1.constraint_mode()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p.filter1.constraint_mode(0);</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else</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p.filter1.constraint_mode(1);</a:t>
            </a:r>
          </a:p>
          <a:p>
            <a:pPr marL="375512" lvl="3" indent="0">
              <a:lnSpc>
                <a:spcPct val="120000"/>
              </a:lnSpc>
              <a:spcBef>
                <a:spcPts val="0"/>
              </a:spcBef>
              <a:buNone/>
            </a:pPr>
            <a:endParaRPr lang="en-US" sz="18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toggle_rand</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p.randomize</a:t>
            </a:r>
            <a:r>
              <a:rPr lang="en-US" sz="1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800" b="1" dirty="0" err="1">
                <a:latin typeface="Courier New" panose="02070309020205020404" pitchFamily="49" charset="0"/>
                <a:cs typeface="Courier New" panose="02070309020205020404" pitchFamily="49" charset="0"/>
              </a:rPr>
              <a:t>endfunction</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200</a:t>
            </a:fld>
            <a:endParaRPr lang="en-US" dirty="0"/>
          </a:p>
        </p:txBody>
      </p:sp>
    </p:spTree>
    <p:extLst>
      <p:ext uri="{BB962C8B-B14F-4D97-AF65-F5344CB8AC3E}">
        <p14:creationId xmlns:p14="http://schemas.microsoft.com/office/powerpoint/2010/main" val="18350083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随机约束</a:t>
            </a:r>
            <a:br>
              <a:rPr lang="en-US" altLang="zh-CN" dirty="0"/>
            </a:br>
            <a:r>
              <a:rPr lang="zh-CN" altLang="en-US" sz="2800" dirty="0">
                <a:solidFill>
                  <a:schemeClr val="bg1">
                    <a:lumMod val="65000"/>
                  </a:schemeClr>
                </a:solidFill>
              </a:rPr>
              <a:t>内嵌变量控制</a:t>
            </a:r>
            <a:endParaRPr lang="en-US" dirty="0">
              <a:solidFill>
                <a:schemeClr val="bg1">
                  <a:lumMod val="65000"/>
                </a:schemeClr>
              </a:solidFill>
            </a:endParaRPr>
          </a:p>
        </p:txBody>
      </p:sp>
      <p:sp>
        <p:nvSpPr>
          <p:cNvPr id="4" name="Text Placeholder 3"/>
          <p:cNvSpPr>
            <a:spLocks noGrp="1"/>
          </p:cNvSpPr>
          <p:nvPr>
            <p:ph idx="1"/>
          </p:nvPr>
        </p:nvSpPr>
        <p:spPr/>
        <p:txBody>
          <a:bodyPr>
            <a:normAutofit fontScale="77500" lnSpcReduction="20000"/>
          </a:bodyPr>
          <a:lstStyle/>
          <a:p>
            <a:pPr marL="346075" lvl="3" indent="-344488">
              <a:lnSpc>
                <a:spcPct val="120000"/>
              </a:lnSpc>
              <a:spcBef>
                <a:spcPts val="1200"/>
              </a:spcBef>
              <a:buFont typeface="Arial" panose="020B0604020202020204" pitchFamily="34" charset="0"/>
              <a:buChar char="•"/>
            </a:pPr>
            <a:r>
              <a:rPr lang="zh-CN" altLang="en-US" sz="2800" dirty="0"/>
              <a:t>在使用类的随机化函数</a:t>
            </a:r>
            <a:r>
              <a:rPr lang="en-US" altLang="zh-CN" sz="2800" dirty="0"/>
              <a:t>randomize()</a:t>
            </a:r>
            <a:r>
              <a:rPr lang="zh-CN" altLang="en-US" sz="2800" dirty="0"/>
              <a:t>时，如果伴有参数，那么只会随机化这些变量，而其余变量无论是否之前被声明为</a:t>
            </a:r>
            <a:r>
              <a:rPr lang="en-US" altLang="zh-CN" sz="2800" dirty="0"/>
              <a:t>rand/</a:t>
            </a:r>
            <a:r>
              <a:rPr lang="en-US" altLang="zh-CN" sz="2800" dirty="0" err="1"/>
              <a:t>randc</a:t>
            </a:r>
            <a:r>
              <a:rPr lang="zh-CN" altLang="en-US" sz="2800" dirty="0"/>
              <a:t>，都将不会参与到随机化当中。</a:t>
            </a:r>
            <a:endParaRPr lang="en-US" altLang="zh-CN" sz="2800" dirty="0"/>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class CA;</a:t>
            </a: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  rand byte x, y;</a:t>
            </a: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  byte v, w;</a:t>
            </a:r>
          </a:p>
          <a:p>
            <a:pPr marL="375512" lvl="3" indent="0">
              <a:lnSpc>
                <a:spcPct val="140000"/>
              </a:lnSpc>
              <a:spcBef>
                <a:spcPts val="0"/>
              </a:spcBef>
              <a:buNone/>
            </a:pPr>
            <a:r>
              <a:rPr lang="fr-FR" sz="2600" b="1" dirty="0">
                <a:latin typeface="Courier New" panose="02070309020205020404" pitchFamily="49" charset="0"/>
                <a:cs typeface="Courier New" panose="02070309020205020404" pitchFamily="49" charset="0"/>
              </a:rPr>
              <a:t>  </a:t>
            </a:r>
            <a:r>
              <a:rPr lang="fr-FR" sz="2600" b="1" dirty="0" err="1">
                <a:latin typeface="Courier New" panose="02070309020205020404" pitchFamily="49" charset="0"/>
                <a:cs typeface="Courier New" panose="02070309020205020404" pitchFamily="49" charset="0"/>
              </a:rPr>
              <a:t>constraint</a:t>
            </a:r>
            <a:r>
              <a:rPr lang="fr-FR" sz="2600" b="1" dirty="0">
                <a:latin typeface="Courier New" panose="02070309020205020404" pitchFamily="49" charset="0"/>
                <a:cs typeface="Courier New" panose="02070309020205020404" pitchFamily="49" charset="0"/>
              </a:rPr>
              <a:t> c1 { x &lt; v &amp;&amp; y &gt; w</a:t>
            </a:r>
            <a:r>
              <a:rPr lang="zh-CN" altLang="en-US" sz="2600" b="1" dirty="0">
                <a:latin typeface="Courier New" panose="02070309020205020404" pitchFamily="49" charset="0"/>
                <a:cs typeface="Courier New" panose="02070309020205020404" pitchFamily="49" charset="0"/>
              </a:rPr>
              <a:t>；</a:t>
            </a:r>
            <a:r>
              <a:rPr lang="fr-FR" sz="2600" b="1" dirty="0">
                <a:latin typeface="Courier New" panose="02070309020205020404" pitchFamily="49" charset="0"/>
                <a:cs typeface="Courier New" panose="02070309020205020404" pitchFamily="49" charset="0"/>
              </a:rPr>
              <a:t> </a:t>
            </a:r>
            <a:r>
              <a:rPr lang="en-US" altLang="zh-CN" sz="2600" b="1" dirty="0">
                <a:latin typeface="Courier New" panose="02070309020205020404" pitchFamily="49" charset="0"/>
                <a:cs typeface="Courier New" panose="02070309020205020404" pitchFamily="49" charset="0"/>
              </a:rPr>
              <a:t>}</a:t>
            </a:r>
            <a:r>
              <a:rPr lang="fr-FR" sz="2600" b="1" dirty="0">
                <a:latin typeface="Courier New" panose="02070309020205020404" pitchFamily="49" charset="0"/>
                <a:cs typeface="Courier New" panose="02070309020205020404" pitchFamily="49" charset="0"/>
              </a:rPr>
              <a:t>;</a:t>
            </a:r>
          </a:p>
          <a:p>
            <a:pPr marL="375512" lvl="3" indent="0">
              <a:lnSpc>
                <a:spcPct val="140000"/>
              </a:lnSpc>
              <a:spcBef>
                <a:spcPts val="0"/>
              </a:spcBef>
              <a:buNone/>
            </a:pPr>
            <a:r>
              <a:rPr lang="en-US" sz="2600" b="1" dirty="0" err="1">
                <a:latin typeface="Courier New" panose="02070309020205020404" pitchFamily="49" charset="0"/>
                <a:cs typeface="Courier New" panose="02070309020205020404" pitchFamily="49" charset="0"/>
              </a:rPr>
              <a:t>endclass</a:t>
            </a:r>
            <a:endParaRPr lang="en-US" sz="2600" b="1" dirty="0">
              <a:latin typeface="Courier New" panose="02070309020205020404" pitchFamily="49" charset="0"/>
              <a:cs typeface="Courier New" panose="02070309020205020404" pitchFamily="49" charset="0"/>
            </a:endParaRPr>
          </a:p>
          <a:p>
            <a:pPr marL="375512" lvl="3" indent="0">
              <a:lnSpc>
                <a:spcPct val="140000"/>
              </a:lnSpc>
              <a:spcBef>
                <a:spcPts val="0"/>
              </a:spcBef>
              <a:buNone/>
            </a:pPr>
            <a:r>
              <a:rPr lang="en-US" sz="2600" b="1" dirty="0">
                <a:latin typeface="Courier New" panose="02070309020205020404" pitchFamily="49" charset="0"/>
                <a:cs typeface="Courier New" panose="02070309020205020404" pitchFamily="49" charset="0"/>
              </a:rPr>
              <a:t>CA a = new;</a:t>
            </a:r>
          </a:p>
          <a:p>
            <a:pPr marL="375512" lvl="3" indent="0">
              <a:lnSpc>
                <a:spcPct val="140000"/>
              </a:lnSpc>
              <a:spcBef>
                <a:spcPts val="0"/>
              </a:spcBef>
              <a:buNone/>
            </a:pPr>
            <a:r>
              <a:rPr lang="en-US" sz="2600" b="1" dirty="0" err="1">
                <a:latin typeface="Courier New" panose="02070309020205020404" pitchFamily="49" charset="0"/>
                <a:cs typeface="Courier New" panose="02070309020205020404" pitchFamily="49" charset="0"/>
              </a:rPr>
              <a:t>a.randomize</a:t>
            </a:r>
            <a:r>
              <a:rPr lang="en-US" sz="2600" b="1" dirty="0">
                <a:latin typeface="Courier New" panose="02070309020205020404" pitchFamily="49" charset="0"/>
                <a:cs typeface="Courier New" panose="02070309020205020404" pitchFamily="49" charset="0"/>
              </a:rPr>
              <a:t>(); // random variables: x, y </a:t>
            </a:r>
          </a:p>
          <a:p>
            <a:pPr marL="375512" lvl="3" indent="0">
              <a:lnSpc>
                <a:spcPct val="140000"/>
              </a:lnSpc>
              <a:spcBef>
                <a:spcPts val="0"/>
              </a:spcBef>
              <a:buNone/>
            </a:pPr>
            <a:r>
              <a:rPr lang="en-US" sz="2600" b="1" dirty="0" err="1">
                <a:latin typeface="Courier New" panose="02070309020205020404" pitchFamily="49" charset="0"/>
                <a:cs typeface="Courier New" panose="02070309020205020404" pitchFamily="49" charset="0"/>
              </a:rPr>
              <a:t>a.randomize</a:t>
            </a:r>
            <a:r>
              <a:rPr lang="en-US" sz="2600" b="1" dirty="0">
                <a:latin typeface="Courier New" panose="02070309020205020404" pitchFamily="49" charset="0"/>
                <a:cs typeface="Courier New" panose="02070309020205020404" pitchFamily="49" charset="0"/>
              </a:rPr>
              <a:t>( x ); // random variables: x </a:t>
            </a:r>
          </a:p>
          <a:p>
            <a:pPr marL="375512" lvl="3" indent="0">
              <a:lnSpc>
                <a:spcPct val="140000"/>
              </a:lnSpc>
              <a:spcBef>
                <a:spcPts val="0"/>
              </a:spcBef>
              <a:buNone/>
            </a:pPr>
            <a:r>
              <a:rPr lang="en-US" sz="2600" b="1" dirty="0" err="1">
                <a:latin typeface="Courier New" panose="02070309020205020404" pitchFamily="49" charset="0"/>
                <a:cs typeface="Courier New" panose="02070309020205020404" pitchFamily="49" charset="0"/>
              </a:rPr>
              <a:t>a.randomize</a:t>
            </a:r>
            <a:r>
              <a:rPr lang="en-US" sz="2600" b="1" dirty="0">
                <a:latin typeface="Courier New" panose="02070309020205020404" pitchFamily="49" charset="0"/>
                <a:cs typeface="Courier New" panose="02070309020205020404" pitchFamily="49" charset="0"/>
              </a:rPr>
              <a:t>( v, w ); // random variables: v, w</a:t>
            </a:r>
          </a:p>
          <a:p>
            <a:pPr marL="375512" lvl="3" indent="0">
              <a:lnSpc>
                <a:spcPct val="140000"/>
              </a:lnSpc>
              <a:spcBef>
                <a:spcPts val="0"/>
              </a:spcBef>
              <a:buNone/>
            </a:pPr>
            <a:r>
              <a:rPr lang="en-US" sz="2600" b="1" dirty="0" err="1">
                <a:latin typeface="Courier New" panose="02070309020205020404" pitchFamily="49" charset="0"/>
                <a:cs typeface="Courier New" panose="02070309020205020404" pitchFamily="49" charset="0"/>
              </a:rPr>
              <a:t>a.randomize</a:t>
            </a:r>
            <a:r>
              <a:rPr lang="en-US" sz="2600" b="1" dirty="0">
                <a:latin typeface="Courier New" panose="02070309020205020404" pitchFamily="49" charset="0"/>
                <a:cs typeface="Courier New" panose="02070309020205020404" pitchFamily="49" charset="0"/>
              </a:rPr>
              <a:t>( w, x ); // random variables: w, x </a:t>
            </a:r>
            <a:endParaRPr lang="en-US" altLang="zh-CN" sz="26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201</a:t>
            </a:fld>
            <a:endParaRPr lang="en-US" dirty="0"/>
          </a:p>
        </p:txBody>
      </p:sp>
    </p:spTree>
    <p:extLst>
      <p:ext uri="{BB962C8B-B14F-4D97-AF65-F5344CB8AC3E}">
        <p14:creationId xmlns:p14="http://schemas.microsoft.com/office/powerpoint/2010/main" val="14406261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SVA</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断言是设计的属性的描述。</a:t>
            </a:r>
            <a:endParaRPr lang="en-US" altLang="zh-CN" dirty="0"/>
          </a:p>
          <a:p>
            <a:pPr>
              <a:buFont typeface="Arial" panose="020B0604020202020204" pitchFamily="34" charset="0"/>
              <a:buChar char="•"/>
            </a:pPr>
            <a:r>
              <a:rPr lang="zh-CN" altLang="en-US" dirty="0"/>
              <a:t>如果一个在仿真中被检查的属性不像我们期望的那样表现，那么这个断言将失败。</a:t>
            </a:r>
            <a:endParaRPr lang="en-US" altLang="zh-CN" dirty="0"/>
          </a:p>
          <a:p>
            <a:pPr>
              <a:buFont typeface="Arial" panose="020B0604020202020204" pitchFamily="34" charset="0"/>
              <a:buChar char="•"/>
            </a:pPr>
            <a:r>
              <a:rPr lang="zh-CN" altLang="en-US" dirty="0"/>
              <a:t>如果一个被禁止在设计中出现的属性在仿真过程中发生，那么这个断言也将失败。</a:t>
            </a:r>
            <a:endParaRPr lang="en-US" altLang="zh-CN" dirty="0"/>
          </a:p>
          <a:p>
            <a:pPr>
              <a:buFont typeface="Arial" panose="020B0604020202020204" pitchFamily="34" charset="0"/>
              <a:buChar char="•"/>
            </a:pPr>
            <a:r>
              <a:rPr lang="zh-CN" altLang="en-US" dirty="0"/>
              <a:t>一系列的属性可以从设计的功能描述中推知，并且被转换成为断言。</a:t>
            </a:r>
            <a:endParaRPr lang="en-US" altLang="zh-CN" dirty="0"/>
          </a:p>
          <a:p>
            <a:pPr>
              <a:buFont typeface="Arial" panose="020B0604020202020204" pitchFamily="34" charset="0"/>
              <a:buChar char="•"/>
            </a:pPr>
            <a:r>
              <a:rPr lang="zh-CN" altLang="en-US" dirty="0"/>
              <a:t>这些断言可以在功能仿真中不断地被监视。</a:t>
            </a:r>
            <a:endParaRPr lang="en-US" altLang="zh-CN" dirty="0"/>
          </a:p>
          <a:p>
            <a:pPr>
              <a:buFont typeface="Arial" panose="020B0604020202020204" pitchFamily="34" charset="0"/>
              <a:buChar char="•"/>
            </a:pPr>
            <a:r>
              <a:rPr lang="zh-CN" altLang="en-US" dirty="0"/>
              <a:t>相同的断言既可以在仿真中使用，也可以在形式验证中复用。</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203</a:t>
            </a:fld>
            <a:endParaRPr lang="en-US" dirty="0"/>
          </a:p>
        </p:txBody>
      </p:sp>
    </p:spTree>
    <p:extLst>
      <p:ext uri="{BB962C8B-B14F-4D97-AF65-F5344CB8AC3E}">
        <p14:creationId xmlns:p14="http://schemas.microsoft.com/office/powerpoint/2010/main" val="14199090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为什么使用</a:t>
            </a:r>
            <a:r>
              <a:rPr lang="en-US" altLang="zh-CN" sz="2800" dirty="0">
                <a:solidFill>
                  <a:schemeClr val="bg1">
                    <a:lumMod val="65000"/>
                  </a:schemeClr>
                </a:solidFill>
              </a:rPr>
              <a:t>SVA</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en-US" altLang="zh-CN" dirty="0"/>
              <a:t>SVA</a:t>
            </a:r>
            <a:r>
              <a:rPr lang="zh-CN" altLang="en-US" dirty="0"/>
              <a:t>（</a:t>
            </a:r>
            <a:r>
              <a:rPr lang="en-US" altLang="zh-CN" dirty="0" err="1"/>
              <a:t>SystemVerilog</a:t>
            </a:r>
            <a:r>
              <a:rPr lang="en-US" altLang="zh-CN" dirty="0"/>
              <a:t> Assertion</a:t>
            </a:r>
            <a:r>
              <a:rPr lang="zh-CN" altLang="en-US" dirty="0"/>
              <a:t>）是一种</a:t>
            </a:r>
            <a:r>
              <a:rPr lang="en-US" altLang="zh-CN" dirty="0"/>
              <a:t>LTL</a:t>
            </a:r>
            <a:r>
              <a:rPr lang="zh-CN" altLang="en-US" dirty="0"/>
              <a:t>逻辑的形式描述性语言，可形式化的描述特定信号在时间序列上的一些性质。</a:t>
            </a:r>
            <a:endParaRPr lang="en-US" altLang="zh-CN" dirty="0"/>
          </a:p>
          <a:p>
            <a:pPr>
              <a:buFont typeface="Arial" panose="020B0604020202020204" pitchFamily="34" charset="0"/>
              <a:buChar char="•"/>
            </a:pPr>
            <a:r>
              <a:rPr lang="en-US" altLang="zh-CN" dirty="0"/>
              <a:t>SVA</a:t>
            </a:r>
            <a:r>
              <a:rPr lang="zh-CN" altLang="en-US" dirty="0"/>
              <a:t>非常精确且易于维护。</a:t>
            </a:r>
            <a:endParaRPr lang="en-US" altLang="zh-CN" dirty="0"/>
          </a:p>
          <a:p>
            <a:pPr>
              <a:buFont typeface="Arial" panose="020B0604020202020204" pitchFamily="34" charset="0"/>
              <a:buChar char="•"/>
            </a:pPr>
            <a:r>
              <a:rPr lang="en-US" altLang="zh-CN" dirty="0"/>
              <a:t>SVA</a:t>
            </a:r>
            <a:r>
              <a:rPr lang="zh-CN" altLang="en-US" dirty="0"/>
              <a:t>也提供了内嵌函数来测试特定的设计情况，并且可以收集断言覆盖率。</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204</a:t>
            </a:fld>
            <a:endParaRPr lang="en-US" dirty="0"/>
          </a:p>
        </p:txBody>
      </p:sp>
    </p:spTree>
    <p:extLst>
      <p:ext uri="{BB962C8B-B14F-4D97-AF65-F5344CB8AC3E}">
        <p14:creationId xmlns:p14="http://schemas.microsoft.com/office/powerpoint/2010/main" val="36000393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即时断言（</a:t>
            </a:r>
            <a:r>
              <a:rPr lang="en-US" altLang="zh-CN" sz="2800" dirty="0">
                <a:solidFill>
                  <a:schemeClr val="bg1">
                    <a:lumMod val="65000"/>
                  </a:schemeClr>
                </a:solidFill>
              </a:rPr>
              <a:t>immediate assertion</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基于仿真事件的语义。</a:t>
            </a:r>
            <a:endParaRPr lang="en-US" altLang="zh-CN" dirty="0"/>
          </a:p>
          <a:p>
            <a:pPr>
              <a:buFont typeface="Arial" panose="020B0604020202020204" pitchFamily="34" charset="0"/>
              <a:buChar char="•"/>
            </a:pPr>
            <a:r>
              <a:rPr lang="zh-CN" altLang="en-US" dirty="0"/>
              <a:t>测试表达式的求值就像在过程块中其它表达式一样。</a:t>
            </a:r>
            <a:endParaRPr lang="en-US" altLang="zh-CN" dirty="0"/>
          </a:p>
          <a:p>
            <a:pPr>
              <a:buFont typeface="Arial" panose="020B0604020202020204" pitchFamily="34" charset="0"/>
              <a:buChar char="•"/>
            </a:pPr>
            <a:r>
              <a:rPr lang="zh-CN" altLang="en-US" dirty="0"/>
              <a:t>即时断言本质不是时序相关的，而是立即被求职。</a:t>
            </a:r>
            <a:endParaRPr lang="en-US" altLang="zh-CN" dirty="0"/>
          </a:p>
          <a:p>
            <a:pPr>
              <a:buFont typeface="Arial" panose="020B0604020202020204" pitchFamily="34" charset="0"/>
              <a:buChar char="•"/>
            </a:pPr>
            <a:r>
              <a:rPr lang="zh-CN" altLang="en-US" dirty="0"/>
              <a:t>必须放在过程块的定义中。</a:t>
            </a:r>
            <a:endParaRPr lang="en-US" altLang="zh-CN" dirty="0"/>
          </a:p>
          <a:p>
            <a:pPr>
              <a:buFont typeface="Arial" panose="020B0604020202020204" pitchFamily="34" charset="0"/>
              <a:buChar char="•"/>
            </a:pPr>
            <a:r>
              <a:rPr lang="zh-CN" altLang="en-US" dirty="0"/>
              <a:t>只能用于动态模拟。</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205</a:t>
            </a:fld>
            <a:endParaRPr lang="en-US" dirty="0"/>
          </a:p>
        </p:txBody>
      </p:sp>
    </p:spTree>
    <p:extLst>
      <p:ext uri="{BB962C8B-B14F-4D97-AF65-F5344CB8AC3E}">
        <p14:creationId xmlns:p14="http://schemas.microsoft.com/office/powerpoint/2010/main" val="38411106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即时断言（</a:t>
            </a:r>
            <a:r>
              <a:rPr lang="en-US" altLang="zh-CN" sz="2800" dirty="0">
                <a:solidFill>
                  <a:schemeClr val="bg1">
                    <a:lumMod val="65000"/>
                  </a:schemeClr>
                </a:solidFill>
              </a:rPr>
              <a:t>immediate assertion</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75512" lvl="3" indent="0">
              <a:spcBef>
                <a:spcPts val="0"/>
              </a:spcBef>
              <a:buNone/>
            </a:pPr>
            <a:r>
              <a:rPr lang="en-US" altLang="zh-CN" sz="1600" b="1" dirty="0">
                <a:latin typeface="Courier New" panose="02070309020205020404" pitchFamily="49" charset="0"/>
                <a:cs typeface="Courier New" panose="02070309020205020404" pitchFamily="49" charset="0"/>
              </a:rPr>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206</a:t>
            </a:fld>
            <a:endParaRPr lang="en-US" dirty="0"/>
          </a:p>
        </p:txBody>
      </p:sp>
      <p:pic>
        <p:nvPicPr>
          <p:cNvPr id="5" name="Picture 4"/>
          <p:cNvPicPr>
            <a:picLocks noChangeAspect="1"/>
          </p:cNvPicPr>
          <p:nvPr/>
        </p:nvPicPr>
        <p:blipFill>
          <a:blip r:embed="rId2" cstate="print"/>
          <a:stretch>
            <a:fillRect/>
          </a:stretch>
        </p:blipFill>
        <p:spPr>
          <a:xfrm>
            <a:off x="455614" y="1743076"/>
            <a:ext cx="3264332" cy="978668"/>
          </a:xfrm>
          <a:prstGeom prst="rect">
            <a:avLst/>
          </a:prstGeom>
        </p:spPr>
      </p:pic>
      <p:pic>
        <p:nvPicPr>
          <p:cNvPr id="7" name="Picture 6"/>
          <p:cNvPicPr>
            <a:picLocks noChangeAspect="1"/>
          </p:cNvPicPr>
          <p:nvPr/>
        </p:nvPicPr>
        <p:blipFill>
          <a:blip r:embed="rId3" cstate="print"/>
          <a:stretch>
            <a:fillRect/>
          </a:stretch>
        </p:blipFill>
        <p:spPr>
          <a:xfrm>
            <a:off x="455612" y="2765620"/>
            <a:ext cx="8240235" cy="2318998"/>
          </a:xfrm>
          <a:prstGeom prst="rect">
            <a:avLst/>
          </a:prstGeom>
        </p:spPr>
      </p:pic>
    </p:spTree>
    <p:extLst>
      <p:ext uri="{BB962C8B-B14F-4D97-AF65-F5344CB8AC3E}">
        <p14:creationId xmlns:p14="http://schemas.microsoft.com/office/powerpoint/2010/main" val="38054599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并发断言（</a:t>
            </a:r>
            <a:r>
              <a:rPr lang="en-US" altLang="zh-CN" sz="2800" dirty="0">
                <a:solidFill>
                  <a:schemeClr val="bg1">
                    <a:lumMod val="65000"/>
                  </a:schemeClr>
                </a:solidFill>
              </a:rPr>
              <a:t>concurrent assertion</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基于时钟周期。</a:t>
            </a:r>
            <a:endParaRPr lang="en-US" altLang="zh-CN" dirty="0"/>
          </a:p>
          <a:p>
            <a:pPr>
              <a:buFont typeface="Arial" panose="020B0604020202020204" pitchFamily="34" charset="0"/>
              <a:buChar char="•"/>
            </a:pPr>
            <a:r>
              <a:rPr lang="zh-CN" altLang="en-US" dirty="0"/>
              <a:t>在时钟边缘根据调用的变量采样值计算测试表达式。</a:t>
            </a:r>
            <a:endParaRPr lang="en-US" altLang="zh-CN" dirty="0"/>
          </a:p>
          <a:p>
            <a:pPr>
              <a:buFont typeface="Arial" panose="020B0604020202020204" pitchFamily="34" charset="0"/>
              <a:buChar char="•"/>
            </a:pPr>
            <a:r>
              <a:rPr lang="zh-CN" altLang="en-US" dirty="0"/>
              <a:t>可以放到过程块、模块、接口或者一个程序（</a:t>
            </a:r>
            <a:r>
              <a:rPr lang="en-US" altLang="zh-CN" dirty="0"/>
              <a:t>program</a:t>
            </a:r>
            <a:r>
              <a:rPr lang="zh-CN" altLang="en-US" dirty="0"/>
              <a:t>）的定义中。</a:t>
            </a:r>
            <a:endParaRPr lang="en-US" altLang="zh-CN" dirty="0"/>
          </a:p>
          <a:p>
            <a:pPr>
              <a:buFont typeface="Arial" panose="020B0604020202020204" pitchFamily="34" charset="0"/>
              <a:buChar char="•"/>
            </a:pPr>
            <a:r>
              <a:rPr lang="zh-CN" altLang="en-US" dirty="0"/>
              <a:t>可以在形式验证和动态仿真验证工具中使用。</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207</a:t>
            </a:fld>
            <a:endParaRPr lang="en-US" dirty="0"/>
          </a:p>
        </p:txBody>
      </p:sp>
    </p:spTree>
    <p:extLst>
      <p:ext uri="{BB962C8B-B14F-4D97-AF65-F5344CB8AC3E}">
        <p14:creationId xmlns:p14="http://schemas.microsoft.com/office/powerpoint/2010/main" val="37386375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并发断言（</a:t>
            </a:r>
            <a:r>
              <a:rPr lang="en-US" altLang="zh-CN" sz="2800" dirty="0">
                <a:solidFill>
                  <a:schemeClr val="bg1">
                    <a:lumMod val="65000"/>
                  </a:schemeClr>
                </a:solidFill>
              </a:rPr>
              <a:t>concurrent assertion</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altLang="zh-CN"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208</a:t>
            </a:fld>
            <a:endParaRPr lang="en-US" dirty="0"/>
          </a:p>
        </p:txBody>
      </p:sp>
      <p:pic>
        <p:nvPicPr>
          <p:cNvPr id="5" name="Picture 4"/>
          <p:cNvPicPr>
            <a:picLocks noChangeAspect="1"/>
          </p:cNvPicPr>
          <p:nvPr/>
        </p:nvPicPr>
        <p:blipFill>
          <a:blip r:embed="rId2" cstate="print"/>
          <a:stretch>
            <a:fillRect/>
          </a:stretch>
        </p:blipFill>
        <p:spPr>
          <a:xfrm>
            <a:off x="457200" y="1743075"/>
            <a:ext cx="7896225" cy="828675"/>
          </a:xfrm>
          <a:prstGeom prst="rect">
            <a:avLst/>
          </a:prstGeom>
        </p:spPr>
      </p:pic>
      <p:pic>
        <p:nvPicPr>
          <p:cNvPr id="6" name="Picture 5"/>
          <p:cNvPicPr>
            <a:picLocks noChangeAspect="1"/>
          </p:cNvPicPr>
          <p:nvPr/>
        </p:nvPicPr>
        <p:blipFill>
          <a:blip r:embed="rId3" cstate="print"/>
          <a:stretch>
            <a:fillRect/>
          </a:stretch>
        </p:blipFill>
        <p:spPr>
          <a:xfrm>
            <a:off x="455613" y="2615625"/>
            <a:ext cx="8104909" cy="2051555"/>
          </a:xfrm>
          <a:prstGeom prst="rect">
            <a:avLst/>
          </a:prstGeom>
        </p:spPr>
      </p:pic>
    </p:spTree>
    <p:extLst>
      <p:ext uri="{BB962C8B-B14F-4D97-AF65-F5344CB8AC3E}">
        <p14:creationId xmlns:p14="http://schemas.microsoft.com/office/powerpoint/2010/main" val="25898258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建立</a:t>
            </a:r>
            <a:r>
              <a:rPr lang="en-US" altLang="zh-CN" sz="2800" dirty="0">
                <a:solidFill>
                  <a:schemeClr val="bg1">
                    <a:lumMod val="65000"/>
                  </a:schemeClr>
                </a:solidFill>
              </a:rPr>
              <a:t>SVA</a:t>
            </a:r>
            <a:r>
              <a:rPr lang="zh-CN" altLang="en-US" sz="2800" dirty="0">
                <a:solidFill>
                  <a:schemeClr val="bg1">
                    <a:lumMod val="65000"/>
                  </a:schemeClr>
                </a:solidFill>
              </a:rPr>
              <a:t>块</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在任何设计模型中，功能总是由多个逻辑事件的组合来表示的。</a:t>
            </a:r>
            <a:endParaRPr lang="en-US" altLang="zh-CN" dirty="0"/>
          </a:p>
          <a:p>
            <a:pPr>
              <a:buFont typeface="Arial" panose="020B0604020202020204" pitchFamily="34" charset="0"/>
              <a:buChar char="•"/>
            </a:pPr>
            <a:r>
              <a:rPr lang="zh-CN" altLang="en-US" dirty="0"/>
              <a:t>这些事件可以是简单的同一个时钟边缘求值的表达式，也可以是经过几个时钟周期的求值的事件。</a:t>
            </a:r>
            <a:endParaRPr lang="en-US" altLang="zh-CN" dirty="0"/>
          </a:p>
          <a:p>
            <a:pPr>
              <a:buFont typeface="Arial" panose="020B0604020202020204" pitchFamily="34" charset="0"/>
              <a:buChar char="•"/>
            </a:pPr>
            <a:r>
              <a:rPr lang="en-US" altLang="zh-CN" dirty="0"/>
              <a:t>SVA</a:t>
            </a:r>
            <a:r>
              <a:rPr lang="zh-CN" altLang="en-US" dirty="0"/>
              <a:t>用</a:t>
            </a:r>
            <a:r>
              <a:rPr lang="en-US" altLang="zh-CN" dirty="0"/>
              <a:t>sequence</a:t>
            </a:r>
            <a:r>
              <a:rPr lang="zh-CN" altLang="en-US" dirty="0"/>
              <a:t>来表示这些事件，其基本语法是：</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r>
              <a:rPr lang="zh-CN" altLang="en-US" dirty="0"/>
              <a:t>许多序列可以逻辑伙计有序组合生成更复杂的序列。</a:t>
            </a:r>
            <a:r>
              <a:rPr lang="en-US" altLang="zh-CN" dirty="0"/>
              <a:t>SVA</a:t>
            </a:r>
            <a:r>
              <a:rPr lang="zh-CN" altLang="en-US" dirty="0"/>
              <a:t>用</a:t>
            </a:r>
            <a:r>
              <a:rPr lang="en-US" altLang="zh-CN" dirty="0"/>
              <a:t>property</a:t>
            </a:r>
            <a:r>
              <a:rPr lang="zh-CN" altLang="en-US" dirty="0"/>
              <a:t>来表示这些复杂的有序行为，其基本语法是：</a:t>
            </a:r>
            <a:endParaRPr lang="en-US" altLang="zh-CN" dirty="0"/>
          </a:p>
          <a:p>
            <a:pPr>
              <a:buFont typeface="Arial" panose="020B0604020202020204" pitchFamily="34" charset="0"/>
              <a:buChar char="•"/>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209</a:t>
            </a:fld>
            <a:endParaRPr lang="en-US" dirty="0"/>
          </a:p>
        </p:txBody>
      </p:sp>
      <p:pic>
        <p:nvPicPr>
          <p:cNvPr id="5" name="Picture 4"/>
          <p:cNvPicPr>
            <a:picLocks noChangeAspect="1"/>
          </p:cNvPicPr>
          <p:nvPr/>
        </p:nvPicPr>
        <p:blipFill>
          <a:blip r:embed="rId2" cstate="print"/>
          <a:stretch>
            <a:fillRect/>
          </a:stretch>
        </p:blipFill>
        <p:spPr>
          <a:xfrm>
            <a:off x="698356" y="3396030"/>
            <a:ext cx="4573300" cy="936803"/>
          </a:xfrm>
          <a:prstGeom prst="rect">
            <a:avLst/>
          </a:prstGeom>
        </p:spPr>
      </p:pic>
      <p:pic>
        <p:nvPicPr>
          <p:cNvPr id="6" name="Picture 5"/>
          <p:cNvPicPr>
            <a:picLocks noChangeAspect="1"/>
          </p:cNvPicPr>
          <p:nvPr/>
        </p:nvPicPr>
        <p:blipFill>
          <a:blip r:embed="rId3" cstate="print"/>
          <a:stretch>
            <a:fillRect/>
          </a:stretch>
        </p:blipFill>
        <p:spPr>
          <a:xfrm>
            <a:off x="796636" y="5210513"/>
            <a:ext cx="5359619" cy="1127942"/>
          </a:xfrm>
          <a:prstGeom prst="rect">
            <a:avLst/>
          </a:prstGeom>
        </p:spPr>
      </p:pic>
    </p:spTree>
    <p:extLst>
      <p:ext uri="{BB962C8B-B14F-4D97-AF65-F5344CB8AC3E}">
        <p14:creationId xmlns:p14="http://schemas.microsoft.com/office/powerpoint/2010/main" val="1651004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增强的</a:t>
            </a:r>
            <a:r>
              <a:rPr lang="en-US" altLang="zh-CN" sz="2400" dirty="0">
                <a:solidFill>
                  <a:schemeClr val="bg1">
                    <a:lumMod val="65000"/>
                  </a:schemeClr>
                </a:solidFill>
              </a:rPr>
              <a:t>case</a:t>
            </a:r>
            <a:r>
              <a:rPr lang="zh-CN" altLang="en-US" sz="2400" dirty="0">
                <a:solidFill>
                  <a:schemeClr val="bg1">
                    <a:lumMod val="65000"/>
                  </a:schemeClr>
                </a:solidFill>
              </a:rPr>
              <a:t>语句</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sz="2000" dirty="0"/>
              <a:t>unique case</a:t>
            </a:r>
            <a:r>
              <a:rPr lang="zh-CN" altLang="en-US" sz="2000" dirty="0"/>
              <a:t>可以并行执行，并且</a:t>
            </a:r>
            <a:r>
              <a:rPr lang="en-US" altLang="zh-CN" sz="2000" dirty="0"/>
              <a:t>case</a:t>
            </a:r>
            <a:r>
              <a:rPr lang="zh-CN" altLang="en-US" sz="2000" dirty="0"/>
              <a:t>选项必须完备。</a:t>
            </a:r>
            <a:endParaRPr lang="en-US" altLang="zh-CN" sz="2000" dirty="0"/>
          </a:p>
          <a:p>
            <a:pPr marL="375512" lvl="3" indent="0">
              <a:buNone/>
            </a:pPr>
            <a:r>
              <a:rPr lang="en-US" sz="1600" b="1" dirty="0">
                <a:latin typeface="Courier New" panose="02070309020205020404" pitchFamily="49" charset="0"/>
                <a:cs typeface="Courier New" panose="02070309020205020404" pitchFamily="49" charset="0"/>
              </a:rPr>
              <a:t>logic </a:t>
            </a:r>
            <a:r>
              <a:rPr lang="en-US" sz="1600" dirty="0">
                <a:latin typeface="Courier New" panose="02070309020205020404" pitchFamily="49" charset="0"/>
                <a:cs typeface="Courier New" panose="02070309020205020404" pitchFamily="49" charset="0"/>
              </a:rPr>
              <a:t>[2:0] opcode; // 3-bit wide vector</a:t>
            </a:r>
          </a:p>
          <a:p>
            <a:pPr marL="375512" lvl="3" indent="0">
              <a:buNone/>
            </a:pPr>
            <a:r>
              <a:rPr lang="en-US" sz="1600" b="1" dirty="0" err="1">
                <a:latin typeface="Courier New" panose="02070309020205020404" pitchFamily="49" charset="0"/>
                <a:cs typeface="Courier New" panose="02070309020205020404" pitchFamily="49" charset="0"/>
              </a:rPr>
              <a:t>always_comb</a:t>
            </a:r>
            <a:r>
              <a:rPr lang="en-US" sz="1600" b="1"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run-time warning due to incomplete case items</a:t>
            </a:r>
          </a:p>
          <a:p>
            <a:pPr marL="375512" lvl="3" indent="0">
              <a:buNone/>
            </a:pPr>
            <a:r>
              <a:rPr lang="en-US" sz="1600" b="1" dirty="0">
                <a:latin typeface="Courier New" panose="02070309020205020404" pitchFamily="49" charset="0"/>
                <a:cs typeface="Courier New" panose="02070309020205020404" pitchFamily="49" charset="0"/>
              </a:rPr>
              <a:t>  unique case </a:t>
            </a:r>
            <a:r>
              <a:rPr lang="en-US" sz="1600" dirty="0">
                <a:latin typeface="Courier New" panose="02070309020205020404" pitchFamily="49" charset="0"/>
                <a:cs typeface="Courier New" panose="02070309020205020404" pitchFamily="49" charset="0"/>
              </a:rPr>
              <a:t>(opcode)</a:t>
            </a:r>
          </a:p>
          <a:p>
            <a:pPr marL="375512" lvl="3" indent="0">
              <a:buNone/>
            </a:pPr>
            <a:r>
              <a:rPr lang="en-US" sz="1600" dirty="0">
                <a:latin typeface="Courier New" panose="02070309020205020404" pitchFamily="49" charset="0"/>
                <a:cs typeface="Courier New" panose="02070309020205020404" pitchFamily="49" charset="0"/>
              </a:rPr>
              <a:t>    3’b000: y = a + b;</a:t>
            </a:r>
          </a:p>
          <a:p>
            <a:pPr marL="375512" lvl="3" indent="0">
              <a:buNone/>
            </a:pPr>
            <a:r>
              <a:rPr lang="en-US" sz="1600" dirty="0">
                <a:latin typeface="Courier New" panose="02070309020205020404" pitchFamily="49" charset="0"/>
                <a:cs typeface="Courier New" panose="02070309020205020404" pitchFamily="49" charset="0"/>
              </a:rPr>
              <a:t>    3’b001: y = a - b;</a:t>
            </a:r>
          </a:p>
          <a:p>
            <a:pPr marL="375512" lvl="3" indent="0">
              <a:buNone/>
            </a:pPr>
            <a:r>
              <a:rPr lang="en-US" sz="1600" dirty="0">
                <a:latin typeface="Courier New" panose="02070309020205020404" pitchFamily="49" charset="0"/>
                <a:cs typeface="Courier New" panose="02070309020205020404" pitchFamily="49" charset="0"/>
              </a:rPr>
              <a:t>    3’b010: y = a * b;</a:t>
            </a:r>
          </a:p>
          <a:p>
            <a:pPr marL="375512" lvl="3" indent="0">
              <a:buNone/>
            </a:pPr>
            <a:r>
              <a:rPr lang="en-US" sz="1600" dirty="0">
                <a:latin typeface="Courier New" panose="02070309020205020404" pitchFamily="49" charset="0"/>
                <a:cs typeface="Courier New" panose="02070309020205020404" pitchFamily="49" charset="0"/>
              </a:rPr>
              <a:t>    3’b100: y = a / b;</a:t>
            </a:r>
          </a:p>
          <a:p>
            <a:pPr marL="375512" lvl="3" indent="0">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endcase</a:t>
            </a:r>
            <a:endParaRPr lang="en-US" sz="1600" b="1" dirty="0">
              <a:latin typeface="Courier New" panose="02070309020205020404" pitchFamily="49" charset="0"/>
              <a:cs typeface="Courier New" panose="02070309020205020404" pitchFamily="49" charset="0"/>
            </a:endParaRPr>
          </a:p>
          <a:p>
            <a:pPr marL="344487" indent="-342900">
              <a:buFont typeface="Arial" panose="020B0604020202020204" pitchFamily="34" charset="0"/>
              <a:buChar char="•"/>
            </a:pP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21</a:t>
            </a:fld>
            <a:endParaRPr lang="en-US" dirty="0"/>
          </a:p>
        </p:txBody>
      </p:sp>
    </p:spTree>
    <p:extLst>
      <p:ext uri="{BB962C8B-B14F-4D97-AF65-F5344CB8AC3E}">
        <p14:creationId xmlns:p14="http://schemas.microsoft.com/office/powerpoint/2010/main" val="69339599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建立</a:t>
            </a:r>
            <a:r>
              <a:rPr lang="en-US" altLang="zh-CN" sz="2800" dirty="0">
                <a:solidFill>
                  <a:schemeClr val="bg1">
                    <a:lumMod val="65000"/>
                  </a:schemeClr>
                </a:solidFill>
              </a:rPr>
              <a:t>SVA</a:t>
            </a:r>
            <a:r>
              <a:rPr lang="zh-CN" altLang="en-US" sz="2800" dirty="0">
                <a:solidFill>
                  <a:schemeClr val="bg1">
                    <a:lumMod val="65000"/>
                  </a:schemeClr>
                </a:solidFill>
              </a:rPr>
              <a:t>块</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属性（</a:t>
            </a:r>
            <a:r>
              <a:rPr lang="en-US" altLang="zh-CN" dirty="0"/>
              <a:t>property</a:t>
            </a:r>
            <a:r>
              <a:rPr lang="zh-CN" altLang="en-US" dirty="0"/>
              <a:t>）是仿真过程中被验证的单元。</a:t>
            </a:r>
            <a:endParaRPr lang="en-US" altLang="zh-CN" dirty="0"/>
          </a:p>
          <a:p>
            <a:pPr>
              <a:buFont typeface="Arial" panose="020B0604020202020204" pitchFamily="34" charset="0"/>
              <a:buChar char="•"/>
            </a:pPr>
            <a:r>
              <a:rPr lang="zh-CN" altLang="en-US" dirty="0"/>
              <a:t>属性必须在仿真过程中被断言来发挥作用。</a:t>
            </a:r>
            <a:endParaRPr lang="en-US" altLang="zh-CN" dirty="0"/>
          </a:p>
          <a:p>
            <a:pPr>
              <a:buFont typeface="Arial" panose="020B0604020202020204" pitchFamily="34" charset="0"/>
              <a:buChar char="•"/>
            </a:pPr>
            <a:r>
              <a:rPr lang="en-US" altLang="zh-CN" dirty="0"/>
              <a:t>SVA</a:t>
            </a:r>
            <a:r>
              <a:rPr lang="zh-CN" altLang="en-US" dirty="0"/>
              <a:t>提供了</a:t>
            </a:r>
            <a:r>
              <a:rPr lang="en-US" altLang="zh-CN" dirty="0"/>
              <a:t>assert</a:t>
            </a:r>
            <a:r>
              <a:rPr lang="zh-CN" altLang="en-US" dirty="0"/>
              <a:t>来检查属性。</a:t>
            </a:r>
            <a:endParaRPr lang="en-US" altLang="zh-CN" dirty="0"/>
          </a:p>
          <a:p>
            <a:pPr>
              <a:buFont typeface="Arial" panose="020B0604020202020204" pitchFamily="34" charset="0"/>
              <a:buChar char="•"/>
            </a:pPr>
            <a:endParaRPr lang="en-US" altLang="zh-CN" dirty="0"/>
          </a:p>
          <a:p>
            <a:pPr marL="1587" indent="0">
              <a:buNone/>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210</a:t>
            </a:fld>
            <a:endParaRPr lang="en-US" dirty="0"/>
          </a:p>
        </p:txBody>
      </p:sp>
      <p:pic>
        <p:nvPicPr>
          <p:cNvPr id="7" name="Picture 6"/>
          <p:cNvPicPr>
            <a:picLocks noChangeAspect="1"/>
          </p:cNvPicPr>
          <p:nvPr/>
        </p:nvPicPr>
        <p:blipFill>
          <a:blip r:embed="rId2" cstate="print"/>
          <a:stretch>
            <a:fillRect/>
          </a:stretch>
        </p:blipFill>
        <p:spPr>
          <a:xfrm>
            <a:off x="759258" y="3066958"/>
            <a:ext cx="7623896" cy="446035"/>
          </a:xfrm>
          <a:prstGeom prst="rect">
            <a:avLst/>
          </a:prstGeom>
        </p:spPr>
      </p:pic>
    </p:spTree>
    <p:extLst>
      <p:ext uri="{BB962C8B-B14F-4D97-AF65-F5344CB8AC3E}">
        <p14:creationId xmlns:p14="http://schemas.microsoft.com/office/powerpoint/2010/main" val="216332183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建立</a:t>
            </a:r>
            <a:r>
              <a:rPr lang="en-US" altLang="zh-CN" sz="2800" dirty="0">
                <a:solidFill>
                  <a:schemeClr val="bg1">
                    <a:lumMod val="65000"/>
                  </a:schemeClr>
                </a:solidFill>
              </a:rPr>
              <a:t>SVA</a:t>
            </a:r>
            <a:r>
              <a:rPr lang="zh-CN" altLang="en-US" sz="2800" dirty="0">
                <a:solidFill>
                  <a:schemeClr val="bg1">
                    <a:lumMod val="65000"/>
                  </a:schemeClr>
                </a:solidFill>
              </a:rPr>
              <a:t>检查器的步骤</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endParaRPr lang="en-US" altLang="zh-CN" dirty="0"/>
          </a:p>
          <a:p>
            <a:pPr marL="1587" indent="0">
              <a:buNone/>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211</a:t>
            </a:fld>
            <a:endParaRPr lang="en-US" dirty="0"/>
          </a:p>
        </p:txBody>
      </p:sp>
      <p:graphicFrame>
        <p:nvGraphicFramePr>
          <p:cNvPr id="5" name="Diagram 4"/>
          <p:cNvGraphicFramePr/>
          <p:nvPr>
            <p:extLst>
              <p:ext uri="{D42A27DB-BD31-4B8C-83A1-F6EECF244321}">
                <p14:modId xmlns:p14="http://schemas.microsoft.com/office/powerpoint/2010/main" val="1608577337"/>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41670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序列内建方法</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375512" lvl="3" indent="0">
              <a:spcBef>
                <a:spcPts val="0"/>
              </a:spcBef>
              <a:buNone/>
            </a:pPr>
            <a:r>
              <a:rPr lang="en-US" altLang="zh-CN" sz="2000" b="1" dirty="0">
                <a:latin typeface="Courier New" panose="02070309020205020404" pitchFamily="49" charset="0"/>
                <a:cs typeface="Courier New" panose="02070309020205020404" pitchFamily="49" charset="0"/>
              </a:rPr>
              <a:t>$rose(expression or signal)</a:t>
            </a:r>
          </a:p>
          <a:p>
            <a:pPr>
              <a:buFont typeface="Arial" panose="020B0604020202020204" pitchFamily="34" charset="0"/>
              <a:buChar char="•"/>
            </a:pPr>
            <a:r>
              <a:rPr lang="zh-CN" altLang="en-US" dirty="0"/>
              <a:t>当信号</a:t>
            </a:r>
            <a:r>
              <a:rPr lang="en-US" altLang="zh-CN" dirty="0"/>
              <a:t>/</a:t>
            </a:r>
            <a:r>
              <a:rPr lang="zh-CN" altLang="en-US" dirty="0"/>
              <a:t>表达式由</a:t>
            </a:r>
            <a:r>
              <a:rPr lang="en-US" altLang="zh-CN" dirty="0"/>
              <a:t>0</a:t>
            </a:r>
            <a:r>
              <a:rPr lang="zh-CN" altLang="en-US" dirty="0"/>
              <a:t>变成</a:t>
            </a:r>
            <a:r>
              <a:rPr lang="en-US" altLang="zh-CN" dirty="0"/>
              <a:t>1</a:t>
            </a:r>
            <a:r>
              <a:rPr lang="zh-CN" altLang="en-US" dirty="0"/>
              <a:t>时返回真。</a:t>
            </a:r>
            <a:endParaRPr lang="en-US" altLang="zh-CN" dirty="0"/>
          </a:p>
          <a:p>
            <a:pPr>
              <a:buFont typeface="Arial" panose="020B0604020202020204" pitchFamily="34" charset="0"/>
              <a:buChar char="•"/>
            </a:pPr>
            <a:endParaRPr lang="en-US" altLang="zh-CN" dirty="0"/>
          </a:p>
          <a:p>
            <a:pPr marL="375512" lvl="3" indent="0">
              <a:spcBef>
                <a:spcPts val="0"/>
              </a:spcBef>
              <a:buNone/>
            </a:pPr>
            <a:r>
              <a:rPr lang="en-US" altLang="zh-CN" sz="2000" b="1" dirty="0">
                <a:latin typeface="Courier New" panose="02070309020205020404" pitchFamily="49" charset="0"/>
                <a:cs typeface="Courier New" panose="02070309020205020404" pitchFamily="49" charset="0"/>
              </a:rPr>
              <a:t>$fell(expression or signal)</a:t>
            </a:r>
          </a:p>
          <a:p>
            <a:pPr>
              <a:buFont typeface="Arial" panose="020B0604020202020204" pitchFamily="34" charset="0"/>
              <a:buChar char="•"/>
            </a:pPr>
            <a:r>
              <a:rPr lang="zh-CN" altLang="en-US" dirty="0"/>
              <a:t>当信号</a:t>
            </a:r>
            <a:r>
              <a:rPr lang="en-US" altLang="zh-CN" dirty="0"/>
              <a:t>/</a:t>
            </a:r>
            <a:r>
              <a:rPr lang="zh-CN" altLang="en-US" dirty="0"/>
              <a:t>表达式由</a:t>
            </a:r>
            <a:r>
              <a:rPr lang="en-US" altLang="zh-CN" dirty="0"/>
              <a:t>1</a:t>
            </a:r>
            <a:r>
              <a:rPr lang="zh-CN" altLang="en-US" dirty="0"/>
              <a:t>变成</a:t>
            </a:r>
            <a:r>
              <a:rPr lang="en-US" altLang="zh-CN" dirty="0"/>
              <a:t>0</a:t>
            </a:r>
            <a:r>
              <a:rPr lang="zh-CN" altLang="en-US" dirty="0"/>
              <a:t>时返回真。</a:t>
            </a:r>
            <a:endParaRPr lang="en-US" altLang="zh-CN" dirty="0"/>
          </a:p>
          <a:p>
            <a:pPr>
              <a:buFont typeface="Arial" panose="020B0604020202020204" pitchFamily="34" charset="0"/>
              <a:buChar char="•"/>
            </a:pPr>
            <a:endParaRPr lang="en-US" altLang="zh-CN" dirty="0"/>
          </a:p>
          <a:p>
            <a:pPr marL="375512" lvl="3" indent="0">
              <a:spcBef>
                <a:spcPts val="0"/>
              </a:spcBef>
              <a:buNone/>
            </a:pPr>
            <a:r>
              <a:rPr lang="en-US" altLang="zh-CN" sz="2000" b="1" dirty="0">
                <a:latin typeface="Courier New" panose="02070309020205020404" pitchFamily="49" charset="0"/>
                <a:cs typeface="Courier New" panose="02070309020205020404" pitchFamily="49" charset="0"/>
              </a:rPr>
              <a:t>$stable(expression or signal)</a:t>
            </a:r>
          </a:p>
          <a:p>
            <a:pPr>
              <a:buFont typeface="Arial" panose="020B0604020202020204" pitchFamily="34" charset="0"/>
              <a:buChar char="•"/>
            </a:pPr>
            <a:r>
              <a:rPr lang="zh-CN" altLang="en-US" dirty="0"/>
              <a:t>当信号</a:t>
            </a:r>
            <a:r>
              <a:rPr lang="en-US" altLang="zh-CN" dirty="0"/>
              <a:t>/</a:t>
            </a:r>
            <a:r>
              <a:rPr lang="zh-CN" altLang="en-US" dirty="0"/>
              <a:t>表达式不发生变化时返回真。</a:t>
            </a:r>
            <a:endParaRPr lang="en-US" altLang="zh-CN" dirty="0"/>
          </a:p>
          <a:p>
            <a:pPr marL="1587" indent="0">
              <a:buNone/>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212</a:t>
            </a:fld>
            <a:endParaRPr lang="en-US" dirty="0"/>
          </a:p>
        </p:txBody>
      </p:sp>
    </p:spTree>
    <p:extLst>
      <p:ext uri="{BB962C8B-B14F-4D97-AF65-F5344CB8AC3E}">
        <p14:creationId xmlns:p14="http://schemas.microsoft.com/office/powerpoint/2010/main" val="37572989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序列内建方法</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lvl="3" indent="0">
              <a:spcBef>
                <a:spcPts val="1200"/>
              </a:spcBef>
              <a:buNone/>
            </a:pPr>
            <a:r>
              <a:rPr lang="en-US" altLang="zh-CN" sz="22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213</a:t>
            </a:fld>
            <a:endParaRPr lang="en-US" dirty="0"/>
          </a:p>
        </p:txBody>
      </p:sp>
      <p:pic>
        <p:nvPicPr>
          <p:cNvPr id="5" name="Picture 4"/>
          <p:cNvPicPr>
            <a:picLocks noChangeAspect="1"/>
          </p:cNvPicPr>
          <p:nvPr/>
        </p:nvPicPr>
        <p:blipFill>
          <a:blip r:embed="rId2" cstate="print"/>
          <a:stretch>
            <a:fillRect/>
          </a:stretch>
        </p:blipFill>
        <p:spPr>
          <a:xfrm>
            <a:off x="400482" y="1796762"/>
            <a:ext cx="4738886" cy="1133474"/>
          </a:xfrm>
          <a:prstGeom prst="rect">
            <a:avLst/>
          </a:prstGeom>
        </p:spPr>
      </p:pic>
      <p:pic>
        <p:nvPicPr>
          <p:cNvPr id="6" name="Picture 5"/>
          <p:cNvPicPr>
            <a:picLocks noChangeAspect="1"/>
          </p:cNvPicPr>
          <p:nvPr/>
        </p:nvPicPr>
        <p:blipFill>
          <a:blip r:embed="rId3" cstate="print"/>
          <a:stretch>
            <a:fillRect/>
          </a:stretch>
        </p:blipFill>
        <p:spPr>
          <a:xfrm>
            <a:off x="559809" y="2930236"/>
            <a:ext cx="7096125" cy="2581275"/>
          </a:xfrm>
          <a:prstGeom prst="rect">
            <a:avLst/>
          </a:prstGeom>
        </p:spPr>
      </p:pic>
    </p:spTree>
    <p:extLst>
      <p:ext uri="{BB962C8B-B14F-4D97-AF65-F5344CB8AC3E}">
        <p14:creationId xmlns:p14="http://schemas.microsoft.com/office/powerpoint/2010/main" val="7319744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序列中的逻辑关系</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序列</a:t>
            </a:r>
            <a:r>
              <a:rPr lang="en-US" altLang="zh-CN" sz="2200" dirty="0"/>
              <a:t>s3</a:t>
            </a:r>
            <a:r>
              <a:rPr lang="zh-CN" altLang="en-US" sz="2200" dirty="0"/>
              <a:t>在时钟上升沿检查，信号</a:t>
            </a:r>
            <a:r>
              <a:rPr lang="en-US" altLang="zh-CN" sz="2200" dirty="0"/>
              <a:t>a</a:t>
            </a:r>
            <a:r>
              <a:rPr lang="zh-CN" altLang="en-US" sz="2200" dirty="0"/>
              <a:t>或</a:t>
            </a:r>
            <a:r>
              <a:rPr lang="en-US" altLang="zh-CN" sz="2200" dirty="0"/>
              <a:t>b</a:t>
            </a:r>
            <a:r>
              <a:rPr lang="zh-CN" altLang="en-US" sz="2200" dirty="0"/>
              <a:t>是高电平。</a:t>
            </a:r>
            <a:endParaRPr lang="en-US" altLang="zh-CN" sz="2200" dirty="0"/>
          </a:p>
          <a:p>
            <a:pPr marL="346075" lvl="3" indent="-344488">
              <a:spcBef>
                <a:spcPts val="1200"/>
              </a:spcBef>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214</a:t>
            </a:fld>
            <a:endParaRPr lang="en-US" dirty="0"/>
          </a:p>
        </p:txBody>
      </p:sp>
      <p:pic>
        <p:nvPicPr>
          <p:cNvPr id="5" name="Picture 4"/>
          <p:cNvPicPr>
            <a:picLocks noChangeAspect="1"/>
          </p:cNvPicPr>
          <p:nvPr/>
        </p:nvPicPr>
        <p:blipFill>
          <a:blip r:embed="rId2" cstate="print"/>
          <a:stretch>
            <a:fillRect/>
          </a:stretch>
        </p:blipFill>
        <p:spPr>
          <a:xfrm>
            <a:off x="730394" y="2121477"/>
            <a:ext cx="4149130" cy="919596"/>
          </a:xfrm>
          <a:prstGeom prst="rect">
            <a:avLst/>
          </a:prstGeom>
        </p:spPr>
      </p:pic>
      <p:pic>
        <p:nvPicPr>
          <p:cNvPr id="6" name="Picture 5"/>
          <p:cNvPicPr>
            <a:picLocks noChangeAspect="1"/>
          </p:cNvPicPr>
          <p:nvPr/>
        </p:nvPicPr>
        <p:blipFill>
          <a:blip r:embed="rId3" cstate="print"/>
          <a:stretch>
            <a:fillRect/>
          </a:stretch>
        </p:blipFill>
        <p:spPr>
          <a:xfrm>
            <a:off x="730394" y="3041073"/>
            <a:ext cx="6800850" cy="2686050"/>
          </a:xfrm>
          <a:prstGeom prst="rect">
            <a:avLst/>
          </a:prstGeom>
        </p:spPr>
      </p:pic>
    </p:spTree>
    <p:extLst>
      <p:ext uri="{BB962C8B-B14F-4D97-AF65-F5344CB8AC3E}">
        <p14:creationId xmlns:p14="http://schemas.microsoft.com/office/powerpoint/2010/main" val="26396497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序列中的形式参数</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通过在序列定义形式参数，使得序列可以被重用到设计中具有相似行为的信号上。</a:t>
            </a:r>
            <a:endParaRPr lang="en-US" altLang="zh-CN" sz="2200" dirty="0"/>
          </a:p>
          <a:p>
            <a:pPr marL="346075" lvl="3" indent="-344488">
              <a:spcBef>
                <a:spcPts val="1200"/>
              </a:spcBef>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215</a:t>
            </a:fld>
            <a:endParaRPr lang="en-US" dirty="0"/>
          </a:p>
        </p:txBody>
      </p:sp>
      <p:pic>
        <p:nvPicPr>
          <p:cNvPr id="7" name="Picture 6"/>
          <p:cNvPicPr>
            <a:picLocks noChangeAspect="1"/>
          </p:cNvPicPr>
          <p:nvPr/>
        </p:nvPicPr>
        <p:blipFill>
          <a:blip r:embed="rId2" cstate="print"/>
          <a:stretch>
            <a:fillRect/>
          </a:stretch>
        </p:blipFill>
        <p:spPr>
          <a:xfrm>
            <a:off x="797069" y="2412855"/>
            <a:ext cx="3324225" cy="92392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447" y="3461290"/>
            <a:ext cx="3562847" cy="933580"/>
          </a:xfrm>
          <a:prstGeom prst="rect">
            <a:avLst/>
          </a:prstGeom>
        </p:spPr>
      </p:pic>
    </p:spTree>
    <p:extLst>
      <p:ext uri="{BB962C8B-B14F-4D97-AF65-F5344CB8AC3E}">
        <p14:creationId xmlns:p14="http://schemas.microsoft.com/office/powerpoint/2010/main" val="19605269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序列中的时序关系</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对于需要几个时钟周期才能完成的事件，即时序检查，</a:t>
            </a:r>
            <a:r>
              <a:rPr lang="en-US" altLang="zh-CN" sz="2200" dirty="0"/>
              <a:t>SVA</a:t>
            </a:r>
            <a:r>
              <a:rPr lang="zh-CN" altLang="en-US" sz="2200" dirty="0"/>
              <a:t>中会用</a:t>
            </a:r>
            <a:r>
              <a:rPr lang="en-US" altLang="zh-CN" sz="2200" dirty="0"/>
              <a:t>##</a:t>
            </a:r>
            <a:r>
              <a:rPr lang="zh-CN" altLang="en-US" sz="2200" dirty="0"/>
              <a:t>来表示时钟周期延迟。</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216</a:t>
            </a:fld>
            <a:endParaRPr lang="en-US" dirty="0"/>
          </a:p>
        </p:txBody>
      </p:sp>
      <p:pic>
        <p:nvPicPr>
          <p:cNvPr id="5" name="Picture 4"/>
          <p:cNvPicPr>
            <a:picLocks noChangeAspect="1"/>
          </p:cNvPicPr>
          <p:nvPr/>
        </p:nvPicPr>
        <p:blipFill>
          <a:blip r:embed="rId2" cstate="print"/>
          <a:stretch>
            <a:fillRect/>
          </a:stretch>
        </p:blipFill>
        <p:spPr>
          <a:xfrm>
            <a:off x="742516" y="2439699"/>
            <a:ext cx="3571875" cy="828675"/>
          </a:xfrm>
          <a:prstGeom prst="rect">
            <a:avLst/>
          </a:prstGeom>
        </p:spPr>
      </p:pic>
      <p:pic>
        <p:nvPicPr>
          <p:cNvPr id="6" name="Picture 5"/>
          <p:cNvPicPr>
            <a:picLocks noChangeAspect="1"/>
          </p:cNvPicPr>
          <p:nvPr/>
        </p:nvPicPr>
        <p:blipFill>
          <a:blip r:embed="rId3" cstate="print"/>
          <a:stretch>
            <a:fillRect/>
          </a:stretch>
        </p:blipFill>
        <p:spPr>
          <a:xfrm>
            <a:off x="692727" y="3362598"/>
            <a:ext cx="7977358" cy="2636420"/>
          </a:xfrm>
          <a:prstGeom prst="rect">
            <a:avLst/>
          </a:prstGeom>
        </p:spPr>
      </p:pic>
    </p:spTree>
    <p:extLst>
      <p:ext uri="{BB962C8B-B14F-4D97-AF65-F5344CB8AC3E}">
        <p14:creationId xmlns:p14="http://schemas.microsoft.com/office/powerpoint/2010/main" val="10243573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SVA</a:t>
            </a:r>
            <a:r>
              <a:rPr lang="zh-CN" altLang="en-US" sz="2800" dirty="0">
                <a:solidFill>
                  <a:schemeClr val="bg1">
                    <a:lumMod val="65000"/>
                  </a:schemeClr>
                </a:solidFill>
              </a:rPr>
              <a:t>中的时钟定义</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在序列、属性和断言语句中都可以定义时钟。</a:t>
            </a:r>
            <a:endParaRPr lang="en-US" altLang="zh-CN" sz="2200" dirty="0"/>
          </a:p>
          <a:p>
            <a:pPr marL="346075" lvl="3" indent="-344488">
              <a:spcBef>
                <a:spcPts val="1200"/>
              </a:spcBef>
              <a:buFont typeface="Arial" panose="020B0604020202020204" pitchFamily="34" charset="0"/>
              <a:buChar char="•"/>
            </a:pPr>
            <a:endParaRPr lang="en-US" altLang="zh-CN" sz="2200" dirty="0"/>
          </a:p>
          <a:p>
            <a:pPr marL="346075" lvl="3" indent="-344488">
              <a:spcBef>
                <a:spcPts val="1200"/>
              </a:spcBef>
              <a:buFont typeface="Arial" panose="020B0604020202020204" pitchFamily="34" charset="0"/>
              <a:buChar char="•"/>
            </a:pPr>
            <a:endParaRPr lang="en-US" altLang="zh-CN" sz="2200" dirty="0"/>
          </a:p>
          <a:p>
            <a:pPr marL="346075" lvl="3" indent="-344488">
              <a:spcBef>
                <a:spcPts val="1200"/>
              </a:spcBef>
              <a:buFont typeface="Arial" panose="020B0604020202020204" pitchFamily="34" charset="0"/>
              <a:buChar char="•"/>
            </a:pPr>
            <a:endParaRPr lang="en-US" altLang="zh-CN" sz="2200" dirty="0"/>
          </a:p>
          <a:p>
            <a:pPr marL="346075" lvl="3" indent="-344488">
              <a:spcBef>
                <a:spcPts val="1200"/>
              </a:spcBef>
              <a:buFont typeface="Arial" panose="020B0604020202020204" pitchFamily="34" charset="0"/>
              <a:buChar char="•"/>
            </a:pPr>
            <a:endParaRPr lang="en-US" altLang="zh-CN" sz="2200" dirty="0"/>
          </a:p>
          <a:p>
            <a:pPr marL="346075" lvl="3" indent="-344488">
              <a:spcBef>
                <a:spcPts val="1200"/>
              </a:spcBef>
              <a:buFont typeface="Arial" panose="020B0604020202020204" pitchFamily="34" charset="0"/>
              <a:buChar char="•"/>
            </a:pPr>
            <a:endParaRPr lang="en-US" altLang="zh-CN" sz="2200" dirty="0"/>
          </a:p>
          <a:p>
            <a:pPr marL="346075" lvl="3" indent="-344488">
              <a:spcBef>
                <a:spcPts val="1200"/>
              </a:spcBef>
              <a:buFont typeface="Arial" panose="020B0604020202020204" pitchFamily="34" charset="0"/>
              <a:buChar char="•"/>
            </a:pPr>
            <a:endParaRPr lang="en-US" altLang="zh-CN" sz="2200" dirty="0"/>
          </a:p>
          <a:p>
            <a:pPr marL="346075" lvl="3" indent="-344488">
              <a:spcBef>
                <a:spcPts val="1200"/>
              </a:spcBef>
              <a:buFont typeface="Arial" panose="020B0604020202020204" pitchFamily="34" charset="0"/>
              <a:buChar char="•"/>
            </a:pPr>
            <a:r>
              <a:rPr lang="zh-CN" altLang="en-US" sz="2200" dirty="0"/>
              <a:t>建议在属性中指定时钟，并保持序列独立于时钟，这样可以提高基本序列定义的可重用性。</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217</a:t>
            </a:fld>
            <a:endParaRPr lang="en-US" dirty="0"/>
          </a:p>
        </p:txBody>
      </p:sp>
      <p:pic>
        <p:nvPicPr>
          <p:cNvPr id="7" name="Picture 6"/>
          <p:cNvPicPr>
            <a:picLocks noChangeAspect="1"/>
          </p:cNvPicPr>
          <p:nvPr/>
        </p:nvPicPr>
        <p:blipFill>
          <a:blip r:embed="rId2" cstate="print"/>
          <a:stretch>
            <a:fillRect/>
          </a:stretch>
        </p:blipFill>
        <p:spPr>
          <a:xfrm>
            <a:off x="470712" y="2111736"/>
            <a:ext cx="3747203" cy="2634528"/>
          </a:xfrm>
          <a:prstGeom prst="rect">
            <a:avLst/>
          </a:prstGeom>
        </p:spPr>
      </p:pic>
      <p:pic>
        <p:nvPicPr>
          <p:cNvPr id="8" name="Picture 7"/>
          <p:cNvPicPr>
            <a:picLocks noChangeAspect="1"/>
          </p:cNvPicPr>
          <p:nvPr/>
        </p:nvPicPr>
        <p:blipFill>
          <a:blip r:embed="rId3" cstate="print"/>
          <a:stretch>
            <a:fillRect/>
          </a:stretch>
        </p:blipFill>
        <p:spPr>
          <a:xfrm>
            <a:off x="4571206" y="2118663"/>
            <a:ext cx="4052376" cy="2627601"/>
          </a:xfrm>
          <a:prstGeom prst="rect">
            <a:avLst/>
          </a:prstGeom>
        </p:spPr>
      </p:pic>
    </p:spTree>
    <p:extLst>
      <p:ext uri="{BB962C8B-B14F-4D97-AF65-F5344CB8AC3E}">
        <p14:creationId xmlns:p14="http://schemas.microsoft.com/office/powerpoint/2010/main" val="21341005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禁止属性</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属性检查的默认都是正确的条件，属性也可以被禁止发生。</a:t>
            </a:r>
            <a:endParaRPr lang="en-US" altLang="zh-CN" sz="2200" dirty="0"/>
          </a:p>
          <a:p>
            <a:pPr marL="346075" lvl="3" indent="-344488">
              <a:spcBef>
                <a:spcPts val="1200"/>
              </a:spcBef>
              <a:buFont typeface="Arial" panose="020B0604020202020204" pitchFamily="34" charset="0"/>
              <a:buChar char="•"/>
            </a:pPr>
            <a:r>
              <a:rPr lang="zh-CN" altLang="en-US" sz="2200" dirty="0"/>
              <a:t>禁止属性即表示期望属性永远为假，当属性为真时，断言失败。</a:t>
            </a:r>
            <a:endParaRPr lang="en-US" altLang="zh-CN" sz="2200" dirty="0"/>
          </a:p>
          <a:p>
            <a:pPr marL="346075" lvl="3" indent="-344488">
              <a:spcBef>
                <a:spcPts val="1200"/>
              </a:spcBef>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218</a:t>
            </a:fld>
            <a:endParaRPr lang="en-US" dirty="0"/>
          </a:p>
        </p:txBody>
      </p:sp>
      <p:pic>
        <p:nvPicPr>
          <p:cNvPr id="5" name="Picture 4"/>
          <p:cNvPicPr>
            <a:picLocks noChangeAspect="1"/>
          </p:cNvPicPr>
          <p:nvPr/>
        </p:nvPicPr>
        <p:blipFill>
          <a:blip r:embed="rId2" cstate="print"/>
          <a:stretch>
            <a:fillRect/>
          </a:stretch>
        </p:blipFill>
        <p:spPr>
          <a:xfrm>
            <a:off x="786870" y="2549235"/>
            <a:ext cx="2952125" cy="1971675"/>
          </a:xfrm>
          <a:prstGeom prst="rect">
            <a:avLst/>
          </a:prstGeom>
        </p:spPr>
      </p:pic>
      <p:pic>
        <p:nvPicPr>
          <p:cNvPr id="6" name="Picture 5"/>
          <p:cNvPicPr>
            <a:picLocks noChangeAspect="1"/>
          </p:cNvPicPr>
          <p:nvPr/>
        </p:nvPicPr>
        <p:blipFill>
          <a:blip r:embed="rId3" cstate="print"/>
          <a:stretch>
            <a:fillRect/>
          </a:stretch>
        </p:blipFill>
        <p:spPr>
          <a:xfrm>
            <a:off x="3599058" y="2514451"/>
            <a:ext cx="5028377" cy="2251513"/>
          </a:xfrm>
          <a:prstGeom prst="rect">
            <a:avLst/>
          </a:prstGeom>
        </p:spPr>
      </p:pic>
    </p:spTree>
    <p:extLst>
      <p:ext uri="{BB962C8B-B14F-4D97-AF65-F5344CB8AC3E}">
        <p14:creationId xmlns:p14="http://schemas.microsoft.com/office/powerpoint/2010/main" val="33216497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断言执行块</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a:t>SV</a:t>
            </a:r>
            <a:r>
              <a:rPr lang="zh-CN" altLang="en-US" sz="2200" dirty="0"/>
              <a:t>语言被定义成每当一个断言检查失败，仿真器会默认打印一条错误信息，而对于成功的断言，仿真器则不会打印消息。</a:t>
            </a:r>
            <a:endParaRPr lang="en-US" altLang="zh-CN" sz="2200" dirty="0"/>
          </a:p>
          <a:p>
            <a:pPr marL="346075" lvl="3" indent="-344488">
              <a:spcBef>
                <a:spcPts val="1200"/>
              </a:spcBef>
              <a:buFont typeface="Arial" panose="020B0604020202020204" pitchFamily="34" charset="0"/>
              <a:buChar char="•"/>
            </a:pPr>
            <a:r>
              <a:rPr lang="zh-CN" altLang="en-US" sz="2200" dirty="0"/>
              <a:t>断言执行块的语法如下：</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219</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920324"/>
            <a:ext cx="7107382" cy="3416367"/>
          </a:xfrm>
          <a:prstGeom prst="rect">
            <a:avLst/>
          </a:prstGeom>
        </p:spPr>
      </p:pic>
    </p:spTree>
    <p:extLst>
      <p:ext uri="{BB962C8B-B14F-4D97-AF65-F5344CB8AC3E}">
        <p14:creationId xmlns:p14="http://schemas.microsoft.com/office/powerpoint/2010/main" val="1034869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增强的</a:t>
            </a:r>
            <a:r>
              <a:rPr lang="en-US" altLang="zh-CN" sz="2400" dirty="0">
                <a:solidFill>
                  <a:schemeClr val="bg1">
                    <a:lumMod val="65000"/>
                  </a:schemeClr>
                </a:solidFill>
              </a:rPr>
              <a:t>case</a:t>
            </a:r>
            <a:r>
              <a:rPr lang="zh-CN" altLang="en-US" sz="2400" dirty="0">
                <a:solidFill>
                  <a:schemeClr val="bg1">
                    <a:lumMod val="65000"/>
                  </a:schemeClr>
                </a:solidFill>
              </a:rPr>
              <a:t>语句</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sz="2000" dirty="0"/>
              <a:t>priority case</a:t>
            </a:r>
            <a:r>
              <a:rPr lang="zh-CN" altLang="en-US" sz="2000" dirty="0"/>
              <a:t>则表示必须至少有一个</a:t>
            </a:r>
            <a:r>
              <a:rPr lang="en-US" altLang="zh-CN" sz="2000" dirty="0"/>
              <a:t>case</a:t>
            </a:r>
            <a:r>
              <a:rPr lang="zh-CN" altLang="en-US" sz="2000" dirty="0"/>
              <a:t>选项满足要求。</a:t>
            </a:r>
            <a:endParaRPr lang="en-US" altLang="zh-CN" sz="2000" dirty="0"/>
          </a:p>
          <a:p>
            <a:pPr marL="344487" indent="-342900">
              <a:buFont typeface="Arial" panose="020B0604020202020204" pitchFamily="34" charset="0"/>
              <a:buChar char="•"/>
            </a:pPr>
            <a:r>
              <a:rPr lang="zh-CN" altLang="en-US" sz="2000" dirty="0"/>
              <a:t>如果有多个</a:t>
            </a:r>
            <a:r>
              <a:rPr lang="en-US" altLang="zh-CN" sz="2000" dirty="0"/>
              <a:t>case</a:t>
            </a:r>
            <a:r>
              <a:rPr lang="zh-CN" altLang="en-US" sz="2000" dirty="0"/>
              <a:t>选项满足时，第一个满足的分支将会被执行。</a:t>
            </a:r>
            <a:endParaRPr lang="en-US" altLang="zh-CN" sz="2000" dirty="0"/>
          </a:p>
          <a:p>
            <a:pPr marL="344487" indent="-342900">
              <a:buFont typeface="Arial" panose="020B0604020202020204" pitchFamily="34" charset="0"/>
              <a:buChar char="•"/>
            </a:pPr>
            <a:r>
              <a:rPr lang="en-US" altLang="zh-CN" sz="2000" dirty="0"/>
              <a:t>priority case</a:t>
            </a:r>
            <a:r>
              <a:rPr lang="zh-CN" altLang="en-US" sz="2000" dirty="0"/>
              <a:t>的逻辑同</a:t>
            </a:r>
            <a:r>
              <a:rPr lang="en-US" altLang="zh-CN" sz="2000" dirty="0" err="1"/>
              <a:t>if..else</a:t>
            </a:r>
            <a:r>
              <a:rPr lang="zh-CN" altLang="en-US" sz="2000" dirty="0"/>
              <a:t>的逻辑一致。</a:t>
            </a:r>
            <a:endParaRPr lang="en-US" altLang="zh-CN" sz="2000" dirty="0"/>
          </a:p>
          <a:p>
            <a:pPr marL="344487" indent="-342900">
              <a:buFont typeface="Arial" panose="020B0604020202020204" pitchFamily="34" charset="0"/>
              <a:buChar char="•"/>
            </a:pPr>
            <a:r>
              <a:rPr lang="en-US" altLang="zh-CN" sz="2000" dirty="0"/>
              <a:t>unique</a:t>
            </a:r>
            <a:r>
              <a:rPr lang="zh-CN" altLang="en-US" sz="2000" dirty="0"/>
              <a:t>和</a:t>
            </a:r>
            <a:r>
              <a:rPr lang="en-US" altLang="zh-CN" sz="2000" dirty="0"/>
              <a:t>priority</a:t>
            </a:r>
            <a:r>
              <a:rPr lang="zh-CN" altLang="en-US" sz="2000" dirty="0"/>
              <a:t>的声明也可以结合</a:t>
            </a:r>
            <a:r>
              <a:rPr lang="en-US" altLang="zh-CN" sz="2000" dirty="0" err="1"/>
              <a:t>if..else</a:t>
            </a:r>
            <a:r>
              <a:rPr lang="zh-CN" altLang="en-US" sz="2000" dirty="0"/>
              <a:t>条件语句使用。</a:t>
            </a:r>
            <a:endParaRPr lang="en-US" altLang="zh-CN" sz="2000" dirty="0"/>
          </a:p>
          <a:p>
            <a:pPr marL="344487" indent="-342900">
              <a:buFont typeface="Arial" panose="020B0604020202020204" pitchFamily="34" charset="0"/>
              <a:buChar char="•"/>
            </a:pPr>
            <a:r>
              <a:rPr lang="en-US" altLang="zh-CN" sz="2000" dirty="0"/>
              <a:t>unique</a:t>
            </a:r>
            <a:r>
              <a:rPr lang="zh-CN" altLang="en-US" sz="2000" dirty="0"/>
              <a:t>和</a:t>
            </a:r>
            <a:r>
              <a:rPr lang="en-US" altLang="zh-CN" sz="2000" dirty="0"/>
              <a:t>priority</a:t>
            </a:r>
            <a:r>
              <a:rPr lang="zh-CN" altLang="en-US" sz="2000" dirty="0"/>
              <a:t>使得仿真行为同设计者希望实现的综合电路保持一致。</a:t>
            </a: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22</a:t>
            </a:fld>
            <a:endParaRPr lang="en-US" dirty="0"/>
          </a:p>
        </p:txBody>
      </p:sp>
    </p:spTree>
    <p:extLst>
      <p:ext uri="{BB962C8B-B14F-4D97-AF65-F5344CB8AC3E}">
        <p14:creationId xmlns:p14="http://schemas.microsoft.com/office/powerpoint/2010/main" val="15583654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蕴含操作符</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蕴含（</a:t>
            </a:r>
            <a:r>
              <a:rPr lang="en-US" altLang="zh-CN" sz="2200" dirty="0"/>
              <a:t>implication</a:t>
            </a:r>
            <a:r>
              <a:rPr lang="zh-CN" altLang="en-US" sz="2200" dirty="0"/>
              <a:t>）等效于一个</a:t>
            </a:r>
            <a:r>
              <a:rPr lang="en-US" altLang="zh-CN" sz="2200" dirty="0"/>
              <a:t>if-then</a:t>
            </a:r>
            <a:r>
              <a:rPr lang="zh-CN" altLang="en-US" sz="2200" dirty="0"/>
              <a:t>结构。</a:t>
            </a:r>
            <a:endParaRPr lang="en-US" altLang="zh-CN" sz="2200" dirty="0"/>
          </a:p>
          <a:p>
            <a:pPr marL="346075" lvl="3" indent="-344488">
              <a:spcBef>
                <a:spcPts val="1200"/>
              </a:spcBef>
              <a:buFont typeface="Arial" panose="020B0604020202020204" pitchFamily="34" charset="0"/>
              <a:buChar char="•"/>
            </a:pPr>
            <a:r>
              <a:rPr lang="zh-CN" altLang="en-US" sz="2200" dirty="0"/>
              <a:t>蕴含的左边叫做先行算子（</a:t>
            </a:r>
            <a:r>
              <a:rPr lang="en-US" altLang="zh-CN" sz="2200" dirty="0"/>
              <a:t>antecedent</a:t>
            </a:r>
            <a:r>
              <a:rPr lang="zh-CN" altLang="en-US" sz="2200" dirty="0"/>
              <a:t>），右边叫做后续算子（</a:t>
            </a:r>
            <a:r>
              <a:rPr lang="en-US" altLang="zh-CN" sz="2200" dirty="0"/>
              <a:t>consequent</a:t>
            </a:r>
            <a:r>
              <a:rPr lang="zh-CN" altLang="en-US" sz="2200" dirty="0"/>
              <a:t>）。</a:t>
            </a:r>
            <a:endParaRPr lang="en-US" altLang="zh-CN" sz="2200" dirty="0"/>
          </a:p>
          <a:p>
            <a:pPr marL="346075" lvl="3" indent="-344488">
              <a:spcBef>
                <a:spcPts val="1200"/>
              </a:spcBef>
              <a:buFont typeface="Arial" panose="020B0604020202020204" pitchFamily="34" charset="0"/>
              <a:buChar char="•"/>
            </a:pPr>
            <a:r>
              <a:rPr lang="zh-CN" altLang="en-US" sz="2200" dirty="0"/>
              <a:t>先行算子是约束条件，当其成功时，后续算子才会被计算。</a:t>
            </a:r>
            <a:endParaRPr lang="en-US" altLang="zh-CN" sz="2200" dirty="0"/>
          </a:p>
          <a:p>
            <a:pPr marL="346075" lvl="3" indent="-344488">
              <a:spcBef>
                <a:spcPts val="1200"/>
              </a:spcBef>
              <a:buFont typeface="Arial" panose="020B0604020202020204" pitchFamily="34" charset="0"/>
              <a:buChar char="•"/>
            </a:pPr>
            <a:r>
              <a:rPr lang="zh-CN" altLang="en-US" sz="2200" dirty="0"/>
              <a:t>如果先行算子不成功，那么整个属性就默认为“空成功”（</a:t>
            </a:r>
            <a:r>
              <a:rPr lang="en-US" altLang="zh-CN" sz="2200" dirty="0"/>
              <a:t>vacuous success</a:t>
            </a:r>
            <a:r>
              <a:rPr lang="zh-CN" altLang="en-US" sz="2200" dirty="0"/>
              <a:t>）。</a:t>
            </a:r>
            <a:endParaRPr lang="en-US" altLang="zh-CN" sz="2200" dirty="0"/>
          </a:p>
          <a:p>
            <a:pPr marL="346075" lvl="3" indent="-344488">
              <a:spcBef>
                <a:spcPts val="1200"/>
              </a:spcBef>
              <a:buFont typeface="Arial" panose="020B0604020202020204" pitchFamily="34" charset="0"/>
              <a:buChar char="•"/>
            </a:pPr>
            <a:r>
              <a:rPr lang="zh-CN" altLang="en-US" sz="2200" dirty="0"/>
              <a:t>蕴含结构只能用在属性定义中，不能在序列中使用。</a:t>
            </a:r>
            <a:endParaRPr lang="en-US" altLang="zh-CN" sz="2200" dirty="0"/>
          </a:p>
          <a:p>
            <a:pPr marL="346075" lvl="3" indent="-344488">
              <a:spcBef>
                <a:spcPts val="1200"/>
              </a:spcBef>
              <a:buFont typeface="Arial" panose="020B0604020202020204" pitchFamily="34" charset="0"/>
              <a:buChar char="•"/>
            </a:pPr>
            <a:r>
              <a:rPr lang="zh-CN" altLang="en-US" sz="2200" dirty="0"/>
              <a:t>蕴含可以分为交叠蕴含（</a:t>
            </a:r>
            <a:r>
              <a:rPr lang="en-US" altLang="zh-CN" sz="2200" dirty="0"/>
              <a:t>overlapped implication</a:t>
            </a:r>
            <a:r>
              <a:rPr lang="zh-CN" altLang="en-US" sz="2200" dirty="0"/>
              <a:t>）和非交叠蕴含（</a:t>
            </a:r>
            <a:r>
              <a:rPr lang="en-US" altLang="zh-CN" sz="2200" dirty="0"/>
              <a:t>non-overlapped implication</a:t>
            </a:r>
            <a:r>
              <a:rPr lang="zh-CN" altLang="en-US" sz="2200" dirty="0"/>
              <a:t>）。</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220</a:t>
            </a:fld>
            <a:endParaRPr lang="en-US" dirty="0"/>
          </a:p>
        </p:txBody>
      </p:sp>
    </p:spTree>
    <p:extLst>
      <p:ext uri="{BB962C8B-B14F-4D97-AF65-F5344CB8AC3E}">
        <p14:creationId xmlns:p14="http://schemas.microsoft.com/office/powerpoint/2010/main" val="24955369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交叠蕴含</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交叠蕴含用符号</a:t>
            </a:r>
            <a:r>
              <a:rPr lang="en-US" altLang="zh-CN" sz="2200" dirty="0"/>
              <a:t>-&gt;</a:t>
            </a:r>
            <a:r>
              <a:rPr lang="zh-CN" altLang="en-US" sz="2200" dirty="0"/>
              <a:t>表示。</a:t>
            </a:r>
            <a:endParaRPr lang="en-US" altLang="zh-CN" sz="2200" dirty="0"/>
          </a:p>
          <a:p>
            <a:pPr marL="346075" lvl="3" indent="-344488">
              <a:spcBef>
                <a:spcPts val="1200"/>
              </a:spcBef>
              <a:buFont typeface="Arial" panose="020B0604020202020204" pitchFamily="34" charset="0"/>
              <a:buChar char="•"/>
            </a:pPr>
            <a:r>
              <a:rPr lang="zh-CN" altLang="en-US" sz="2200" dirty="0"/>
              <a:t>它表示如果先行算子匹配，则在同一个周期计算后续算子的表达式。</a:t>
            </a:r>
            <a:endParaRPr lang="en-US" altLang="zh-CN" sz="2200" dirty="0"/>
          </a:p>
          <a:p>
            <a:pPr marL="346075" lvl="3" indent="-344488">
              <a:spcBef>
                <a:spcPts val="1200"/>
              </a:spcBef>
              <a:buFont typeface="Arial" panose="020B0604020202020204" pitchFamily="34" charset="0"/>
              <a:buChar char="•"/>
            </a:pPr>
            <a:r>
              <a:rPr lang="en-US" altLang="zh-CN" sz="2200" dirty="0"/>
              <a:t>p8</a:t>
            </a:r>
            <a:r>
              <a:rPr lang="zh-CN" altLang="en-US" sz="2200" dirty="0"/>
              <a:t>检查</a:t>
            </a:r>
            <a:r>
              <a:rPr lang="en-US" altLang="zh-CN" sz="2200" dirty="0"/>
              <a:t>a</a:t>
            </a:r>
            <a:r>
              <a:rPr lang="zh-CN" altLang="en-US" sz="2200" dirty="0"/>
              <a:t>在给定时钟上升沿是否给高电平，如果为高，信号</a:t>
            </a:r>
            <a:r>
              <a:rPr lang="en-US" altLang="zh-CN" sz="2200" dirty="0"/>
              <a:t>b</a:t>
            </a:r>
            <a:r>
              <a:rPr lang="zh-CN" altLang="en-US" sz="2200" dirty="0"/>
              <a:t>在相同的时钟边沿也必须为高。</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221</a:t>
            </a:fld>
            <a:endParaRPr lang="en-US" dirty="0"/>
          </a:p>
        </p:txBody>
      </p:sp>
      <p:pic>
        <p:nvPicPr>
          <p:cNvPr id="5" name="Picture 4"/>
          <p:cNvPicPr>
            <a:picLocks noChangeAspect="1"/>
          </p:cNvPicPr>
          <p:nvPr/>
        </p:nvPicPr>
        <p:blipFill>
          <a:blip r:embed="rId2" cstate="print"/>
          <a:stretch>
            <a:fillRect/>
          </a:stretch>
        </p:blipFill>
        <p:spPr>
          <a:xfrm>
            <a:off x="4572000" y="3068960"/>
            <a:ext cx="4307032" cy="1619067"/>
          </a:xfrm>
          <a:prstGeom prst="rect">
            <a:avLst/>
          </a:prstGeom>
        </p:spPr>
      </p:pic>
      <p:pic>
        <p:nvPicPr>
          <p:cNvPr id="6" name="Picture 5"/>
          <p:cNvPicPr>
            <a:picLocks noChangeAspect="1"/>
          </p:cNvPicPr>
          <p:nvPr/>
        </p:nvPicPr>
        <p:blipFill>
          <a:blip r:embed="rId3" cstate="print"/>
          <a:stretch>
            <a:fillRect/>
          </a:stretch>
        </p:blipFill>
        <p:spPr>
          <a:xfrm>
            <a:off x="323528" y="4725144"/>
            <a:ext cx="5742795" cy="1672035"/>
          </a:xfrm>
          <a:prstGeom prst="rect">
            <a:avLst/>
          </a:prstGeom>
        </p:spPr>
      </p:pic>
    </p:spTree>
    <p:extLst>
      <p:ext uri="{BB962C8B-B14F-4D97-AF65-F5344CB8AC3E}">
        <p14:creationId xmlns:p14="http://schemas.microsoft.com/office/powerpoint/2010/main" val="8783742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非交叠蕴含</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交叠蕴含用符号</a:t>
            </a:r>
            <a:r>
              <a:rPr lang="en-US" altLang="zh-CN" sz="2200" dirty="0"/>
              <a:t>=&gt;</a:t>
            </a:r>
            <a:r>
              <a:rPr lang="zh-CN" altLang="en-US" sz="2200" dirty="0"/>
              <a:t>表示。</a:t>
            </a:r>
            <a:endParaRPr lang="en-US" altLang="zh-CN" sz="2200" dirty="0"/>
          </a:p>
          <a:p>
            <a:pPr marL="346075" lvl="3" indent="-344488">
              <a:spcBef>
                <a:spcPts val="1200"/>
              </a:spcBef>
              <a:buFont typeface="Arial" panose="020B0604020202020204" pitchFamily="34" charset="0"/>
              <a:buChar char="•"/>
            </a:pPr>
            <a:r>
              <a:rPr lang="zh-CN" altLang="en-US" sz="2200" dirty="0"/>
              <a:t>它表示如果先行算子匹配，则在</a:t>
            </a:r>
            <a:r>
              <a:rPr lang="zh-CN" altLang="en-US" sz="2200" dirty="0">
                <a:solidFill>
                  <a:srgbClr val="FF0000"/>
                </a:solidFill>
              </a:rPr>
              <a:t>下一个</a:t>
            </a:r>
            <a:r>
              <a:rPr lang="zh-CN" altLang="en-US" sz="2200" dirty="0"/>
              <a:t>周期计算后续算子的表达式。</a:t>
            </a:r>
            <a:endParaRPr lang="en-US" altLang="zh-CN" sz="2200" dirty="0"/>
          </a:p>
          <a:p>
            <a:pPr marL="346075" lvl="3" indent="-344488">
              <a:spcBef>
                <a:spcPts val="1200"/>
              </a:spcBef>
              <a:buFont typeface="Arial" panose="020B0604020202020204" pitchFamily="34" charset="0"/>
              <a:buChar char="•"/>
            </a:pPr>
            <a:r>
              <a:rPr lang="en-US" altLang="zh-CN" sz="2200" dirty="0"/>
              <a:t>p9</a:t>
            </a:r>
            <a:r>
              <a:rPr lang="zh-CN" altLang="en-US" sz="2200" dirty="0"/>
              <a:t>检查</a:t>
            </a:r>
            <a:r>
              <a:rPr lang="en-US" altLang="zh-CN" sz="2200" dirty="0"/>
              <a:t>a</a:t>
            </a:r>
            <a:r>
              <a:rPr lang="zh-CN" altLang="en-US" sz="2200" dirty="0"/>
              <a:t>在给定时钟上升沿是否给高电平，如果为高，信号</a:t>
            </a:r>
            <a:r>
              <a:rPr lang="en-US" altLang="zh-CN" sz="2200" dirty="0"/>
              <a:t>b</a:t>
            </a:r>
            <a:r>
              <a:rPr lang="zh-CN" altLang="en-US" sz="2200" dirty="0"/>
              <a:t>在下一个时钟边沿也必须为高。</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222</a:t>
            </a:fld>
            <a:endParaRPr lang="en-US" dirty="0"/>
          </a:p>
        </p:txBody>
      </p:sp>
      <p:pic>
        <p:nvPicPr>
          <p:cNvPr id="7" name="Picture 6"/>
          <p:cNvPicPr>
            <a:picLocks noChangeAspect="1"/>
          </p:cNvPicPr>
          <p:nvPr/>
        </p:nvPicPr>
        <p:blipFill>
          <a:blip r:embed="rId2" cstate="print"/>
          <a:stretch>
            <a:fillRect/>
          </a:stretch>
        </p:blipFill>
        <p:spPr>
          <a:xfrm>
            <a:off x="4665950" y="231620"/>
            <a:ext cx="4019262" cy="1601544"/>
          </a:xfrm>
          <a:prstGeom prst="rect">
            <a:avLst/>
          </a:prstGeom>
        </p:spPr>
      </p:pic>
      <p:pic>
        <p:nvPicPr>
          <p:cNvPr id="8" name="Picture 7"/>
          <p:cNvPicPr>
            <a:picLocks noChangeAspect="1"/>
          </p:cNvPicPr>
          <p:nvPr/>
        </p:nvPicPr>
        <p:blipFill>
          <a:blip r:embed="rId3" cstate="print"/>
          <a:stretch>
            <a:fillRect/>
          </a:stretch>
        </p:blipFill>
        <p:spPr>
          <a:xfrm>
            <a:off x="816624" y="3730445"/>
            <a:ext cx="7509164" cy="2488015"/>
          </a:xfrm>
          <a:prstGeom prst="rect">
            <a:avLst/>
          </a:prstGeom>
        </p:spPr>
      </p:pic>
    </p:spTree>
    <p:extLst>
      <p:ext uri="{BB962C8B-B14F-4D97-AF65-F5344CB8AC3E}">
        <p14:creationId xmlns:p14="http://schemas.microsoft.com/office/powerpoint/2010/main" val="3159609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非交叠蕴含</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交叠蕴含用符号</a:t>
            </a:r>
            <a:r>
              <a:rPr lang="en-US" altLang="zh-CN" sz="2200" dirty="0"/>
              <a:t>=&gt;</a:t>
            </a:r>
            <a:r>
              <a:rPr lang="zh-CN" altLang="en-US" sz="2200" dirty="0"/>
              <a:t>表示。</a:t>
            </a:r>
            <a:endParaRPr lang="en-US" altLang="zh-CN" sz="2200" dirty="0"/>
          </a:p>
          <a:p>
            <a:pPr marL="346075" lvl="3" indent="-344488">
              <a:spcBef>
                <a:spcPts val="1200"/>
              </a:spcBef>
              <a:buFont typeface="Arial" panose="020B0604020202020204" pitchFamily="34" charset="0"/>
              <a:buChar char="•"/>
            </a:pPr>
            <a:r>
              <a:rPr lang="zh-CN" altLang="en-US" sz="2200" dirty="0"/>
              <a:t>它表示如果先行算子匹配，则在</a:t>
            </a:r>
            <a:r>
              <a:rPr lang="zh-CN" altLang="en-US" sz="2200" dirty="0">
                <a:solidFill>
                  <a:srgbClr val="FF0000"/>
                </a:solidFill>
              </a:rPr>
              <a:t>下一个</a:t>
            </a:r>
            <a:r>
              <a:rPr lang="zh-CN" altLang="en-US" sz="2200" dirty="0"/>
              <a:t>周期计算后续算子的表达式。</a:t>
            </a:r>
            <a:endParaRPr lang="en-US" altLang="zh-CN" sz="2200" dirty="0"/>
          </a:p>
          <a:p>
            <a:pPr marL="346075" lvl="3" indent="-344488">
              <a:spcBef>
                <a:spcPts val="1200"/>
              </a:spcBef>
              <a:buFont typeface="Arial" panose="020B0604020202020204" pitchFamily="34" charset="0"/>
              <a:buChar char="•"/>
            </a:pPr>
            <a:r>
              <a:rPr lang="en-US" altLang="zh-CN" sz="2200" dirty="0"/>
              <a:t>p9</a:t>
            </a:r>
            <a:r>
              <a:rPr lang="zh-CN" altLang="en-US" sz="2200" dirty="0"/>
              <a:t>检查</a:t>
            </a:r>
            <a:r>
              <a:rPr lang="en-US" altLang="zh-CN" sz="2200" dirty="0"/>
              <a:t>a</a:t>
            </a:r>
            <a:r>
              <a:rPr lang="zh-CN" altLang="en-US" sz="2200" dirty="0"/>
              <a:t>在给定时钟上升沿是否给高电平，如果为高，信号</a:t>
            </a:r>
            <a:r>
              <a:rPr lang="en-US" altLang="zh-CN" sz="2200" dirty="0"/>
              <a:t>b</a:t>
            </a:r>
            <a:r>
              <a:rPr lang="zh-CN" altLang="en-US" sz="2200" dirty="0"/>
              <a:t>在下一个时钟边沿也必须为高。</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223</a:t>
            </a:fld>
            <a:endParaRPr lang="en-US" dirty="0"/>
          </a:p>
        </p:txBody>
      </p:sp>
    </p:spTree>
    <p:extLst>
      <p:ext uri="{BB962C8B-B14F-4D97-AF65-F5344CB8AC3E}">
        <p14:creationId xmlns:p14="http://schemas.microsoft.com/office/powerpoint/2010/main" val="8216247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SVA</a:t>
            </a:r>
            <a:r>
              <a:rPr lang="zh-CN" altLang="en-US" sz="2800" dirty="0">
                <a:solidFill>
                  <a:schemeClr val="bg1">
                    <a:lumMod val="65000"/>
                  </a:schemeClr>
                </a:solidFill>
              </a:rPr>
              <a:t>描述延迟的方法</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a:t>p12</a:t>
            </a:r>
            <a:r>
              <a:rPr lang="zh-CN" altLang="en-US" sz="2200" dirty="0"/>
              <a:t>检查</a:t>
            </a:r>
            <a:r>
              <a:rPr lang="en-US" altLang="zh-CN" sz="2200" dirty="0"/>
              <a:t>a&amp;&amp;b</a:t>
            </a:r>
            <a:r>
              <a:rPr lang="zh-CN" altLang="en-US" sz="2200" dirty="0"/>
              <a:t>在任何给定的时钟上升沿为真。</a:t>
            </a:r>
            <a:endParaRPr lang="en-US" altLang="zh-CN" sz="2200" dirty="0"/>
          </a:p>
          <a:p>
            <a:pPr marL="346075" lvl="3" indent="-344488">
              <a:spcBef>
                <a:spcPts val="1200"/>
              </a:spcBef>
              <a:buFont typeface="Arial" panose="020B0604020202020204" pitchFamily="34" charset="0"/>
              <a:buChar char="•"/>
            </a:pPr>
            <a:r>
              <a:rPr lang="zh-CN" altLang="en-US" sz="2200" dirty="0"/>
              <a:t>如果表达式为真，则在接下来的</a:t>
            </a:r>
            <a:r>
              <a:rPr lang="en-US" altLang="zh-CN" sz="2200" dirty="0"/>
              <a:t>1~3</a:t>
            </a:r>
            <a:r>
              <a:rPr lang="zh-CN" altLang="en-US" sz="2200" dirty="0"/>
              <a:t>个周期内，信号</a:t>
            </a:r>
            <a:r>
              <a:rPr lang="en-US" altLang="zh-CN" sz="2200" dirty="0"/>
              <a:t>c</a:t>
            </a:r>
            <a:r>
              <a:rPr lang="zh-CN" altLang="en-US" sz="2200" dirty="0"/>
              <a:t>应该至少在一个时钟周期为高。</a:t>
            </a:r>
            <a:endParaRPr lang="en-US" altLang="zh-CN" sz="2200" dirty="0"/>
          </a:p>
          <a:p>
            <a:pPr marL="346075" lvl="3" indent="-344488">
              <a:spcBef>
                <a:spcPts val="1200"/>
              </a:spcBef>
              <a:buFont typeface="Arial" panose="020B0604020202020204" pitchFamily="34" charset="0"/>
              <a:buChar char="•"/>
            </a:pPr>
            <a:r>
              <a:rPr lang="en-US" altLang="zh-CN" sz="2200" dirty="0"/>
              <a:t>p12</a:t>
            </a:r>
            <a:r>
              <a:rPr lang="zh-CN" altLang="en-US" sz="2200" dirty="0"/>
              <a:t>以下面三个线程展开，有三个机会成功。三个线程具有相同的起点，一旦第一个线程成功，将使整个属性成功。</a:t>
            </a:r>
            <a:endParaRPr lang="en-US" altLang="zh-CN" sz="2200" dirty="0"/>
          </a:p>
          <a:p>
            <a:pPr marL="346075" lvl="3" indent="-344488">
              <a:spcBef>
                <a:spcPts val="1200"/>
              </a:spcBef>
              <a:buFont typeface="Arial" panose="020B0604020202020204" pitchFamily="34" charset="0"/>
              <a:buChar char="•"/>
            </a:pPr>
            <a:r>
              <a:rPr lang="zh-CN" altLang="en-US" sz="2200" dirty="0"/>
              <a:t>在任何时钟上升沿，只能有一个有效的开始，但是可以有多个有效的结束。</a:t>
            </a:r>
            <a:endParaRPr lang="en-US" altLang="zh-CN" sz="2200" dirty="0"/>
          </a:p>
          <a:p>
            <a:pPr marL="346075" lvl="3" indent="-344488">
              <a:spcBef>
                <a:spcPts val="1200"/>
              </a:spcBef>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224</a:t>
            </a:fld>
            <a:endParaRPr lang="en-US" dirty="0"/>
          </a:p>
        </p:txBody>
      </p:sp>
      <p:pic>
        <p:nvPicPr>
          <p:cNvPr id="5" name="Picture 4"/>
          <p:cNvPicPr>
            <a:picLocks noChangeAspect="1"/>
          </p:cNvPicPr>
          <p:nvPr/>
        </p:nvPicPr>
        <p:blipFill>
          <a:blip r:embed="rId2" cstate="print"/>
          <a:stretch>
            <a:fillRect/>
          </a:stretch>
        </p:blipFill>
        <p:spPr>
          <a:xfrm>
            <a:off x="4132118" y="392663"/>
            <a:ext cx="5011882" cy="1290187"/>
          </a:xfrm>
          <a:prstGeom prst="rect">
            <a:avLst/>
          </a:prstGeom>
        </p:spPr>
      </p:pic>
      <p:pic>
        <p:nvPicPr>
          <p:cNvPr id="6" name="Picture 5"/>
          <p:cNvPicPr>
            <a:picLocks noChangeAspect="1"/>
          </p:cNvPicPr>
          <p:nvPr/>
        </p:nvPicPr>
        <p:blipFill>
          <a:blip r:embed="rId3" cstate="print"/>
          <a:stretch>
            <a:fillRect/>
          </a:stretch>
        </p:blipFill>
        <p:spPr>
          <a:xfrm>
            <a:off x="678872" y="4559685"/>
            <a:ext cx="4129521" cy="1147089"/>
          </a:xfrm>
          <a:prstGeom prst="rect">
            <a:avLst/>
          </a:prstGeom>
        </p:spPr>
      </p:pic>
    </p:spTree>
    <p:extLst>
      <p:ext uri="{BB962C8B-B14F-4D97-AF65-F5344CB8AC3E}">
        <p14:creationId xmlns:p14="http://schemas.microsoft.com/office/powerpoint/2010/main" val="272591897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无限时序窗口</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在时序窗口的窗口上线可以使用</a:t>
            </a:r>
            <a:r>
              <a:rPr lang="en-US" altLang="zh-CN" sz="2200" dirty="0"/>
              <a:t>$</a:t>
            </a:r>
            <a:r>
              <a:rPr lang="zh-CN" altLang="en-US" sz="2200" dirty="0"/>
              <a:t>定义，表明时序没有上限，这叫做“可能性”运算符。</a:t>
            </a:r>
            <a:endParaRPr lang="en-US" altLang="zh-CN" sz="2200" dirty="0"/>
          </a:p>
          <a:p>
            <a:pPr marL="346075" lvl="3" indent="-344488">
              <a:spcBef>
                <a:spcPts val="1200"/>
              </a:spcBef>
              <a:buFont typeface="Arial" panose="020B0604020202020204" pitchFamily="34" charset="0"/>
              <a:buChar char="•"/>
            </a:pPr>
            <a:r>
              <a:rPr lang="zh-CN" altLang="en-US" sz="2200" dirty="0"/>
              <a:t>检验器不停地检查表达式是否成功直到仿真结束。</a:t>
            </a:r>
            <a:endParaRPr lang="en-US" altLang="zh-CN" sz="2200" dirty="0"/>
          </a:p>
          <a:p>
            <a:pPr marL="346075" lvl="3" indent="-344488">
              <a:spcBef>
                <a:spcPts val="1200"/>
              </a:spcBef>
              <a:buFont typeface="Arial" panose="020B0604020202020204" pitchFamily="34" charset="0"/>
              <a:buChar char="•"/>
            </a:pPr>
            <a:r>
              <a:rPr lang="zh-CN" altLang="en-US" sz="2200" dirty="0"/>
              <a:t>因为这种方式会对仿真性能产生巨大的负面影响，所有不推荐使用无限时序窗口，最好总是使用有限的时序窗口上限。</a:t>
            </a:r>
            <a:endParaRPr lang="en-US" altLang="zh-CN" sz="2200" dirty="0"/>
          </a:p>
          <a:p>
            <a:pPr marL="346075" lvl="3" indent="-344488">
              <a:spcBef>
                <a:spcPts val="1200"/>
              </a:spcBef>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225</a:t>
            </a:fld>
            <a:endParaRPr lang="en-US" dirty="0"/>
          </a:p>
        </p:txBody>
      </p:sp>
      <p:pic>
        <p:nvPicPr>
          <p:cNvPr id="8" name="Picture 7"/>
          <p:cNvPicPr>
            <a:picLocks noChangeAspect="1"/>
          </p:cNvPicPr>
          <p:nvPr/>
        </p:nvPicPr>
        <p:blipFill>
          <a:blip r:embed="rId2" cstate="print"/>
          <a:stretch>
            <a:fillRect/>
          </a:stretch>
        </p:blipFill>
        <p:spPr>
          <a:xfrm>
            <a:off x="3377479" y="3284984"/>
            <a:ext cx="5766521" cy="1293983"/>
          </a:xfrm>
          <a:prstGeom prst="rect">
            <a:avLst/>
          </a:prstGeom>
        </p:spPr>
      </p:pic>
      <p:pic>
        <p:nvPicPr>
          <p:cNvPr id="9" name="Picture 8"/>
          <p:cNvPicPr>
            <a:picLocks noChangeAspect="1"/>
          </p:cNvPicPr>
          <p:nvPr/>
        </p:nvPicPr>
        <p:blipFill>
          <a:blip r:embed="rId3" cstate="print"/>
          <a:stretch>
            <a:fillRect/>
          </a:stretch>
        </p:blipFill>
        <p:spPr>
          <a:xfrm>
            <a:off x="611560" y="4581128"/>
            <a:ext cx="5558975" cy="1807595"/>
          </a:xfrm>
          <a:prstGeom prst="rect">
            <a:avLst/>
          </a:prstGeom>
        </p:spPr>
      </p:pic>
    </p:spTree>
    <p:extLst>
      <p:ext uri="{BB962C8B-B14F-4D97-AF65-F5344CB8AC3E}">
        <p14:creationId xmlns:p14="http://schemas.microsoft.com/office/powerpoint/2010/main" val="5004091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ended</a:t>
            </a:r>
            <a:r>
              <a:rPr lang="zh-CN" altLang="en-US" sz="2800" dirty="0">
                <a:solidFill>
                  <a:schemeClr val="bg1">
                    <a:lumMod val="65000"/>
                  </a:schemeClr>
                </a:solidFill>
              </a:rPr>
              <a:t>结构</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lgn="just">
              <a:spcBef>
                <a:spcPts val="1200"/>
              </a:spcBef>
              <a:buFont typeface="Arial" panose="020B0604020202020204" pitchFamily="34" charset="0"/>
              <a:buChar char="•"/>
            </a:pPr>
            <a:r>
              <a:rPr lang="zh-CN" altLang="en-US" sz="2200" dirty="0"/>
              <a:t>序列可以简单的连接，即将多个序列以序列的起点作为同步点，来组合成时间上连续的检查。</a:t>
            </a:r>
            <a:endParaRPr lang="en-US" altLang="zh-CN" sz="2200" dirty="0"/>
          </a:p>
          <a:p>
            <a:pPr marL="346075" lvl="3" indent="-344488">
              <a:spcBef>
                <a:spcPts val="1200"/>
              </a:spcBef>
              <a:buFont typeface="Arial" panose="020B0604020202020204" pitchFamily="34" charset="0"/>
              <a:buChar char="•"/>
            </a:pPr>
            <a:r>
              <a:rPr lang="en-US" altLang="zh-CN" sz="2200" dirty="0"/>
              <a:t>SVA</a:t>
            </a:r>
            <a:r>
              <a:rPr lang="zh-CN" altLang="en-US" sz="2200" dirty="0"/>
              <a:t>还提供了使用序列的结束点作为同步点的连接机制。</a:t>
            </a:r>
            <a:endParaRPr lang="en-US" altLang="zh-CN" sz="2200" dirty="0"/>
          </a:p>
          <a:p>
            <a:pPr marL="346075" lvl="3" indent="-344488">
              <a:spcBef>
                <a:spcPts val="1200"/>
              </a:spcBef>
              <a:buFont typeface="Arial" panose="020B0604020202020204" pitchFamily="34" charset="0"/>
              <a:buChar char="•"/>
            </a:pPr>
            <a:r>
              <a:rPr lang="zh-CN" altLang="en-US" sz="2200" dirty="0"/>
              <a:t>既可以基于序列的起始点来同步序列，也可以基于序列的结束点来同步序列。</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226</a:t>
            </a:fld>
            <a:endParaRPr lang="en-US" dirty="0"/>
          </a:p>
        </p:txBody>
      </p:sp>
      <p:pic>
        <p:nvPicPr>
          <p:cNvPr id="5" name="Picture 4"/>
          <p:cNvPicPr>
            <a:picLocks noChangeAspect="1"/>
          </p:cNvPicPr>
          <p:nvPr/>
        </p:nvPicPr>
        <p:blipFill>
          <a:blip r:embed="rId2" cstate="print"/>
          <a:stretch>
            <a:fillRect/>
          </a:stretch>
        </p:blipFill>
        <p:spPr>
          <a:xfrm>
            <a:off x="4603432" y="1743075"/>
            <a:ext cx="4005879" cy="4532968"/>
          </a:xfrm>
          <a:prstGeom prst="rect">
            <a:avLst/>
          </a:prstGeom>
        </p:spPr>
      </p:pic>
    </p:spTree>
    <p:extLst>
      <p:ext uri="{BB962C8B-B14F-4D97-AF65-F5344CB8AC3E}">
        <p14:creationId xmlns:p14="http://schemas.microsoft.com/office/powerpoint/2010/main" val="40262598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SVA</a:t>
            </a:r>
            <a:r>
              <a:rPr lang="zh-CN" altLang="en-US" sz="2800" dirty="0">
                <a:solidFill>
                  <a:schemeClr val="bg1">
                    <a:lumMod val="65000"/>
                  </a:schemeClr>
                </a:solidFill>
              </a:rPr>
              <a:t>参数化</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lgn="just">
              <a:spcBef>
                <a:spcPts val="1200"/>
              </a:spcBef>
              <a:buFont typeface="Arial" panose="020B0604020202020204" pitchFamily="34" charset="0"/>
              <a:buChar char="•"/>
            </a:pPr>
            <a:r>
              <a:rPr lang="zh-CN" altLang="en-US" sz="2200" dirty="0"/>
              <a:t>参数可以为属性、序列提供更大的灵活性。</a:t>
            </a:r>
            <a:endParaRPr lang="en-US" altLang="zh-CN" sz="2200" dirty="0"/>
          </a:p>
          <a:p>
            <a:pPr marL="346075" lvl="3" indent="-344488" algn="just">
              <a:spcBef>
                <a:spcPts val="1200"/>
              </a:spcBef>
              <a:buFont typeface="Arial" panose="020B0604020202020204" pitchFamily="34" charset="0"/>
              <a:buChar char="•"/>
            </a:pPr>
            <a:r>
              <a:rPr lang="zh-CN" altLang="en-US" sz="2200" dirty="0"/>
              <a:t>比如两个信号的延迟信息可以在检验器中用参数表示，那么这种检验器就可以在设计时序关系不同的情况中重用了。</a:t>
            </a:r>
            <a:endParaRPr lang="en-US" altLang="zh-CN" sz="2200" dirty="0"/>
          </a:p>
          <a:p>
            <a:pPr marL="346075" lvl="3" indent="-344488" algn="just">
              <a:spcBef>
                <a:spcPts val="1200"/>
              </a:spcBef>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227</a:t>
            </a:fld>
            <a:endParaRPr lang="en-US" dirty="0"/>
          </a:p>
        </p:txBody>
      </p:sp>
      <p:pic>
        <p:nvPicPr>
          <p:cNvPr id="6" name="Picture 5"/>
          <p:cNvPicPr>
            <a:picLocks noChangeAspect="1"/>
          </p:cNvPicPr>
          <p:nvPr/>
        </p:nvPicPr>
        <p:blipFill>
          <a:blip r:embed="rId2" cstate="print"/>
          <a:stretch>
            <a:fillRect/>
          </a:stretch>
        </p:blipFill>
        <p:spPr>
          <a:xfrm>
            <a:off x="4234284" y="1193509"/>
            <a:ext cx="4909716" cy="5158800"/>
          </a:xfrm>
          <a:prstGeom prst="rect">
            <a:avLst/>
          </a:prstGeom>
        </p:spPr>
      </p:pic>
    </p:spTree>
    <p:extLst>
      <p:ext uri="{BB962C8B-B14F-4D97-AF65-F5344CB8AC3E}">
        <p14:creationId xmlns:p14="http://schemas.microsoft.com/office/powerpoint/2010/main" val="363290058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SVA</a:t>
            </a:r>
            <a:r>
              <a:rPr lang="zh-CN" altLang="en-US" sz="2800" dirty="0">
                <a:solidFill>
                  <a:schemeClr val="bg1">
                    <a:lumMod val="65000"/>
                  </a:schemeClr>
                </a:solidFill>
              </a:rPr>
              <a:t>中的选择操作符</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a:t>SVA</a:t>
            </a:r>
            <a:r>
              <a:rPr lang="zh-CN" altLang="en-US" sz="2200" dirty="0"/>
              <a:t>允许属性和序列中使用逻辑运算符。</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228</a:t>
            </a:fld>
            <a:endParaRPr lang="en-US" dirty="0"/>
          </a:p>
        </p:txBody>
      </p:sp>
      <p:pic>
        <p:nvPicPr>
          <p:cNvPr id="5" name="Picture 4"/>
          <p:cNvPicPr>
            <a:picLocks noChangeAspect="1"/>
          </p:cNvPicPr>
          <p:nvPr/>
        </p:nvPicPr>
        <p:blipFill>
          <a:blip r:embed="rId2" cstate="print"/>
          <a:stretch>
            <a:fillRect/>
          </a:stretch>
        </p:blipFill>
        <p:spPr>
          <a:xfrm>
            <a:off x="748145" y="2009066"/>
            <a:ext cx="5636635" cy="1542028"/>
          </a:xfrm>
          <a:prstGeom prst="rect">
            <a:avLst/>
          </a:prstGeom>
        </p:spPr>
      </p:pic>
      <p:pic>
        <p:nvPicPr>
          <p:cNvPr id="6" name="Picture 5"/>
          <p:cNvPicPr>
            <a:picLocks noChangeAspect="1"/>
          </p:cNvPicPr>
          <p:nvPr/>
        </p:nvPicPr>
        <p:blipFill>
          <a:blip r:embed="rId3" cstate="print"/>
          <a:stretch>
            <a:fillRect/>
          </a:stretch>
        </p:blipFill>
        <p:spPr>
          <a:xfrm>
            <a:off x="748145" y="3551094"/>
            <a:ext cx="7171026" cy="2632693"/>
          </a:xfrm>
          <a:prstGeom prst="rect">
            <a:avLst/>
          </a:prstGeom>
        </p:spPr>
      </p:pic>
    </p:spTree>
    <p:extLst>
      <p:ext uri="{BB962C8B-B14F-4D97-AF65-F5344CB8AC3E}">
        <p14:creationId xmlns:p14="http://schemas.microsoft.com/office/powerpoint/2010/main" val="16623794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$past</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a:t>SVA</a:t>
            </a:r>
            <a:r>
              <a:rPr lang="zh-CN" altLang="en-US" sz="2200" dirty="0"/>
              <a:t>提供了一个内嵌的系统任务</a:t>
            </a:r>
            <a:r>
              <a:rPr lang="en-US" altLang="zh-CN" sz="2200" dirty="0"/>
              <a:t>$past</a:t>
            </a:r>
            <a:r>
              <a:rPr lang="zh-CN" altLang="en-US" sz="2200" dirty="0"/>
              <a:t>，它可以得到信号在几个时钟周期之前的值。默认情况下，它提供信号在前一个时钟周期的值。</a:t>
            </a:r>
            <a:endParaRPr lang="en-US" altLang="zh-CN" sz="2200" dirty="0"/>
          </a:p>
          <a:p>
            <a:pPr marL="375512" lvl="3" indent="0">
              <a:spcBef>
                <a:spcPts val="0"/>
              </a:spcBef>
              <a:buNone/>
            </a:pPr>
            <a:r>
              <a:rPr lang="en-US" altLang="zh-CN" sz="2000" b="1" dirty="0">
                <a:latin typeface="Courier New" panose="02070309020205020404" pitchFamily="49" charset="0"/>
                <a:cs typeface="Courier New" panose="02070309020205020404" pitchFamily="49" charset="0"/>
              </a:rPr>
              <a:t>$past(</a:t>
            </a:r>
            <a:r>
              <a:rPr lang="en-US" altLang="zh-CN" sz="2000" b="1" dirty="0" err="1">
                <a:latin typeface="Courier New" panose="02070309020205020404" pitchFamily="49" charset="0"/>
                <a:cs typeface="Courier New" panose="02070309020205020404" pitchFamily="49" charset="0"/>
              </a:rPr>
              <a:t>signal_name</a:t>
            </a:r>
            <a:r>
              <a:rPr lang="en-US" altLang="zh-CN" sz="2000" b="1" dirty="0">
                <a:latin typeface="Courier New" panose="02070309020205020404" pitchFamily="49" charset="0"/>
                <a:cs typeface="Courier New" panose="02070309020205020404" pitchFamily="49" charset="0"/>
              </a:rPr>
              <a:t>, number of clock cycles)</a:t>
            </a:r>
          </a:p>
          <a:p>
            <a:pPr marL="375512" lvl="3" indent="0">
              <a:spcBef>
                <a:spcPts val="0"/>
              </a:spcBef>
              <a:buNone/>
            </a:pP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229</a:t>
            </a:fld>
            <a:endParaRPr lang="en-US" dirty="0"/>
          </a:p>
        </p:txBody>
      </p:sp>
      <p:pic>
        <p:nvPicPr>
          <p:cNvPr id="5" name="Picture 4"/>
          <p:cNvPicPr>
            <a:picLocks noChangeAspect="1"/>
          </p:cNvPicPr>
          <p:nvPr/>
        </p:nvPicPr>
        <p:blipFill>
          <a:blip r:embed="rId2" cstate="print"/>
          <a:stretch>
            <a:fillRect/>
          </a:stretch>
        </p:blipFill>
        <p:spPr>
          <a:xfrm>
            <a:off x="4239490" y="12729"/>
            <a:ext cx="4508067" cy="1686471"/>
          </a:xfrm>
          <a:prstGeom prst="rect">
            <a:avLst/>
          </a:prstGeom>
        </p:spPr>
      </p:pic>
      <p:pic>
        <p:nvPicPr>
          <p:cNvPr id="6" name="Picture 5"/>
          <p:cNvPicPr>
            <a:picLocks noChangeAspect="1"/>
          </p:cNvPicPr>
          <p:nvPr/>
        </p:nvPicPr>
        <p:blipFill>
          <a:blip r:embed="rId3" cstate="print"/>
          <a:stretch>
            <a:fillRect/>
          </a:stretch>
        </p:blipFill>
        <p:spPr>
          <a:xfrm>
            <a:off x="809696" y="3429000"/>
            <a:ext cx="7809438" cy="2780693"/>
          </a:xfrm>
          <a:prstGeom prst="rect">
            <a:avLst/>
          </a:prstGeom>
        </p:spPr>
      </p:pic>
    </p:spTree>
    <p:extLst>
      <p:ext uri="{BB962C8B-B14F-4D97-AF65-F5344CB8AC3E}">
        <p14:creationId xmlns:p14="http://schemas.microsoft.com/office/powerpoint/2010/main" val="157566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Package</a:t>
            </a:r>
            <a:endParaRPr lang="zh-CN" altLang="en-US" dirty="0"/>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连续重复运算符</a:t>
            </a:r>
            <a:r>
              <a:rPr lang="en-US" altLang="zh-CN" sz="2800" dirty="0">
                <a:solidFill>
                  <a:schemeClr val="bg1">
                    <a:lumMod val="65000"/>
                  </a:schemeClr>
                </a:solidFill>
              </a:rPr>
              <a:t>[*n]</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表明信号或者序列将在指定数量的时钟周期内连续地匹配。信号的每次匹配之间都有一个时钟周期的隐藏延迟。</a:t>
            </a:r>
            <a:endParaRPr lang="en-US" altLang="zh-CN" sz="2200" dirty="0"/>
          </a:p>
          <a:p>
            <a:pPr marL="375512" lvl="3" indent="0">
              <a:spcBef>
                <a:spcPts val="0"/>
              </a:spcBef>
              <a:buNone/>
            </a:pPr>
            <a:r>
              <a:rPr lang="en-US" altLang="zh-CN" sz="2000" b="1" dirty="0">
                <a:latin typeface="Courier New" panose="02070309020205020404" pitchFamily="49" charset="0"/>
                <a:cs typeface="Courier New" panose="02070309020205020404" pitchFamily="49" charset="0"/>
              </a:rPr>
              <a:t>signal or sequence [*n]</a:t>
            </a:r>
          </a:p>
          <a:p>
            <a:pPr marL="375512" lvl="3" indent="0">
              <a:spcBef>
                <a:spcPts val="0"/>
              </a:spcBef>
              <a:buNone/>
            </a:pPr>
            <a:endParaRPr lang="en-US" altLang="zh-CN" sz="2000" b="1" dirty="0">
              <a:latin typeface="Courier New" panose="02070309020205020404" pitchFamily="49" charset="0"/>
              <a:cs typeface="Courier New" panose="02070309020205020404" pitchFamily="49" charset="0"/>
            </a:endParaRPr>
          </a:p>
          <a:p>
            <a:pPr marL="375512" lvl="3" indent="0">
              <a:spcBef>
                <a:spcPts val="0"/>
              </a:spcBef>
              <a:buNone/>
            </a:pP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230</a:t>
            </a:fld>
            <a:endParaRPr lang="en-US" dirty="0"/>
          </a:p>
        </p:txBody>
      </p:sp>
      <p:pic>
        <p:nvPicPr>
          <p:cNvPr id="7" name="Picture 6"/>
          <p:cNvPicPr>
            <a:picLocks noChangeAspect="1"/>
          </p:cNvPicPr>
          <p:nvPr/>
        </p:nvPicPr>
        <p:blipFill>
          <a:blip r:embed="rId2" cstate="print"/>
          <a:stretch>
            <a:fillRect/>
          </a:stretch>
        </p:blipFill>
        <p:spPr>
          <a:xfrm>
            <a:off x="3796145" y="231620"/>
            <a:ext cx="5347855" cy="1335100"/>
          </a:xfrm>
          <a:prstGeom prst="rect">
            <a:avLst/>
          </a:prstGeom>
        </p:spPr>
      </p:pic>
      <p:pic>
        <p:nvPicPr>
          <p:cNvPr id="8" name="Picture 7"/>
          <p:cNvPicPr>
            <a:picLocks noChangeAspect="1"/>
          </p:cNvPicPr>
          <p:nvPr/>
        </p:nvPicPr>
        <p:blipFill>
          <a:blip r:embed="rId3" cstate="print"/>
          <a:stretch>
            <a:fillRect/>
          </a:stretch>
        </p:blipFill>
        <p:spPr>
          <a:xfrm>
            <a:off x="751607" y="3429000"/>
            <a:ext cx="7836479" cy="2251364"/>
          </a:xfrm>
          <a:prstGeom prst="rect">
            <a:avLst/>
          </a:prstGeom>
        </p:spPr>
      </p:pic>
    </p:spTree>
    <p:extLst>
      <p:ext uri="{BB962C8B-B14F-4D97-AF65-F5344CB8AC3E}">
        <p14:creationId xmlns:p14="http://schemas.microsoft.com/office/powerpoint/2010/main" val="21918427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连续重复和可能性运算符</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连续重复的次数也可以是一个窗口。</a:t>
            </a:r>
            <a:endParaRPr lang="en-US" altLang="zh-CN" sz="2200" dirty="0"/>
          </a:p>
          <a:p>
            <a:pPr marL="346075" lvl="3" indent="-344488">
              <a:spcBef>
                <a:spcPts val="1200"/>
              </a:spcBef>
              <a:buFont typeface="Arial" panose="020B0604020202020204" pitchFamily="34" charset="0"/>
              <a:buChar char="•"/>
            </a:pPr>
            <a:r>
              <a:rPr lang="en-US" altLang="zh-CN" sz="2200" dirty="0"/>
              <a:t>a[*1:5]</a:t>
            </a:r>
            <a:r>
              <a:rPr lang="zh-CN" altLang="en-US" sz="2200" dirty="0"/>
              <a:t>表示信号</a:t>
            </a:r>
            <a:r>
              <a:rPr lang="en-US" altLang="zh-CN" sz="2200" dirty="0"/>
              <a:t>a</a:t>
            </a:r>
            <a:r>
              <a:rPr lang="zh-CN" altLang="en-US" sz="2200" dirty="0"/>
              <a:t>从某个时钟周期开始重复</a:t>
            </a:r>
            <a:r>
              <a:rPr lang="en-US" altLang="zh-CN" sz="2200" dirty="0"/>
              <a:t>1~5</a:t>
            </a:r>
            <a:r>
              <a:rPr lang="zh-CN" altLang="en-US" sz="2200" dirty="0"/>
              <a:t>次。</a:t>
            </a:r>
            <a:endParaRPr lang="en-US" altLang="zh-CN" sz="2200" dirty="0"/>
          </a:p>
          <a:p>
            <a:pPr marL="346075" lvl="3" indent="-344488">
              <a:spcBef>
                <a:spcPts val="1200"/>
              </a:spcBef>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231</a:t>
            </a:fld>
            <a:endParaRPr lang="en-US" dirty="0"/>
          </a:p>
        </p:txBody>
      </p:sp>
      <p:pic>
        <p:nvPicPr>
          <p:cNvPr id="5" name="Picture 4"/>
          <p:cNvPicPr>
            <a:picLocks noChangeAspect="1"/>
          </p:cNvPicPr>
          <p:nvPr/>
        </p:nvPicPr>
        <p:blipFill>
          <a:blip r:embed="rId2" cstate="print"/>
          <a:stretch>
            <a:fillRect/>
          </a:stretch>
        </p:blipFill>
        <p:spPr>
          <a:xfrm>
            <a:off x="4438650" y="527625"/>
            <a:ext cx="4705350" cy="1171575"/>
          </a:xfrm>
          <a:prstGeom prst="rect">
            <a:avLst/>
          </a:prstGeom>
        </p:spPr>
      </p:pic>
      <p:pic>
        <p:nvPicPr>
          <p:cNvPr id="7" name="Picture 6"/>
          <p:cNvPicPr>
            <a:picLocks noChangeAspect="1"/>
          </p:cNvPicPr>
          <p:nvPr/>
        </p:nvPicPr>
        <p:blipFill>
          <a:blip r:embed="rId3" cstate="print"/>
          <a:stretch>
            <a:fillRect/>
          </a:stretch>
        </p:blipFill>
        <p:spPr>
          <a:xfrm>
            <a:off x="766827" y="2734974"/>
            <a:ext cx="7172325" cy="2981325"/>
          </a:xfrm>
          <a:prstGeom prst="rect">
            <a:avLst/>
          </a:prstGeom>
        </p:spPr>
      </p:pic>
    </p:spTree>
    <p:extLst>
      <p:ext uri="{BB962C8B-B14F-4D97-AF65-F5344CB8AC3E}">
        <p14:creationId xmlns:p14="http://schemas.microsoft.com/office/powerpoint/2010/main" val="19984181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跟随重复运算符</a:t>
            </a:r>
            <a:r>
              <a:rPr lang="en-US" altLang="zh-CN" sz="2800" dirty="0">
                <a:solidFill>
                  <a:schemeClr val="bg1">
                    <a:lumMod val="65000"/>
                  </a:schemeClr>
                </a:solidFill>
              </a:rPr>
              <a:t>[-&gt;]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a:t>p25</a:t>
            </a:r>
            <a:r>
              <a:rPr lang="zh-CN" altLang="en-US" sz="2200" dirty="0"/>
              <a:t>检查如果</a:t>
            </a:r>
            <a:r>
              <a:rPr lang="en-US" altLang="zh-CN" sz="2200" dirty="0"/>
              <a:t>start</a:t>
            </a:r>
            <a:r>
              <a:rPr lang="zh-CN" altLang="en-US" sz="2200" dirty="0"/>
              <a:t>信号在任何时钟上升沿拉高，那么两个时钟周期后，信号</a:t>
            </a:r>
            <a:r>
              <a:rPr lang="en-US" altLang="zh-CN" sz="2200" dirty="0"/>
              <a:t>a</a:t>
            </a:r>
            <a:r>
              <a:rPr lang="zh-CN" altLang="en-US" sz="2200" dirty="0"/>
              <a:t>连续或者间断地出现</a:t>
            </a:r>
            <a:r>
              <a:rPr lang="en-US" altLang="zh-CN" sz="2200" dirty="0"/>
              <a:t>3</a:t>
            </a:r>
            <a:r>
              <a:rPr lang="zh-CN" altLang="en-US" sz="2200" dirty="0"/>
              <a:t>次为高，接着信号</a:t>
            </a:r>
            <a:r>
              <a:rPr lang="en-US" altLang="zh-CN" sz="2200" dirty="0"/>
              <a:t>stop</a:t>
            </a:r>
            <a:r>
              <a:rPr lang="zh-CN" altLang="en-US" sz="2200" dirty="0"/>
              <a:t>在下一个时钟周期为高。</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232</a:t>
            </a:fld>
            <a:endParaRPr lang="en-US" dirty="0"/>
          </a:p>
        </p:txBody>
      </p:sp>
      <p:pic>
        <p:nvPicPr>
          <p:cNvPr id="5" name="Picture 4"/>
          <p:cNvPicPr>
            <a:picLocks noChangeAspect="1"/>
          </p:cNvPicPr>
          <p:nvPr/>
        </p:nvPicPr>
        <p:blipFill>
          <a:blip r:embed="rId2" cstate="print"/>
          <a:stretch>
            <a:fillRect/>
          </a:stretch>
        </p:blipFill>
        <p:spPr>
          <a:xfrm>
            <a:off x="4149435" y="325958"/>
            <a:ext cx="4925291" cy="1223627"/>
          </a:xfrm>
          <a:prstGeom prst="rect">
            <a:avLst/>
          </a:prstGeom>
        </p:spPr>
      </p:pic>
      <p:pic>
        <p:nvPicPr>
          <p:cNvPr id="6" name="Picture 5"/>
          <p:cNvPicPr>
            <a:picLocks noChangeAspect="1"/>
          </p:cNvPicPr>
          <p:nvPr/>
        </p:nvPicPr>
        <p:blipFill>
          <a:blip r:embed="rId3" cstate="print"/>
          <a:stretch>
            <a:fillRect/>
          </a:stretch>
        </p:blipFill>
        <p:spPr>
          <a:xfrm>
            <a:off x="574528" y="3211617"/>
            <a:ext cx="7993356" cy="2945343"/>
          </a:xfrm>
          <a:prstGeom prst="rect">
            <a:avLst/>
          </a:prstGeom>
        </p:spPr>
      </p:pic>
    </p:spTree>
    <p:extLst>
      <p:ext uri="{BB962C8B-B14F-4D97-AF65-F5344CB8AC3E}">
        <p14:creationId xmlns:p14="http://schemas.microsoft.com/office/powerpoint/2010/main" val="32808661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非连续重复运算符</a:t>
            </a:r>
            <a:r>
              <a:rPr lang="en-US" altLang="zh-CN"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非连续重复运算符</a:t>
            </a:r>
            <a:r>
              <a:rPr lang="en-US" altLang="zh-CN" sz="2200" dirty="0"/>
              <a:t>[=]</a:t>
            </a:r>
            <a:r>
              <a:rPr lang="zh-CN" altLang="en-US" sz="2200" dirty="0"/>
              <a:t>表明，在信号</a:t>
            </a:r>
            <a:r>
              <a:rPr lang="en-US" altLang="zh-CN" sz="2200" dirty="0"/>
              <a:t>stop</a:t>
            </a:r>
            <a:r>
              <a:rPr lang="zh-CN" altLang="en-US" sz="2200" dirty="0"/>
              <a:t>有效匹配的前一个时钟周期，信号</a:t>
            </a:r>
            <a:r>
              <a:rPr lang="en-US" altLang="zh-CN" sz="2200" dirty="0"/>
              <a:t>a</a:t>
            </a:r>
            <a:r>
              <a:rPr lang="zh-CN" altLang="en-US" sz="2200" dirty="0"/>
              <a:t>不一定需要有有效的匹配。</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233</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218" y="1937653"/>
            <a:ext cx="6269461" cy="1132951"/>
          </a:xfrm>
          <a:prstGeom prst="rect">
            <a:avLst/>
          </a:prstGeom>
        </p:spPr>
      </p:pic>
      <p:pic>
        <p:nvPicPr>
          <p:cNvPr id="7" name="Picture 6"/>
          <p:cNvPicPr>
            <a:picLocks noChangeAspect="1"/>
          </p:cNvPicPr>
          <p:nvPr/>
        </p:nvPicPr>
        <p:blipFill>
          <a:blip r:embed="rId3" cstate="print"/>
          <a:stretch>
            <a:fillRect/>
          </a:stretch>
        </p:blipFill>
        <p:spPr>
          <a:xfrm>
            <a:off x="1136072" y="3009154"/>
            <a:ext cx="6948055" cy="3312933"/>
          </a:xfrm>
          <a:prstGeom prst="rect">
            <a:avLst/>
          </a:prstGeom>
        </p:spPr>
      </p:pic>
    </p:spTree>
    <p:extLst>
      <p:ext uri="{BB962C8B-B14F-4D97-AF65-F5344CB8AC3E}">
        <p14:creationId xmlns:p14="http://schemas.microsoft.com/office/powerpoint/2010/main" val="92076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and</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二进制操作符</a:t>
            </a:r>
            <a:r>
              <a:rPr lang="en-US" altLang="zh-CN" sz="2200" dirty="0"/>
              <a:t>and</a:t>
            </a:r>
            <a:r>
              <a:rPr lang="zh-CN" altLang="en-US" sz="2200" dirty="0"/>
              <a:t>可以用来逻辑地组合两个序列。当两个序列都成功时，整个属性才成功。</a:t>
            </a:r>
            <a:endParaRPr lang="en-US" altLang="zh-CN" sz="2200" dirty="0"/>
          </a:p>
          <a:p>
            <a:pPr marL="346075" lvl="3" indent="-344488">
              <a:spcBef>
                <a:spcPts val="1200"/>
              </a:spcBef>
              <a:buFont typeface="Arial" panose="020B0604020202020204" pitchFamily="34" charset="0"/>
              <a:buChar char="•"/>
            </a:pPr>
            <a:r>
              <a:rPr lang="zh-CN" altLang="en-US" sz="2200" dirty="0"/>
              <a:t>两个序列必须具有相同的起始点，但是可以有不同的结束点。</a:t>
            </a:r>
            <a:endParaRPr lang="en-US" altLang="zh-CN" sz="2200" dirty="0"/>
          </a:p>
          <a:p>
            <a:pPr marL="346075" lvl="3" indent="-344488">
              <a:spcBef>
                <a:spcPts val="1200"/>
              </a:spcBef>
              <a:buFont typeface="Arial" panose="020B0604020202020204" pitchFamily="34" charset="0"/>
              <a:buChar char="•"/>
            </a:pPr>
            <a:r>
              <a:rPr lang="zh-CN" altLang="en-US" sz="2200" dirty="0"/>
              <a:t>检验的起始点是第一个序列的成功时的起始点，而检验的结束点是使得属性最终成功的另一个序列成功时的结束点。</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234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290" y="3812306"/>
            <a:ext cx="4395329" cy="2344654"/>
          </a:xfrm>
          <a:prstGeom prst="rect">
            <a:avLst/>
          </a:prstGeom>
        </p:spPr>
      </p:pic>
    </p:spTree>
    <p:extLst>
      <p:ext uri="{BB962C8B-B14F-4D97-AF65-F5344CB8AC3E}">
        <p14:creationId xmlns:p14="http://schemas.microsoft.com/office/powerpoint/2010/main" val="19962997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and</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lvl="3" indent="0">
              <a:spcBef>
                <a:spcPts val="1200"/>
              </a:spcBef>
              <a:buNone/>
            </a:pPr>
            <a:r>
              <a:rPr lang="en-US" altLang="zh-CN" sz="22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235</a:t>
            </a:fld>
            <a:endParaRPr lang="en-US" dirty="0"/>
          </a:p>
        </p:txBody>
      </p:sp>
      <p:pic>
        <p:nvPicPr>
          <p:cNvPr id="5" name="Picture 4"/>
          <p:cNvPicPr>
            <a:picLocks noChangeAspect="1"/>
          </p:cNvPicPr>
          <p:nvPr/>
        </p:nvPicPr>
        <p:blipFill>
          <a:blip r:embed="rId2" cstate="print"/>
          <a:stretch>
            <a:fillRect/>
          </a:stretch>
        </p:blipFill>
        <p:spPr>
          <a:xfrm>
            <a:off x="455613" y="1835727"/>
            <a:ext cx="8052057" cy="2236210"/>
          </a:xfrm>
          <a:prstGeom prst="rect">
            <a:avLst/>
          </a:prstGeom>
        </p:spPr>
      </p:pic>
    </p:spTree>
    <p:extLst>
      <p:ext uri="{BB962C8B-B14F-4D97-AF65-F5344CB8AC3E}">
        <p14:creationId xmlns:p14="http://schemas.microsoft.com/office/powerpoint/2010/main" val="1531987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intersect</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err="1"/>
              <a:t>intersetc</a:t>
            </a:r>
            <a:r>
              <a:rPr lang="zh-CN" altLang="en-US" sz="2200" dirty="0"/>
              <a:t>与</a:t>
            </a:r>
            <a:r>
              <a:rPr lang="en-US" altLang="zh-CN" sz="2200" dirty="0"/>
              <a:t>and</a:t>
            </a:r>
            <a:r>
              <a:rPr lang="zh-CN" altLang="en-US" sz="2200" dirty="0"/>
              <a:t>操作符相似，它有一个额外的要求。</a:t>
            </a:r>
            <a:endParaRPr lang="en-US" altLang="zh-CN" sz="2200" dirty="0"/>
          </a:p>
          <a:p>
            <a:pPr marL="346075" lvl="3" indent="-344488">
              <a:spcBef>
                <a:spcPts val="1200"/>
              </a:spcBef>
              <a:buFont typeface="Arial" panose="020B0604020202020204" pitchFamily="34" charset="0"/>
              <a:buChar char="•"/>
            </a:pPr>
            <a:r>
              <a:rPr lang="zh-CN" altLang="en-US" sz="2200" dirty="0"/>
              <a:t>两个序列必须在相同时刻开始且结束于同一时刻，换句话说，两个序列的长度必须相等。</a:t>
            </a:r>
            <a:endParaRPr lang="en-US" altLang="zh-CN" sz="2200" dirty="0"/>
          </a:p>
          <a:p>
            <a:pPr marL="346075" lvl="3" indent="-344488">
              <a:spcBef>
                <a:spcPts val="1200"/>
              </a:spcBef>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236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927" y="2901995"/>
            <a:ext cx="5739729" cy="2538726"/>
          </a:xfrm>
          <a:prstGeom prst="rect">
            <a:avLst/>
          </a:prstGeom>
        </p:spPr>
      </p:pic>
    </p:spTree>
    <p:extLst>
      <p:ext uri="{BB962C8B-B14F-4D97-AF65-F5344CB8AC3E}">
        <p14:creationId xmlns:p14="http://schemas.microsoft.com/office/powerpoint/2010/main" val="88031781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intersect</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lvl="3" indent="0">
              <a:spcBef>
                <a:spcPts val="1200"/>
              </a:spcBef>
              <a:buNone/>
            </a:pPr>
            <a:r>
              <a:rPr lang="en-US" altLang="zh-CN" sz="22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237</a:t>
            </a:fld>
            <a:endParaRPr lang="en-US" dirty="0"/>
          </a:p>
        </p:txBody>
      </p:sp>
      <p:pic>
        <p:nvPicPr>
          <p:cNvPr id="5" name="Picture 4"/>
          <p:cNvPicPr>
            <a:picLocks noChangeAspect="1"/>
          </p:cNvPicPr>
          <p:nvPr/>
        </p:nvPicPr>
        <p:blipFill>
          <a:blip r:embed="rId2" cstate="print"/>
          <a:stretch>
            <a:fillRect/>
          </a:stretch>
        </p:blipFill>
        <p:spPr>
          <a:xfrm>
            <a:off x="386341" y="1743075"/>
            <a:ext cx="8397442" cy="2421191"/>
          </a:xfrm>
          <a:prstGeom prst="rect">
            <a:avLst/>
          </a:prstGeom>
        </p:spPr>
      </p:pic>
    </p:spTree>
    <p:extLst>
      <p:ext uri="{BB962C8B-B14F-4D97-AF65-F5344CB8AC3E}">
        <p14:creationId xmlns:p14="http://schemas.microsoft.com/office/powerpoint/2010/main" val="39890411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or</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a:t>or</a:t>
            </a:r>
            <a:r>
              <a:rPr lang="zh-CN" altLang="en-US" sz="2200" dirty="0"/>
              <a:t>可以用来逻辑地组合两个序列。</a:t>
            </a:r>
            <a:endParaRPr lang="en-US" altLang="zh-CN" sz="2200" dirty="0"/>
          </a:p>
          <a:p>
            <a:pPr marL="346075" lvl="3" indent="-344488">
              <a:spcBef>
                <a:spcPts val="1200"/>
              </a:spcBef>
              <a:buFont typeface="Arial" panose="020B0604020202020204" pitchFamily="34" charset="0"/>
              <a:buChar char="•"/>
            </a:pPr>
            <a:r>
              <a:rPr lang="zh-CN" altLang="en-US" sz="2200" dirty="0"/>
              <a:t>只要其中一个序列成功，整个属性就成功。</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238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363" y="2643257"/>
            <a:ext cx="4523467" cy="2442212"/>
          </a:xfrm>
          <a:prstGeom prst="rect">
            <a:avLst/>
          </a:prstGeom>
        </p:spPr>
      </p:pic>
    </p:spTree>
    <p:extLst>
      <p:ext uri="{BB962C8B-B14F-4D97-AF65-F5344CB8AC3E}">
        <p14:creationId xmlns:p14="http://schemas.microsoft.com/office/powerpoint/2010/main" val="27996454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or</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lvl="3" indent="0">
              <a:spcBef>
                <a:spcPts val="1200"/>
              </a:spcBef>
              <a:buNone/>
            </a:pPr>
            <a:r>
              <a:rPr lang="en-US" altLang="zh-CN" sz="22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239</a:t>
            </a:fld>
            <a:endParaRPr lang="en-US" dirty="0"/>
          </a:p>
        </p:txBody>
      </p:sp>
      <p:pic>
        <p:nvPicPr>
          <p:cNvPr id="5" name="Picture 4"/>
          <p:cNvPicPr>
            <a:picLocks noChangeAspect="1"/>
          </p:cNvPicPr>
          <p:nvPr/>
        </p:nvPicPr>
        <p:blipFill>
          <a:blip r:embed="rId2" cstate="print"/>
          <a:stretch>
            <a:fillRect/>
          </a:stretch>
        </p:blipFill>
        <p:spPr>
          <a:xfrm>
            <a:off x="457200" y="1817859"/>
            <a:ext cx="8300198" cy="2553250"/>
          </a:xfrm>
          <a:prstGeom prst="rect">
            <a:avLst/>
          </a:prstGeom>
        </p:spPr>
      </p:pic>
    </p:spTree>
    <p:extLst>
      <p:ext uri="{BB962C8B-B14F-4D97-AF65-F5344CB8AC3E}">
        <p14:creationId xmlns:p14="http://schemas.microsoft.com/office/powerpoint/2010/main" val="2456935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包的使用</a:t>
            </a:r>
            <a:br>
              <a:rPr lang="en-US" altLang="zh-CN" dirty="0"/>
            </a:br>
            <a:r>
              <a:rPr lang="zh-CN" altLang="en-US" sz="2800" dirty="0">
                <a:solidFill>
                  <a:schemeClr val="bg1">
                    <a:lumMod val="65000"/>
                  </a:schemeClr>
                </a:solidFill>
              </a:rPr>
              <a:t>包的定义</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fontScale="55000" lnSpcReduction="20000"/>
          </a:bodyPr>
          <a:lstStyle/>
          <a:p>
            <a:pPr marL="346075" lvl="3" indent="-344488">
              <a:lnSpc>
                <a:spcPct val="120000"/>
              </a:lnSpc>
              <a:spcBef>
                <a:spcPts val="1200"/>
              </a:spcBef>
              <a:buFont typeface="Arial" panose="020B0604020202020204" pitchFamily="34" charset="0"/>
              <a:buChar char="•"/>
            </a:pPr>
            <a:r>
              <a:rPr lang="zh-CN" altLang="en-US" sz="4000" dirty="0"/>
              <a:t>为了使得可以在多个模块（硬件）或者类（软件）之间共享用户定义的类型，</a:t>
            </a:r>
            <a:r>
              <a:rPr lang="en-US" altLang="zh-CN" sz="4000" dirty="0"/>
              <a:t>SV</a:t>
            </a:r>
            <a:r>
              <a:rPr lang="zh-CN" altLang="en-US" sz="4000" dirty="0"/>
              <a:t>添加了包（</a:t>
            </a:r>
            <a:r>
              <a:rPr lang="en-US" altLang="zh-CN" sz="4000" dirty="0"/>
              <a:t>package</a:t>
            </a:r>
            <a:r>
              <a:rPr lang="zh-CN" altLang="en-US" sz="4000" dirty="0"/>
              <a:t>）。</a:t>
            </a:r>
            <a:endParaRPr lang="en-US" altLang="zh-CN" sz="4000" dirty="0"/>
          </a:p>
          <a:p>
            <a:pPr marL="346075" lvl="3" indent="-344488">
              <a:lnSpc>
                <a:spcPct val="120000"/>
              </a:lnSpc>
              <a:spcBef>
                <a:spcPts val="1200"/>
              </a:spcBef>
              <a:buFont typeface="Arial" panose="020B0604020202020204" pitchFamily="34" charset="0"/>
              <a:buChar char="•"/>
            </a:pPr>
            <a:r>
              <a:rPr lang="zh-CN" altLang="en-US" sz="4000" dirty="0"/>
              <a:t>包的概念参考于</a:t>
            </a:r>
            <a:r>
              <a:rPr lang="en-US" altLang="zh-CN" sz="4000" dirty="0"/>
              <a:t>VHDL</a:t>
            </a:r>
            <a:r>
              <a:rPr lang="zh-CN" altLang="en-US" sz="4000" dirty="0"/>
              <a:t>，用户自定义的类型譬如类、方法、变量、结构体、枚举类等都可以在</a:t>
            </a:r>
            <a:r>
              <a:rPr lang="en-US" altLang="zh-CN" sz="4000" dirty="0"/>
              <a:t>package...</a:t>
            </a:r>
            <a:r>
              <a:rPr lang="en-US" altLang="zh-CN" sz="4000" dirty="0" err="1"/>
              <a:t>endpackage</a:t>
            </a:r>
            <a:r>
              <a:rPr lang="zh-CN" altLang="en-US" sz="4000" dirty="0"/>
              <a:t>中定义。</a:t>
            </a:r>
            <a:endParaRPr lang="en-US" altLang="zh-CN" sz="4000" dirty="0"/>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package definitions;</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parameter VERSION = "1.1";</a:t>
            </a:r>
          </a:p>
          <a:p>
            <a:pPr marL="375512" lvl="3" indent="0">
              <a:lnSpc>
                <a:spcPct val="120000"/>
              </a:lnSpc>
              <a:spcBef>
                <a:spcPts val="0"/>
              </a:spcBef>
              <a:buNone/>
            </a:pPr>
            <a:r>
              <a:rPr lang="de-DE" sz="3300" b="1" dirty="0">
                <a:latin typeface="Courier New" panose="02070309020205020404" pitchFamily="49" charset="0"/>
                <a:cs typeface="Courier New" panose="02070309020205020404" pitchFamily="49" charset="0"/>
              </a:rPr>
              <a:t>  typedef enum {ADD, SUB, MUL} opcodes_t;</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a:t>
            </a:r>
            <a:r>
              <a:rPr lang="en-US" sz="3300" b="1" dirty="0" err="1">
                <a:latin typeface="Courier New" panose="02070309020205020404" pitchFamily="49" charset="0"/>
                <a:cs typeface="Courier New" panose="02070309020205020404" pitchFamily="49" charset="0"/>
              </a:rPr>
              <a:t>typedef</a:t>
            </a:r>
            <a:r>
              <a:rPr lang="en-US" sz="3300" b="1" dirty="0">
                <a:latin typeface="Courier New" panose="02070309020205020404" pitchFamily="49" charset="0"/>
                <a:cs typeface="Courier New" panose="02070309020205020404" pitchFamily="49" charset="0"/>
              </a:rPr>
              <a:t> </a:t>
            </a:r>
            <a:r>
              <a:rPr lang="en-US" sz="3300" b="1" dirty="0" err="1">
                <a:latin typeface="Courier New" panose="02070309020205020404" pitchFamily="49" charset="0"/>
                <a:cs typeface="Courier New" panose="02070309020205020404" pitchFamily="49" charset="0"/>
              </a:rPr>
              <a:t>struct</a:t>
            </a:r>
            <a:r>
              <a:rPr lang="en-US" sz="33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logic [31:0] a, b;</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a:t>
            </a:r>
            <a:r>
              <a:rPr lang="en-US" sz="3300" b="1" dirty="0" err="1">
                <a:latin typeface="Courier New" panose="02070309020205020404" pitchFamily="49" charset="0"/>
                <a:cs typeface="Courier New" panose="02070309020205020404" pitchFamily="49" charset="0"/>
              </a:rPr>
              <a:t>opcodes_t</a:t>
            </a:r>
            <a:r>
              <a:rPr lang="en-US" sz="3300" b="1" dirty="0">
                <a:latin typeface="Courier New" panose="02070309020205020404" pitchFamily="49" charset="0"/>
                <a:cs typeface="Courier New" panose="02070309020205020404" pitchFamily="49" charset="0"/>
              </a:rPr>
              <a:t> opcode;</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 </a:t>
            </a:r>
            <a:r>
              <a:rPr lang="en-US" sz="3300" b="1" dirty="0" err="1">
                <a:latin typeface="Courier New" panose="02070309020205020404" pitchFamily="49" charset="0"/>
                <a:cs typeface="Courier New" panose="02070309020205020404" pitchFamily="49" charset="0"/>
              </a:rPr>
              <a:t>instruction_t</a:t>
            </a:r>
            <a:r>
              <a:rPr lang="en-US" sz="33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function automatic [31:0] multiplier(input[31:0] a, b);</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return a * b; // abstract multiplier</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a:t>
            </a:r>
            <a:r>
              <a:rPr lang="en-US" sz="3300" b="1" dirty="0" err="1">
                <a:latin typeface="Courier New" panose="02070309020205020404" pitchFamily="49" charset="0"/>
                <a:cs typeface="Courier New" panose="02070309020205020404" pitchFamily="49" charset="0"/>
              </a:rPr>
              <a:t>endfunction</a:t>
            </a:r>
            <a:endParaRPr lang="en-US" sz="33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3300" b="1" dirty="0" err="1">
                <a:latin typeface="Courier New" panose="02070309020205020404" pitchFamily="49" charset="0"/>
                <a:cs typeface="Courier New" panose="02070309020205020404" pitchFamily="49" charset="0"/>
              </a:rPr>
              <a:t>endpackage</a:t>
            </a:r>
            <a:endParaRPr lang="en-US" sz="33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24</a:t>
            </a:fld>
            <a:endParaRPr lang="en-US" dirty="0"/>
          </a:p>
        </p:txBody>
      </p:sp>
    </p:spTree>
    <p:extLst>
      <p:ext uri="{BB962C8B-B14F-4D97-AF65-F5344CB8AC3E}">
        <p14:creationId xmlns:p14="http://schemas.microsoft.com/office/powerpoint/2010/main" val="200925451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err="1">
                <a:solidFill>
                  <a:schemeClr val="bg1">
                    <a:lumMod val="65000"/>
                  </a:schemeClr>
                </a:solidFill>
              </a:rPr>
              <a:t>first_match</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任何时候，使用了逻辑操作符如</a:t>
            </a:r>
            <a:r>
              <a:rPr lang="en-US" altLang="zh-CN" sz="2200" dirty="0"/>
              <a:t>and/or</a:t>
            </a:r>
            <a:r>
              <a:rPr lang="zh-CN" altLang="en-US" sz="2200" dirty="0"/>
              <a:t>指定了时间窗，就有可能出现一个检验具有多个匹配的情况。</a:t>
            </a:r>
            <a:endParaRPr lang="en-US" altLang="zh-CN" sz="2200" dirty="0"/>
          </a:p>
          <a:p>
            <a:pPr marL="346075" lvl="3" indent="-344488">
              <a:spcBef>
                <a:spcPts val="1200"/>
              </a:spcBef>
              <a:buFont typeface="Arial" panose="020B0604020202020204" pitchFamily="34" charset="0"/>
              <a:buChar char="•"/>
            </a:pPr>
            <a:r>
              <a:rPr lang="en-US" altLang="zh-CN" sz="2200" dirty="0" err="1"/>
              <a:t>first_match</a:t>
            </a:r>
            <a:r>
              <a:rPr lang="zh-CN" altLang="en-US" sz="2200" dirty="0"/>
              <a:t>构造可以确保只用第一次序列匹配，而丢弃其它的匹配。</a:t>
            </a:r>
            <a:endParaRPr lang="en-US" altLang="zh-CN" sz="2200" dirty="0"/>
          </a:p>
          <a:p>
            <a:pPr marL="346075" lvl="3" indent="-344488">
              <a:spcBef>
                <a:spcPts val="1200"/>
              </a:spcBef>
              <a:buFont typeface="Arial" panose="020B0604020202020204" pitchFamily="34" charset="0"/>
              <a:buChar char="•"/>
            </a:pPr>
            <a:r>
              <a:rPr lang="zh-CN" altLang="en-US" sz="2200" dirty="0"/>
              <a:t>当多个序列被组合在一起，</a:t>
            </a:r>
            <a:r>
              <a:rPr lang="en-US" altLang="zh-CN" sz="2200" dirty="0" err="1"/>
              <a:t>first_match</a:t>
            </a:r>
            <a:r>
              <a:rPr lang="zh-CN" altLang="en-US" sz="2200" dirty="0"/>
              <a:t>可以帮助在指定时间窗内只选择第一次匹配。</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240</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854" y="3657838"/>
            <a:ext cx="6657045" cy="2625198"/>
          </a:xfrm>
          <a:prstGeom prst="rect">
            <a:avLst/>
          </a:prstGeom>
        </p:spPr>
      </p:pic>
    </p:spTree>
    <p:extLst>
      <p:ext uri="{BB962C8B-B14F-4D97-AF65-F5344CB8AC3E}">
        <p14:creationId xmlns:p14="http://schemas.microsoft.com/office/powerpoint/2010/main" val="27267173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err="1">
                <a:solidFill>
                  <a:schemeClr val="bg1">
                    <a:lumMod val="65000"/>
                  </a:schemeClr>
                </a:solidFill>
              </a:rPr>
              <a:t>first_match</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lvl="3" indent="0">
              <a:spcBef>
                <a:spcPts val="1200"/>
              </a:spcBef>
              <a:buNone/>
            </a:pPr>
            <a:r>
              <a:rPr lang="en-US" altLang="zh-CN" sz="22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241</a:t>
            </a:fld>
            <a:endParaRPr lang="en-US" dirty="0"/>
          </a:p>
        </p:txBody>
      </p:sp>
      <p:pic>
        <p:nvPicPr>
          <p:cNvPr id="5" name="Picture 4"/>
          <p:cNvPicPr>
            <a:picLocks noChangeAspect="1"/>
          </p:cNvPicPr>
          <p:nvPr/>
        </p:nvPicPr>
        <p:blipFill>
          <a:blip r:embed="rId2" cstate="print"/>
          <a:stretch>
            <a:fillRect/>
          </a:stretch>
        </p:blipFill>
        <p:spPr>
          <a:xfrm>
            <a:off x="344777" y="1743075"/>
            <a:ext cx="8473642" cy="2884827"/>
          </a:xfrm>
          <a:prstGeom prst="rect">
            <a:avLst/>
          </a:prstGeom>
        </p:spPr>
      </p:pic>
    </p:spTree>
    <p:extLst>
      <p:ext uri="{BB962C8B-B14F-4D97-AF65-F5344CB8AC3E}">
        <p14:creationId xmlns:p14="http://schemas.microsoft.com/office/powerpoint/2010/main" val="283702514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throughout</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当要求在检验序列的整个过程中，某个条件必须一直为真时，可以使用</a:t>
            </a:r>
            <a:r>
              <a:rPr lang="en-US" altLang="zh-CN" sz="2200" dirty="0"/>
              <a:t>throughout</a:t>
            </a:r>
            <a:r>
              <a:rPr lang="zh-CN" altLang="en-US" sz="2200" dirty="0"/>
              <a:t>操作符。</a:t>
            </a:r>
            <a:endParaRPr lang="en-US" altLang="zh-CN" sz="2200" dirty="0"/>
          </a:p>
          <a:p>
            <a:pPr marL="375512" lvl="3" indent="0">
              <a:spcBef>
                <a:spcPts val="0"/>
              </a:spcBef>
              <a:buNone/>
            </a:pPr>
            <a:r>
              <a:rPr lang="zh-CN" altLang="en-US" sz="2000" b="1" dirty="0">
                <a:latin typeface="Courier New" panose="02070309020205020404" pitchFamily="49" charset="0"/>
                <a:cs typeface="Courier New" panose="02070309020205020404" pitchFamily="49" charset="0"/>
              </a:rPr>
              <a:t>（</a:t>
            </a:r>
            <a:r>
              <a:rPr lang="en-US" altLang="zh-CN" sz="2000" b="1" dirty="0">
                <a:latin typeface="Courier New" panose="02070309020205020404" pitchFamily="49" charset="0"/>
                <a:cs typeface="Courier New" panose="02070309020205020404" pitchFamily="49" charset="0"/>
              </a:rPr>
              <a:t>expression</a:t>
            </a:r>
            <a:r>
              <a:rPr lang="zh-CN" altLang="en-US" sz="2000" b="1" dirty="0">
                <a:latin typeface="Courier New" panose="02070309020205020404" pitchFamily="49" charset="0"/>
                <a:cs typeface="Courier New" panose="02070309020205020404" pitchFamily="49" charset="0"/>
              </a:rPr>
              <a:t>） </a:t>
            </a:r>
            <a:r>
              <a:rPr lang="en-US" altLang="zh-CN" sz="2000" b="1" dirty="0">
                <a:latin typeface="Courier New" panose="02070309020205020404" pitchFamily="49" charset="0"/>
                <a:cs typeface="Courier New" panose="02070309020205020404" pitchFamily="49" charset="0"/>
              </a:rPr>
              <a:t>throughout (sequence)</a:t>
            </a:r>
          </a:p>
          <a:p>
            <a:pPr marL="375512" lvl="3" indent="0">
              <a:spcBef>
                <a:spcPts val="0"/>
              </a:spcBef>
              <a:buNone/>
            </a:pP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242</a:t>
            </a:fld>
            <a:endParaRPr lang="en-US" dirty="0"/>
          </a:p>
        </p:txBody>
      </p:sp>
      <p:pic>
        <p:nvPicPr>
          <p:cNvPr id="5" name="Picture 4"/>
          <p:cNvPicPr>
            <a:picLocks noChangeAspect="1"/>
          </p:cNvPicPr>
          <p:nvPr/>
        </p:nvPicPr>
        <p:blipFill>
          <a:blip r:embed="rId2" cstate="print"/>
          <a:stretch>
            <a:fillRect/>
          </a:stretch>
        </p:blipFill>
        <p:spPr>
          <a:xfrm>
            <a:off x="3178752" y="356689"/>
            <a:ext cx="5965248" cy="1342511"/>
          </a:xfrm>
          <a:prstGeom prst="rect">
            <a:avLst/>
          </a:prstGeom>
        </p:spPr>
      </p:pic>
      <p:pic>
        <p:nvPicPr>
          <p:cNvPr id="6" name="Picture 5"/>
          <p:cNvPicPr>
            <a:picLocks noChangeAspect="1"/>
          </p:cNvPicPr>
          <p:nvPr/>
        </p:nvPicPr>
        <p:blipFill>
          <a:blip r:embed="rId3" cstate="print"/>
          <a:stretch>
            <a:fillRect/>
          </a:stretch>
        </p:blipFill>
        <p:spPr>
          <a:xfrm>
            <a:off x="398966" y="2936530"/>
            <a:ext cx="8344480" cy="2282329"/>
          </a:xfrm>
          <a:prstGeom prst="rect">
            <a:avLst/>
          </a:prstGeom>
        </p:spPr>
      </p:pic>
    </p:spTree>
    <p:extLst>
      <p:ext uri="{BB962C8B-B14F-4D97-AF65-F5344CB8AC3E}">
        <p14:creationId xmlns:p14="http://schemas.microsoft.com/office/powerpoint/2010/main" val="360319152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within</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000" dirty="0"/>
              <a:t>within</a:t>
            </a:r>
            <a:r>
              <a:rPr lang="zh-CN" altLang="en-US" sz="2000" dirty="0"/>
              <a:t>允许在一个序列中定义另一个序列。</a:t>
            </a:r>
            <a:endParaRPr lang="en-US" altLang="zh-CN" sz="2000" dirty="0"/>
          </a:p>
          <a:p>
            <a:pPr marL="375512" lvl="3" indent="0">
              <a:spcBef>
                <a:spcPts val="0"/>
              </a:spcBef>
              <a:buNone/>
            </a:pPr>
            <a:r>
              <a:rPr lang="en-US" altLang="zh-CN" sz="2000" b="1" dirty="0">
                <a:latin typeface="Courier New" panose="02070309020205020404" pitchFamily="49" charset="0"/>
                <a:cs typeface="Courier New" panose="02070309020205020404" pitchFamily="49" charset="0"/>
              </a:rPr>
              <a:t>seq1 within seq2</a:t>
            </a:r>
          </a:p>
          <a:p>
            <a:pPr marL="346075" lvl="3" indent="-344488">
              <a:spcBef>
                <a:spcPts val="1200"/>
              </a:spcBef>
              <a:buFont typeface="Arial" panose="020B0604020202020204" pitchFamily="34" charset="0"/>
              <a:buChar char="•"/>
            </a:pPr>
            <a:r>
              <a:rPr lang="zh-CN" altLang="en-US" sz="2000" dirty="0"/>
              <a:t>这表示</a:t>
            </a:r>
            <a:r>
              <a:rPr lang="en-US" altLang="zh-CN" sz="2000" dirty="0"/>
              <a:t>seq1</a:t>
            </a:r>
            <a:r>
              <a:rPr lang="zh-CN" altLang="en-US" sz="2000" dirty="0"/>
              <a:t>在</a:t>
            </a:r>
            <a:r>
              <a:rPr lang="en-US" altLang="zh-CN" sz="2000" dirty="0"/>
              <a:t>seq2</a:t>
            </a:r>
            <a:r>
              <a:rPr lang="zh-CN" altLang="en-US" sz="2000" dirty="0"/>
              <a:t>的开始到结束范围内发生，且</a:t>
            </a:r>
            <a:r>
              <a:rPr lang="en-US" altLang="zh-CN" sz="2000" dirty="0"/>
              <a:t>seq2</a:t>
            </a:r>
            <a:r>
              <a:rPr lang="zh-CN" altLang="en-US" sz="2000" dirty="0"/>
              <a:t>的开始点必须在</a:t>
            </a:r>
            <a:r>
              <a:rPr lang="en-US" altLang="zh-CN" sz="2000" dirty="0"/>
              <a:t>seq1</a:t>
            </a:r>
            <a:r>
              <a:rPr lang="zh-CN" altLang="en-US" sz="2000" dirty="0"/>
              <a:t>的开始点之前发生，</a:t>
            </a:r>
            <a:r>
              <a:rPr lang="en-US" altLang="zh-CN" sz="2000" dirty="0"/>
              <a:t>seq2</a:t>
            </a:r>
            <a:r>
              <a:rPr lang="zh-CN" altLang="en-US" sz="2000" dirty="0"/>
              <a:t>的结束点必须在</a:t>
            </a:r>
            <a:r>
              <a:rPr lang="en-US" altLang="zh-CN" sz="2000" dirty="0"/>
              <a:t>seq1</a:t>
            </a:r>
            <a:r>
              <a:rPr lang="zh-CN" altLang="en-US" sz="2000" dirty="0"/>
              <a:t>的结束点之后结束。</a:t>
            </a: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243</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645" y="2939634"/>
            <a:ext cx="5411396" cy="3366941"/>
          </a:xfrm>
          <a:prstGeom prst="rect">
            <a:avLst/>
          </a:prstGeom>
        </p:spPr>
      </p:pic>
    </p:spTree>
    <p:extLst>
      <p:ext uri="{BB962C8B-B14F-4D97-AF65-F5344CB8AC3E}">
        <p14:creationId xmlns:p14="http://schemas.microsoft.com/office/powerpoint/2010/main" val="11353693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within</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lvl="3" indent="0">
              <a:spcBef>
                <a:spcPts val="1200"/>
              </a:spcBef>
              <a:buNone/>
            </a:pPr>
            <a:r>
              <a:rPr lang="en-US" altLang="zh-CN" sz="22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244</a:t>
            </a:fld>
            <a:endParaRPr lang="en-US" dirty="0"/>
          </a:p>
        </p:txBody>
      </p:sp>
      <p:pic>
        <p:nvPicPr>
          <p:cNvPr id="5" name="Picture 4"/>
          <p:cNvPicPr>
            <a:picLocks noChangeAspect="1"/>
          </p:cNvPicPr>
          <p:nvPr/>
        </p:nvPicPr>
        <p:blipFill>
          <a:blip r:embed="rId2" cstate="print"/>
          <a:stretch>
            <a:fillRect/>
          </a:stretch>
        </p:blipFill>
        <p:spPr>
          <a:xfrm>
            <a:off x="467544" y="2420888"/>
            <a:ext cx="8350972" cy="2813525"/>
          </a:xfrm>
          <a:prstGeom prst="rect">
            <a:avLst/>
          </a:prstGeom>
        </p:spPr>
      </p:pic>
    </p:spTree>
    <p:extLst>
      <p:ext uri="{BB962C8B-B14F-4D97-AF65-F5344CB8AC3E}">
        <p14:creationId xmlns:p14="http://schemas.microsoft.com/office/powerpoint/2010/main" val="4195977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SVA</a:t>
            </a:r>
            <a:r>
              <a:rPr lang="zh-CN" altLang="en-US" sz="2800" dirty="0">
                <a:solidFill>
                  <a:schemeClr val="bg1">
                    <a:lumMod val="65000"/>
                  </a:schemeClr>
                </a:solidFill>
              </a:rPr>
              <a:t>内建的系统函数</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a:t>$</a:t>
            </a:r>
            <a:r>
              <a:rPr lang="en-US" altLang="zh-CN" sz="2200" dirty="0" err="1"/>
              <a:t>onehot</a:t>
            </a:r>
            <a:r>
              <a:rPr lang="en-US" altLang="zh-CN" sz="2200" dirty="0"/>
              <a:t>(expr)</a:t>
            </a:r>
            <a:r>
              <a:rPr lang="zh-CN" altLang="en-US" sz="2200" dirty="0"/>
              <a:t>，检验表达式满足“</a:t>
            </a:r>
            <a:r>
              <a:rPr lang="en-US" altLang="zh-CN" sz="2200" dirty="0"/>
              <a:t>one-hot</a:t>
            </a:r>
            <a:r>
              <a:rPr lang="zh-CN" altLang="en-US" sz="2200" dirty="0"/>
              <a:t>”，即表达式是否只有一位为</a:t>
            </a:r>
            <a:r>
              <a:rPr lang="en-US" altLang="zh-CN" sz="2200" dirty="0"/>
              <a:t>1</a:t>
            </a:r>
            <a:r>
              <a:rPr lang="zh-CN" altLang="en-US" sz="2200" dirty="0"/>
              <a:t>。</a:t>
            </a:r>
            <a:endParaRPr lang="en-US" altLang="zh-CN" sz="2200" dirty="0"/>
          </a:p>
          <a:p>
            <a:pPr marL="346075" lvl="3" indent="-344488">
              <a:spcBef>
                <a:spcPts val="1200"/>
              </a:spcBef>
              <a:buFont typeface="Arial" panose="020B0604020202020204" pitchFamily="34" charset="0"/>
              <a:buChar char="•"/>
            </a:pPr>
            <a:r>
              <a:rPr lang="en-US" altLang="zh-CN" sz="2200" dirty="0"/>
              <a:t>$onehot0(expr)</a:t>
            </a:r>
            <a:r>
              <a:rPr lang="zh-CN" altLang="en-US" sz="2200" dirty="0"/>
              <a:t>，检验表达式是否只有一位或者没有任何位为</a:t>
            </a:r>
            <a:r>
              <a:rPr lang="en-US" altLang="zh-CN" sz="2200" dirty="0"/>
              <a:t>1</a:t>
            </a:r>
            <a:r>
              <a:rPr lang="zh-CN" altLang="en-US" sz="2200" dirty="0"/>
              <a:t>。</a:t>
            </a:r>
            <a:endParaRPr lang="en-US" altLang="zh-CN" sz="2200" dirty="0"/>
          </a:p>
          <a:p>
            <a:pPr marL="346075" lvl="3" indent="-344488">
              <a:spcBef>
                <a:spcPts val="1200"/>
              </a:spcBef>
              <a:buFont typeface="Arial" panose="020B0604020202020204" pitchFamily="34" charset="0"/>
              <a:buChar char="•"/>
            </a:pPr>
            <a:r>
              <a:rPr lang="en-US" altLang="zh-CN" sz="2200" dirty="0"/>
              <a:t>$</a:t>
            </a:r>
            <a:r>
              <a:rPr lang="en-US" altLang="zh-CN" sz="2200" dirty="0" err="1"/>
              <a:t>isunknown</a:t>
            </a:r>
            <a:r>
              <a:rPr lang="en-US" altLang="zh-CN" sz="2200" dirty="0"/>
              <a:t>(expr)</a:t>
            </a:r>
            <a:r>
              <a:rPr lang="zh-CN" altLang="en-US" sz="2200" dirty="0"/>
              <a:t>，检验表达式任何位是否有</a:t>
            </a:r>
            <a:r>
              <a:rPr lang="en-US" altLang="zh-CN" sz="2200" dirty="0"/>
              <a:t>X</a:t>
            </a:r>
            <a:r>
              <a:rPr lang="zh-CN" altLang="en-US" sz="2200" dirty="0"/>
              <a:t>或者</a:t>
            </a:r>
            <a:r>
              <a:rPr lang="en-US" altLang="zh-CN" sz="2200" dirty="0"/>
              <a:t>Z</a:t>
            </a:r>
            <a:r>
              <a:rPr lang="zh-CN" altLang="en-US" sz="2200" dirty="0"/>
              <a:t>。</a:t>
            </a:r>
            <a:endParaRPr lang="en-US" altLang="zh-CN" sz="2200" dirty="0"/>
          </a:p>
          <a:p>
            <a:pPr marL="346075" lvl="3" indent="-344488">
              <a:spcBef>
                <a:spcPts val="1200"/>
              </a:spcBef>
              <a:buFont typeface="Arial" panose="020B0604020202020204" pitchFamily="34" charset="0"/>
              <a:buChar char="•"/>
            </a:pPr>
            <a:r>
              <a:rPr lang="en-US" altLang="zh-CN" sz="2200" dirty="0"/>
              <a:t>$</a:t>
            </a:r>
            <a:r>
              <a:rPr lang="en-US" altLang="zh-CN" sz="2200" dirty="0" err="1"/>
              <a:t>countones</a:t>
            </a:r>
            <a:r>
              <a:rPr lang="en-US" altLang="zh-CN" sz="2200" dirty="0"/>
              <a:t>(expr)</a:t>
            </a:r>
            <a:r>
              <a:rPr lang="zh-CN" altLang="en-US" sz="2200" dirty="0"/>
              <a:t>，计算向量中为</a:t>
            </a:r>
            <a:r>
              <a:rPr lang="en-US" altLang="zh-CN" sz="2200" dirty="0"/>
              <a:t>1</a:t>
            </a:r>
            <a:r>
              <a:rPr lang="zh-CN" altLang="en-US" sz="2200" dirty="0"/>
              <a:t>的位数。</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245</a:t>
            </a:fld>
            <a:endParaRPr lang="en-US" dirty="0"/>
          </a:p>
        </p:txBody>
      </p:sp>
    </p:spTree>
    <p:extLst>
      <p:ext uri="{BB962C8B-B14F-4D97-AF65-F5344CB8AC3E}">
        <p14:creationId xmlns:p14="http://schemas.microsoft.com/office/powerpoint/2010/main" val="123645712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disable </a:t>
            </a:r>
            <a:r>
              <a:rPr lang="en-US" altLang="zh-CN" sz="2800" dirty="0" err="1">
                <a:solidFill>
                  <a:schemeClr val="bg1">
                    <a:lumMod val="65000"/>
                  </a:schemeClr>
                </a:solidFill>
              </a:rPr>
              <a:t>iff</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在一些情况中，如果一些条件为真，则我们不应该执行检验。</a:t>
            </a:r>
            <a:endParaRPr lang="en-US" altLang="zh-CN" sz="2200" dirty="0"/>
          </a:p>
          <a:p>
            <a:pPr marL="346075" lvl="3" indent="-344488">
              <a:spcBef>
                <a:spcPts val="1200"/>
              </a:spcBef>
              <a:buFont typeface="Arial" panose="020B0604020202020204" pitchFamily="34" charset="0"/>
              <a:buChar char="•"/>
            </a:pPr>
            <a:r>
              <a:rPr lang="zh-CN" altLang="en-US" sz="2200" dirty="0"/>
              <a:t>例如在复位时，一般不需要执行检验。</a:t>
            </a:r>
            <a:endParaRPr lang="en-US" altLang="zh-CN" sz="2200" dirty="0"/>
          </a:p>
          <a:p>
            <a:pPr marL="346075" lvl="3" indent="-344488">
              <a:spcBef>
                <a:spcPts val="1200"/>
              </a:spcBef>
              <a:buFont typeface="Arial" panose="020B0604020202020204" pitchFamily="34" charset="0"/>
              <a:buChar char="•"/>
            </a:pPr>
            <a:r>
              <a:rPr lang="en-US" altLang="zh-CN" sz="2200" dirty="0"/>
              <a:t>disable </a:t>
            </a:r>
            <a:r>
              <a:rPr lang="en-US" altLang="zh-CN" sz="2200" dirty="0" err="1"/>
              <a:t>iff</a:t>
            </a:r>
            <a:r>
              <a:rPr lang="zh-CN" altLang="en-US" sz="2200" dirty="0"/>
              <a:t>可以用来禁止在一些条件下的属性检验。</a:t>
            </a:r>
            <a:endParaRPr lang="en-US" altLang="zh-CN" sz="2200" dirty="0"/>
          </a:p>
          <a:p>
            <a:pPr marL="375512" lvl="3" indent="0">
              <a:spcBef>
                <a:spcPts val="0"/>
              </a:spcBef>
              <a:buNone/>
            </a:pPr>
            <a:r>
              <a:rPr lang="en-US" altLang="zh-CN" sz="2000" b="1" dirty="0">
                <a:latin typeface="Courier New" panose="02070309020205020404" pitchFamily="49" charset="0"/>
                <a:cs typeface="Courier New" panose="02070309020205020404" pitchFamily="49" charset="0"/>
              </a:rPr>
              <a:t>disable </a:t>
            </a:r>
            <a:r>
              <a:rPr lang="en-US" altLang="zh-CN" sz="2000" b="1" dirty="0" err="1">
                <a:latin typeface="Courier New" panose="02070309020205020404" pitchFamily="49" charset="0"/>
                <a:cs typeface="Courier New" panose="02070309020205020404" pitchFamily="49" charset="0"/>
              </a:rPr>
              <a:t>iff</a:t>
            </a:r>
            <a:r>
              <a:rPr lang="en-US" altLang="zh-CN" sz="2000" b="1" dirty="0">
                <a:latin typeface="Courier New" panose="02070309020205020404" pitchFamily="49" charset="0"/>
                <a:cs typeface="Courier New" panose="02070309020205020404" pitchFamily="49" charset="0"/>
              </a:rPr>
              <a:t>(expr) &lt;property&gt;</a:t>
            </a:r>
          </a:p>
          <a:p>
            <a:pPr marL="1587" lvl="3" indent="0">
              <a:spcBef>
                <a:spcPts val="1200"/>
              </a:spcBef>
              <a:buNone/>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246</a:t>
            </a:fld>
            <a:endParaRPr lang="en-US" dirty="0"/>
          </a:p>
        </p:txBody>
      </p:sp>
      <p:pic>
        <p:nvPicPr>
          <p:cNvPr id="5" name="Picture 4"/>
          <p:cNvPicPr>
            <a:picLocks noChangeAspect="1"/>
          </p:cNvPicPr>
          <p:nvPr/>
        </p:nvPicPr>
        <p:blipFill>
          <a:blip r:embed="rId2" cstate="print"/>
          <a:stretch>
            <a:fillRect/>
          </a:stretch>
        </p:blipFill>
        <p:spPr>
          <a:xfrm>
            <a:off x="2627784" y="2708920"/>
            <a:ext cx="6725948" cy="150637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221088"/>
            <a:ext cx="6984776" cy="2084781"/>
          </a:xfrm>
          <a:prstGeom prst="rect">
            <a:avLst/>
          </a:prstGeom>
        </p:spPr>
      </p:pic>
    </p:spTree>
    <p:extLst>
      <p:ext uri="{BB962C8B-B14F-4D97-AF65-F5344CB8AC3E}">
        <p14:creationId xmlns:p14="http://schemas.microsoft.com/office/powerpoint/2010/main" val="288190339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蕴含中的</a:t>
            </a:r>
            <a:r>
              <a:rPr lang="en-US" altLang="zh-CN" sz="2800" dirty="0" err="1">
                <a:solidFill>
                  <a:schemeClr val="bg1">
                    <a:lumMod val="65000"/>
                  </a:schemeClr>
                </a:solidFill>
              </a:rPr>
              <a:t>if..else</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蕴含属性的后续算子中可以使用</a:t>
            </a:r>
            <a:r>
              <a:rPr lang="en-US" altLang="zh-CN" sz="2200" dirty="0" err="1"/>
              <a:t>if..else</a:t>
            </a:r>
            <a:r>
              <a:rPr lang="zh-CN" altLang="en-US" sz="2200" dirty="0"/>
              <a:t>语句。</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247</a:t>
            </a:fld>
            <a:endParaRPr lang="en-US" dirty="0"/>
          </a:p>
        </p:txBody>
      </p:sp>
      <p:pic>
        <p:nvPicPr>
          <p:cNvPr id="5" name="Picture 4"/>
          <p:cNvPicPr>
            <a:picLocks noChangeAspect="1"/>
          </p:cNvPicPr>
          <p:nvPr/>
        </p:nvPicPr>
        <p:blipFill>
          <a:blip r:embed="rId2" cstate="print"/>
          <a:stretch>
            <a:fillRect/>
          </a:stretch>
        </p:blipFill>
        <p:spPr>
          <a:xfrm>
            <a:off x="741219" y="2057051"/>
            <a:ext cx="4727430" cy="2399349"/>
          </a:xfrm>
          <a:prstGeom prst="rect">
            <a:avLst/>
          </a:prstGeom>
        </p:spPr>
      </p:pic>
    </p:spTree>
    <p:extLst>
      <p:ext uri="{BB962C8B-B14F-4D97-AF65-F5344CB8AC3E}">
        <p14:creationId xmlns:p14="http://schemas.microsoft.com/office/powerpoint/2010/main" val="21083391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SVA</a:t>
            </a:r>
            <a:r>
              <a:rPr lang="zh-CN" altLang="en-US" sz="2800" dirty="0">
                <a:solidFill>
                  <a:schemeClr val="bg1">
                    <a:lumMod val="65000"/>
                  </a:schemeClr>
                </a:solidFill>
              </a:rPr>
              <a:t>中的多时钟定义</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在</a:t>
            </a:r>
            <a:r>
              <a:rPr lang="en-US" altLang="zh-CN" sz="2200" dirty="0"/>
              <a:t>SVA</a:t>
            </a:r>
            <a:r>
              <a:rPr lang="zh-CN" altLang="en-US" sz="2200" dirty="0"/>
              <a:t>中处理多时钟同设计中处理多时钟问题一样，需要额外的小心。</a:t>
            </a:r>
            <a:endParaRPr lang="en-US" altLang="zh-CN" sz="2200" dirty="0"/>
          </a:p>
          <a:p>
            <a:pPr marL="346075" lvl="3" indent="-344488">
              <a:spcBef>
                <a:spcPts val="1200"/>
              </a:spcBef>
              <a:buFont typeface="Arial" panose="020B0604020202020204" pitchFamily="34" charset="0"/>
              <a:buChar char="•"/>
            </a:pPr>
            <a:r>
              <a:rPr lang="en-US" altLang="zh-CN" sz="2200" dirty="0"/>
              <a:t>SVA</a:t>
            </a:r>
            <a:r>
              <a:rPr lang="zh-CN" altLang="en-US" sz="2200" dirty="0"/>
              <a:t>允许序列或者属性使用多个时钟定义来采样独立的信号或者子序列。</a:t>
            </a:r>
            <a:endParaRPr lang="en-US" altLang="zh-CN" sz="2200" dirty="0"/>
          </a:p>
          <a:p>
            <a:pPr marL="346075" lvl="3" indent="-344488">
              <a:spcBef>
                <a:spcPts val="1200"/>
              </a:spcBef>
              <a:buFont typeface="Arial" panose="020B0604020202020204" pitchFamily="34" charset="0"/>
              <a:buChar char="•"/>
            </a:pPr>
            <a:r>
              <a:rPr lang="en-US" altLang="zh-CN" sz="2200" dirty="0"/>
              <a:t>SVA</a:t>
            </a:r>
            <a:r>
              <a:rPr lang="zh-CN" altLang="en-US" sz="2200" dirty="0"/>
              <a:t>会自动地同步不同信号或子序列使用的时钟域。</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248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782" y="3713338"/>
            <a:ext cx="7359502" cy="972171"/>
          </a:xfrm>
          <a:prstGeom prst="rect">
            <a:avLst/>
          </a:prstGeom>
        </p:spPr>
      </p:pic>
      <p:pic>
        <p:nvPicPr>
          <p:cNvPr id="6" name="Picture 5"/>
          <p:cNvPicPr>
            <a:picLocks noChangeAspect="1"/>
          </p:cNvPicPr>
          <p:nvPr/>
        </p:nvPicPr>
        <p:blipFill>
          <a:blip r:embed="rId3" cstate="print"/>
          <a:stretch>
            <a:fillRect/>
          </a:stretch>
        </p:blipFill>
        <p:spPr>
          <a:xfrm>
            <a:off x="782782" y="4813399"/>
            <a:ext cx="7114623" cy="1005510"/>
          </a:xfrm>
          <a:prstGeom prst="rect">
            <a:avLst/>
          </a:prstGeom>
        </p:spPr>
      </p:pic>
    </p:spTree>
    <p:extLst>
      <p:ext uri="{BB962C8B-B14F-4D97-AF65-F5344CB8AC3E}">
        <p14:creationId xmlns:p14="http://schemas.microsoft.com/office/powerpoint/2010/main" val="18106581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SVA</a:t>
            </a:r>
            <a:r>
              <a:rPr lang="zh-CN" altLang="en-US" sz="2800" dirty="0">
                <a:solidFill>
                  <a:schemeClr val="bg1">
                    <a:lumMod val="65000"/>
                  </a:schemeClr>
                </a:solidFill>
              </a:rPr>
              <a:t>中的多时钟定义</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使用</a:t>
            </a:r>
            <a:r>
              <a:rPr lang="en-US" altLang="zh-CN" sz="2200" dirty="0"/>
              <a:t>##0</a:t>
            </a:r>
            <a:r>
              <a:rPr lang="zh-CN" altLang="en-US" sz="2200" dirty="0"/>
              <a:t>会产生混淆，即在信号</a:t>
            </a:r>
            <a:r>
              <a:rPr lang="en-US" altLang="zh-CN" sz="2200" dirty="0"/>
              <a:t>a</a:t>
            </a:r>
            <a:r>
              <a:rPr lang="zh-CN" altLang="en-US" sz="2200" dirty="0"/>
              <a:t>匹配后究竟哪个时钟才是最近的时钟，这将会引起竞争，因此不允许使用。</a:t>
            </a:r>
            <a:endParaRPr lang="en-US" altLang="zh-CN" sz="2200" dirty="0"/>
          </a:p>
          <a:p>
            <a:pPr marL="346075" lvl="3" indent="-344488">
              <a:spcBef>
                <a:spcPts val="1200"/>
              </a:spcBef>
              <a:buFont typeface="Arial" panose="020B0604020202020204" pitchFamily="34" charset="0"/>
              <a:buChar char="•"/>
            </a:pPr>
            <a:r>
              <a:rPr lang="zh-CN" altLang="en-US" sz="2200" dirty="0"/>
              <a:t>使用</a:t>
            </a:r>
            <a:r>
              <a:rPr lang="en-US" altLang="zh-CN" sz="2200" dirty="0"/>
              <a:t>##2</a:t>
            </a:r>
            <a:r>
              <a:rPr lang="zh-CN" altLang="en-US" sz="2200" dirty="0"/>
              <a:t>也不允许，因为不可能同步到时钟</a:t>
            </a:r>
            <a:r>
              <a:rPr lang="en-US" altLang="zh-CN" sz="2200" dirty="0"/>
              <a:t>clk2</a:t>
            </a:r>
            <a:r>
              <a:rPr lang="zh-CN" altLang="en-US" sz="2200" dirty="0"/>
              <a:t>的最近的上升沿。</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249</a:t>
            </a:fld>
            <a:endParaRPr lang="en-US" dirty="0"/>
          </a:p>
        </p:txBody>
      </p:sp>
      <p:pic>
        <p:nvPicPr>
          <p:cNvPr id="7" name="Picture 6"/>
          <p:cNvPicPr>
            <a:picLocks noChangeAspect="1"/>
          </p:cNvPicPr>
          <p:nvPr/>
        </p:nvPicPr>
        <p:blipFill>
          <a:blip r:embed="rId2" cstate="print"/>
          <a:stretch>
            <a:fillRect/>
          </a:stretch>
        </p:blipFill>
        <p:spPr>
          <a:xfrm>
            <a:off x="685798" y="3429000"/>
            <a:ext cx="7347239" cy="2217561"/>
          </a:xfrm>
          <a:prstGeom prst="rect">
            <a:avLst/>
          </a:prstGeom>
        </p:spPr>
      </p:pic>
    </p:spTree>
    <p:extLst>
      <p:ext uri="{BB962C8B-B14F-4D97-AF65-F5344CB8AC3E}">
        <p14:creationId xmlns:p14="http://schemas.microsoft.com/office/powerpoint/2010/main" val="1633069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包的使用</a:t>
            </a:r>
            <a:br>
              <a:rPr lang="en-US" altLang="zh-CN" dirty="0"/>
            </a:br>
            <a:r>
              <a:rPr lang="zh-CN" altLang="en-US" sz="2800" dirty="0">
                <a:solidFill>
                  <a:schemeClr val="bg1">
                    <a:lumMod val="65000"/>
                  </a:schemeClr>
                </a:solidFill>
              </a:rPr>
              <a:t>导出包的内容</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1900" dirty="0"/>
              <a:t>module</a:t>
            </a:r>
            <a:r>
              <a:rPr lang="zh-CN" altLang="en-US" sz="1900" dirty="0"/>
              <a:t>、</a:t>
            </a:r>
            <a:r>
              <a:rPr lang="en-US" altLang="zh-CN" sz="1900" dirty="0"/>
              <a:t>interface</a:t>
            </a:r>
            <a:r>
              <a:rPr lang="zh-CN" altLang="en-US" sz="1900" dirty="0"/>
              <a:t>、</a:t>
            </a:r>
            <a:r>
              <a:rPr lang="en-US" altLang="zh-CN" sz="1900" dirty="0"/>
              <a:t>class</a:t>
            </a:r>
            <a:r>
              <a:rPr lang="zh-CN" altLang="en-US" sz="1900" dirty="0"/>
              <a:t>等可以使用包中定义或者声明的内容。</a:t>
            </a:r>
            <a:endParaRPr lang="en-US" altLang="zh-CN" sz="1900" dirty="0"/>
          </a:p>
          <a:p>
            <a:pPr marL="346075" lvl="3" indent="-344488">
              <a:spcBef>
                <a:spcPts val="1200"/>
              </a:spcBef>
              <a:buFont typeface="Arial" panose="020B0604020202020204" pitchFamily="34" charset="0"/>
              <a:buChar char="•"/>
            </a:pPr>
            <a:r>
              <a:rPr lang="zh-CN" altLang="en-US" sz="1900" dirty="0"/>
              <a:t>可以通过域的索引符</a:t>
            </a:r>
            <a:r>
              <a:rPr lang="en-US" altLang="zh-CN" sz="1900" dirty="0"/>
              <a:t>::</a:t>
            </a:r>
            <a:r>
              <a:rPr lang="zh-CN" altLang="en-US" sz="1900" dirty="0"/>
              <a:t>号直接引用。</a:t>
            </a:r>
            <a:endParaRPr lang="en-US" altLang="zh-CN" sz="1900" dirty="0"/>
          </a:p>
          <a:p>
            <a:pPr marL="346075" lvl="3" indent="-344488">
              <a:spcBef>
                <a:spcPts val="1200"/>
              </a:spcBef>
              <a:buFont typeface="Arial" panose="020B0604020202020204" pitchFamily="34" charset="0"/>
              <a:buChar char="•"/>
            </a:pPr>
            <a:r>
              <a:rPr lang="zh-CN" altLang="en-US" sz="1900" dirty="0"/>
              <a:t>可以指定索引一些需要的包中定义的类型到指定的容器中（</a:t>
            </a:r>
            <a:r>
              <a:rPr lang="en-US" altLang="zh-CN" sz="1900" dirty="0"/>
              <a:t>module/class/...</a:t>
            </a:r>
            <a:r>
              <a:rPr lang="zh-CN" altLang="en-US" sz="1900" dirty="0"/>
              <a:t>）。</a:t>
            </a:r>
            <a:endParaRPr lang="en-US" altLang="zh-CN" sz="1900" dirty="0"/>
          </a:p>
          <a:p>
            <a:pPr marL="346075" lvl="3" indent="-344488">
              <a:spcBef>
                <a:spcPts val="1200"/>
              </a:spcBef>
              <a:buFont typeface="Arial" panose="020B0604020202020204" pitchFamily="34" charset="0"/>
              <a:buChar char="•"/>
            </a:pPr>
            <a:r>
              <a:rPr lang="zh-CN" altLang="en-US" sz="1900" dirty="0"/>
              <a:t>通过通配符</a:t>
            </a:r>
            <a:r>
              <a:rPr lang="en-US" altLang="zh-CN" sz="1900" dirty="0"/>
              <a:t>*</a:t>
            </a:r>
            <a:r>
              <a:rPr lang="zh-CN" altLang="en-US" sz="1900" dirty="0"/>
              <a:t>来将包中所有的类别导入到指定容器中。</a:t>
            </a:r>
            <a:endParaRPr lang="en-US" altLang="zh-CN" sz="19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25</a:t>
            </a:fld>
            <a:endParaRPr lang="en-US" dirty="0"/>
          </a:p>
        </p:txBody>
      </p:sp>
    </p:spTree>
    <p:extLst>
      <p:ext uri="{BB962C8B-B14F-4D97-AF65-F5344CB8AC3E}">
        <p14:creationId xmlns:p14="http://schemas.microsoft.com/office/powerpoint/2010/main" val="375146030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SVA</a:t>
            </a:r>
            <a:r>
              <a:rPr lang="zh-CN" altLang="en-US" sz="2800" dirty="0">
                <a:solidFill>
                  <a:schemeClr val="bg1">
                    <a:lumMod val="65000"/>
                  </a:schemeClr>
                </a:solidFill>
              </a:rPr>
              <a:t>中的多时钟定义</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按照以上的规定，</a:t>
            </a:r>
            <a:r>
              <a:rPr lang="en-US" altLang="zh-CN" sz="2200" dirty="0"/>
              <a:t>SVA</a:t>
            </a:r>
            <a:r>
              <a:rPr lang="zh-CN" altLang="en-US" sz="2200" dirty="0"/>
              <a:t>允许使用非交叠蕴含符</a:t>
            </a:r>
            <a:r>
              <a:rPr lang="en-US" altLang="zh-CN" sz="2200" dirty="0"/>
              <a:t>|=&gt;</a:t>
            </a:r>
            <a:r>
              <a:rPr lang="zh-CN" altLang="en-US" sz="2200" dirty="0"/>
              <a:t>来实现多时钟序列</a:t>
            </a:r>
            <a:r>
              <a:rPr lang="en-US" altLang="zh-CN" sz="2200" dirty="0"/>
              <a:t>/</a:t>
            </a:r>
            <a:r>
              <a:rPr lang="zh-CN" altLang="en-US" sz="2200" dirty="0"/>
              <a:t>属性描述。</a:t>
            </a:r>
            <a:endParaRPr lang="en-US" altLang="zh-CN" sz="2200" dirty="0"/>
          </a:p>
          <a:p>
            <a:pPr marL="346075" lvl="3" indent="-344488">
              <a:spcBef>
                <a:spcPts val="1200"/>
              </a:spcBef>
              <a:buFont typeface="Arial" panose="020B0604020202020204" pitchFamily="34" charset="0"/>
              <a:buChar char="•"/>
            </a:pPr>
            <a:endParaRPr lang="en-US" altLang="zh-CN" sz="2200" dirty="0"/>
          </a:p>
          <a:p>
            <a:pPr marL="1587" lvl="3" indent="0">
              <a:spcBef>
                <a:spcPts val="1200"/>
              </a:spcBef>
              <a:buNone/>
            </a:pPr>
            <a:endParaRPr lang="en-US" altLang="zh-CN" sz="2200" dirty="0"/>
          </a:p>
          <a:p>
            <a:pPr marL="346075" lvl="3" indent="-344488">
              <a:spcBef>
                <a:spcPts val="1200"/>
              </a:spcBef>
              <a:buFont typeface="Arial" panose="020B0604020202020204" pitchFamily="34" charset="0"/>
              <a:buChar char="•"/>
            </a:pPr>
            <a:r>
              <a:rPr lang="en-US" altLang="zh-CN" sz="2200" dirty="0"/>
              <a:t>SVA</a:t>
            </a:r>
            <a:r>
              <a:rPr lang="zh-CN" altLang="en-US" sz="2200" dirty="0"/>
              <a:t>禁止使用交叠蕴含符</a:t>
            </a:r>
            <a:r>
              <a:rPr lang="en-US" altLang="zh-CN" sz="2200" dirty="0"/>
              <a:t>|-&gt;</a:t>
            </a:r>
            <a:r>
              <a:rPr lang="zh-CN" altLang="en-US" sz="2200" dirty="0"/>
              <a:t>来实现多时钟序列</a:t>
            </a:r>
            <a:r>
              <a:rPr lang="en-US" altLang="zh-CN" sz="2200" dirty="0"/>
              <a:t>/</a:t>
            </a:r>
            <a:r>
              <a:rPr lang="zh-CN" altLang="en-US" sz="2200" dirty="0"/>
              <a:t>属性描述。</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250</a:t>
            </a:fld>
            <a:endParaRPr lang="en-US" dirty="0"/>
          </a:p>
        </p:txBody>
      </p:sp>
      <p:pic>
        <p:nvPicPr>
          <p:cNvPr id="5" name="Picture 4"/>
          <p:cNvPicPr>
            <a:picLocks noChangeAspect="1"/>
          </p:cNvPicPr>
          <p:nvPr/>
        </p:nvPicPr>
        <p:blipFill>
          <a:blip r:embed="rId2" cstate="print"/>
          <a:stretch>
            <a:fillRect/>
          </a:stretch>
        </p:blipFill>
        <p:spPr>
          <a:xfrm>
            <a:off x="761999" y="2340283"/>
            <a:ext cx="7594023" cy="1088717"/>
          </a:xfrm>
          <a:prstGeom prst="rect">
            <a:avLst/>
          </a:prstGeom>
        </p:spPr>
      </p:pic>
      <p:pic>
        <p:nvPicPr>
          <p:cNvPr id="6" name="Picture 5"/>
          <p:cNvPicPr>
            <a:picLocks noChangeAspect="1"/>
          </p:cNvPicPr>
          <p:nvPr/>
        </p:nvPicPr>
        <p:blipFill>
          <a:blip r:embed="rId3" cstate="print"/>
          <a:stretch>
            <a:fillRect/>
          </a:stretch>
        </p:blipFill>
        <p:spPr>
          <a:xfrm>
            <a:off x="761999" y="3915439"/>
            <a:ext cx="7734589" cy="1053457"/>
          </a:xfrm>
          <a:prstGeom prst="rect">
            <a:avLst/>
          </a:prstGeom>
        </p:spPr>
      </p:pic>
    </p:spTree>
    <p:extLst>
      <p:ext uri="{BB962C8B-B14F-4D97-AF65-F5344CB8AC3E}">
        <p14:creationId xmlns:p14="http://schemas.microsoft.com/office/powerpoint/2010/main" val="215418721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expect</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a:t>expect</a:t>
            </a:r>
            <a:r>
              <a:rPr lang="zh-CN" altLang="en-US" sz="2200" dirty="0"/>
              <a:t>与</a:t>
            </a:r>
            <a:r>
              <a:rPr lang="en-US" altLang="zh-CN" sz="2200" dirty="0"/>
              <a:t>Verilog</a:t>
            </a:r>
            <a:r>
              <a:rPr lang="zh-CN" altLang="en-US" sz="2200" dirty="0"/>
              <a:t>中的等待语句类似，区别在于</a:t>
            </a:r>
            <a:r>
              <a:rPr lang="en-US" altLang="zh-CN" sz="2200" dirty="0"/>
              <a:t>expect</a:t>
            </a:r>
            <a:r>
              <a:rPr lang="zh-CN" altLang="en-US" sz="2200" dirty="0"/>
              <a:t>语句等待的是属性的成功检验。</a:t>
            </a:r>
            <a:endParaRPr lang="en-US" altLang="zh-CN" sz="2200" dirty="0"/>
          </a:p>
          <a:p>
            <a:pPr marL="346075" lvl="3" indent="-344488">
              <a:spcBef>
                <a:spcPts val="1200"/>
              </a:spcBef>
              <a:buFont typeface="Arial" panose="020B0604020202020204" pitchFamily="34" charset="0"/>
              <a:buChar char="•"/>
            </a:pPr>
            <a:r>
              <a:rPr lang="en-US" altLang="zh-CN" sz="2200" dirty="0"/>
              <a:t>expect</a:t>
            </a:r>
            <a:r>
              <a:rPr lang="zh-CN" altLang="en-US" sz="2200" dirty="0"/>
              <a:t>构造后的代码是作为一个阻塞语句来执行。</a:t>
            </a:r>
            <a:endParaRPr lang="en-US" altLang="zh-CN" sz="2200" dirty="0"/>
          </a:p>
          <a:p>
            <a:pPr marL="346075" lvl="3" indent="-344488">
              <a:spcBef>
                <a:spcPts val="1200"/>
              </a:spcBef>
              <a:buFont typeface="Arial" panose="020B0604020202020204" pitchFamily="34" charset="0"/>
              <a:buChar char="•"/>
            </a:pPr>
            <a:r>
              <a:rPr lang="en-US" altLang="zh-CN" sz="2200" dirty="0"/>
              <a:t>expect</a:t>
            </a:r>
            <a:r>
              <a:rPr lang="zh-CN" altLang="en-US" sz="2200" dirty="0"/>
              <a:t>构造语法与</a:t>
            </a:r>
            <a:r>
              <a:rPr lang="en-US" altLang="zh-CN" sz="2200" dirty="0"/>
              <a:t>assert</a:t>
            </a:r>
            <a:r>
              <a:rPr lang="zh-CN" altLang="en-US" sz="2200" dirty="0"/>
              <a:t>构造块相似。</a:t>
            </a:r>
            <a:endParaRPr lang="en-US" altLang="zh-CN" sz="2200" dirty="0"/>
          </a:p>
          <a:p>
            <a:pPr marL="346075" lvl="3" indent="-344488">
              <a:spcBef>
                <a:spcPts val="1200"/>
              </a:spcBef>
              <a:buFont typeface="Arial" panose="020B0604020202020204" pitchFamily="34" charset="0"/>
              <a:buChar char="•"/>
            </a:pPr>
            <a:r>
              <a:rPr lang="en-US" altLang="zh-CN" sz="2200" dirty="0"/>
              <a:t>expect</a:t>
            </a:r>
            <a:r>
              <a:rPr lang="zh-CN" altLang="en-US" sz="2200" dirty="0"/>
              <a:t>语句允许在一个属性成功或者失败后使用一个执行块。</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251</a:t>
            </a:fld>
            <a:endParaRPr lang="en-US" dirty="0"/>
          </a:p>
        </p:txBody>
      </p:sp>
    </p:spTree>
    <p:extLst>
      <p:ext uri="{BB962C8B-B14F-4D97-AF65-F5344CB8AC3E}">
        <p14:creationId xmlns:p14="http://schemas.microsoft.com/office/powerpoint/2010/main" val="1436104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expect</a:t>
            </a:r>
            <a:r>
              <a:rPr lang="zh-CN" altLang="en-US" sz="2800" dirty="0">
                <a:solidFill>
                  <a:schemeClr val="bg1">
                    <a:lumMod val="65000"/>
                  </a:schemeClr>
                </a:solidFill>
              </a:rPr>
              <a:t>构造</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lvl="3" indent="0">
              <a:spcBef>
                <a:spcPts val="1200"/>
              </a:spcBef>
              <a:buNone/>
            </a:pPr>
            <a:r>
              <a:rPr lang="en-US" altLang="zh-CN" sz="22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252</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83620"/>
            <a:ext cx="5912523" cy="4954676"/>
          </a:xfrm>
          <a:prstGeom prst="rect">
            <a:avLst/>
          </a:prstGeom>
        </p:spPr>
      </p:pic>
    </p:spTree>
    <p:extLst>
      <p:ext uri="{BB962C8B-B14F-4D97-AF65-F5344CB8AC3E}">
        <p14:creationId xmlns:p14="http://schemas.microsoft.com/office/powerpoint/2010/main" val="15746540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SVA</a:t>
            </a:r>
            <a:r>
              <a:rPr lang="zh-CN" altLang="en-US" sz="2800" dirty="0">
                <a:solidFill>
                  <a:schemeClr val="bg1">
                    <a:lumMod val="65000"/>
                  </a:schemeClr>
                </a:solidFill>
              </a:rPr>
              <a:t>中的局部变量</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在序列或者属性内部可以局部定义变量，而且可以对这种变量进行赋值。</a:t>
            </a:r>
            <a:endParaRPr lang="en-US" altLang="zh-CN" sz="2200" dirty="0"/>
          </a:p>
          <a:p>
            <a:pPr marL="346075" lvl="3" indent="-344488">
              <a:spcBef>
                <a:spcPts val="1200"/>
              </a:spcBef>
              <a:buFont typeface="Arial" panose="020B0604020202020204" pitchFamily="34" charset="0"/>
              <a:buChar char="•"/>
            </a:pPr>
            <a:r>
              <a:rPr lang="zh-CN" altLang="en-US" sz="2200" dirty="0"/>
              <a:t>变量接着子程序放置，用逗号隔开。</a:t>
            </a:r>
            <a:endParaRPr lang="en-US" altLang="zh-CN" sz="2200" dirty="0"/>
          </a:p>
          <a:p>
            <a:pPr marL="346075" lvl="3" indent="-344488">
              <a:spcBef>
                <a:spcPts val="1200"/>
              </a:spcBef>
              <a:buFont typeface="Arial" panose="020B0604020202020204" pitchFamily="34" charset="0"/>
              <a:buChar char="•"/>
            </a:pPr>
            <a:r>
              <a:rPr lang="zh-CN" altLang="en-US" sz="2200" dirty="0"/>
              <a:t>如果子序列匹配，那么变量赋值语句执行。</a:t>
            </a:r>
            <a:endParaRPr lang="en-US" altLang="zh-CN" sz="2200" dirty="0"/>
          </a:p>
          <a:p>
            <a:pPr marL="346075" lvl="3" indent="-344488">
              <a:spcBef>
                <a:spcPts val="1200"/>
              </a:spcBef>
              <a:buFont typeface="Arial" panose="020B0604020202020204" pitchFamily="34" charset="0"/>
              <a:buChar char="•"/>
            </a:pPr>
            <a:r>
              <a:rPr lang="zh-CN" altLang="en-US" sz="2200" dirty="0"/>
              <a:t>每次序列被尝试匹配时，会产生变量的一个新的备份。</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253</a:t>
            </a:fld>
            <a:endParaRPr lang="en-US" dirty="0"/>
          </a:p>
        </p:txBody>
      </p:sp>
      <p:pic>
        <p:nvPicPr>
          <p:cNvPr id="5" name="Picture 4"/>
          <p:cNvPicPr>
            <a:picLocks noChangeAspect="1"/>
          </p:cNvPicPr>
          <p:nvPr/>
        </p:nvPicPr>
        <p:blipFill>
          <a:blip r:embed="rId2" cstate="print"/>
          <a:stretch>
            <a:fillRect/>
          </a:stretch>
        </p:blipFill>
        <p:spPr>
          <a:xfrm>
            <a:off x="2627784" y="3212976"/>
            <a:ext cx="5734050" cy="165735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4725144"/>
            <a:ext cx="5580112" cy="1807989"/>
          </a:xfrm>
          <a:prstGeom prst="rect">
            <a:avLst/>
          </a:prstGeom>
        </p:spPr>
      </p:pic>
    </p:spTree>
    <p:extLst>
      <p:ext uri="{BB962C8B-B14F-4D97-AF65-F5344CB8AC3E}">
        <p14:creationId xmlns:p14="http://schemas.microsoft.com/office/powerpoint/2010/main" val="105039230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SVA</a:t>
            </a:r>
            <a:r>
              <a:rPr lang="zh-CN" altLang="en-US" sz="2800" dirty="0">
                <a:solidFill>
                  <a:schemeClr val="bg1">
                    <a:lumMod val="65000"/>
                  </a:schemeClr>
                </a:solidFill>
              </a:rPr>
              <a:t>中调用子程序</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1800" dirty="0"/>
              <a:t>SVA</a:t>
            </a:r>
            <a:r>
              <a:rPr lang="zh-CN" altLang="en-US" sz="1800" dirty="0"/>
              <a:t>可以在序列每次成功匹配时调用子程序。</a:t>
            </a:r>
            <a:endParaRPr lang="en-US" altLang="zh-CN" sz="1800" dirty="0"/>
          </a:p>
          <a:p>
            <a:pPr marL="346075" lvl="3" indent="-344488">
              <a:spcBef>
                <a:spcPts val="1200"/>
              </a:spcBef>
              <a:buFont typeface="Arial" panose="020B0604020202020204" pitchFamily="34" charset="0"/>
              <a:buChar char="•"/>
            </a:pPr>
            <a:r>
              <a:rPr lang="zh-CN" altLang="en-US" sz="1800" dirty="0"/>
              <a:t>同一序列中定义的局部变量可以作为参数与传给这些子程序。</a:t>
            </a:r>
            <a:endParaRPr lang="en-US" altLang="zh-CN" sz="1800" dirty="0"/>
          </a:p>
          <a:p>
            <a:pPr marL="346075" lvl="3" indent="-344488">
              <a:spcBef>
                <a:spcPts val="1200"/>
              </a:spcBef>
              <a:buFont typeface="Arial" panose="020B0604020202020204" pitchFamily="34" charset="0"/>
              <a:buChar char="•"/>
            </a:pPr>
            <a:r>
              <a:rPr lang="zh-CN" altLang="en-US" sz="1800" dirty="0"/>
              <a:t>对于序列的每次匹配，子程序调用的执行与它们在序列定义中的顺序相同。</a:t>
            </a: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254</a:t>
            </a:fld>
            <a:endParaRPr lang="en-US" dirty="0"/>
          </a:p>
        </p:txBody>
      </p:sp>
      <p:pic>
        <p:nvPicPr>
          <p:cNvPr id="5" name="Picture 4"/>
          <p:cNvPicPr>
            <a:picLocks noChangeAspect="1"/>
          </p:cNvPicPr>
          <p:nvPr/>
        </p:nvPicPr>
        <p:blipFill>
          <a:blip r:embed="rId2" cstate="print"/>
          <a:stretch>
            <a:fillRect/>
          </a:stretch>
        </p:blipFill>
        <p:spPr>
          <a:xfrm>
            <a:off x="768927" y="2657069"/>
            <a:ext cx="5590007" cy="3639821"/>
          </a:xfrm>
          <a:prstGeom prst="rect">
            <a:avLst/>
          </a:prstGeom>
        </p:spPr>
      </p:pic>
    </p:spTree>
    <p:extLst>
      <p:ext uri="{BB962C8B-B14F-4D97-AF65-F5344CB8AC3E}">
        <p14:creationId xmlns:p14="http://schemas.microsoft.com/office/powerpoint/2010/main" val="28386308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将</a:t>
            </a:r>
            <a:r>
              <a:rPr lang="en-US" altLang="zh-CN" sz="2800" dirty="0">
                <a:solidFill>
                  <a:schemeClr val="bg1">
                    <a:lumMod val="65000"/>
                  </a:schemeClr>
                </a:solidFill>
              </a:rPr>
              <a:t>SVA</a:t>
            </a:r>
            <a:r>
              <a:rPr lang="zh-CN" altLang="en-US" sz="2800" dirty="0">
                <a:solidFill>
                  <a:schemeClr val="bg1">
                    <a:lumMod val="65000"/>
                  </a:schemeClr>
                </a:solidFill>
              </a:rPr>
              <a:t>与设计连接</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lgn="just">
              <a:spcBef>
                <a:spcPts val="1200"/>
              </a:spcBef>
              <a:buFont typeface="Arial" panose="020B0604020202020204" pitchFamily="34" charset="0"/>
              <a:buChar char="•"/>
            </a:pPr>
            <a:r>
              <a:rPr lang="zh-CN" altLang="en-US" sz="2200" dirty="0"/>
              <a:t>可以在模块定义中内建或者内联检验器。</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255</a:t>
            </a:fld>
            <a:endParaRPr lang="en-US" dirty="0"/>
          </a:p>
        </p:txBody>
      </p:sp>
      <p:pic>
        <p:nvPicPr>
          <p:cNvPr id="5" name="Picture 4"/>
          <p:cNvPicPr>
            <a:picLocks noChangeAspect="1"/>
          </p:cNvPicPr>
          <p:nvPr/>
        </p:nvPicPr>
        <p:blipFill>
          <a:blip r:embed="rId2" cstate="print"/>
          <a:stretch>
            <a:fillRect/>
          </a:stretch>
        </p:blipFill>
        <p:spPr>
          <a:xfrm>
            <a:off x="4369344" y="1495690"/>
            <a:ext cx="4314281" cy="4848430"/>
          </a:xfrm>
          <a:prstGeom prst="rect">
            <a:avLst/>
          </a:prstGeom>
        </p:spPr>
      </p:pic>
    </p:spTree>
    <p:extLst>
      <p:ext uri="{BB962C8B-B14F-4D97-AF65-F5344CB8AC3E}">
        <p14:creationId xmlns:p14="http://schemas.microsoft.com/office/powerpoint/2010/main" val="7322374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将</a:t>
            </a:r>
            <a:r>
              <a:rPr lang="en-US" altLang="zh-CN" sz="2800" dirty="0">
                <a:solidFill>
                  <a:schemeClr val="bg1">
                    <a:lumMod val="65000"/>
                  </a:schemeClr>
                </a:solidFill>
              </a:rPr>
              <a:t>SVA</a:t>
            </a:r>
            <a:r>
              <a:rPr lang="zh-CN" altLang="en-US" sz="2800" dirty="0">
                <a:solidFill>
                  <a:schemeClr val="bg1">
                    <a:lumMod val="65000"/>
                  </a:schemeClr>
                </a:solidFill>
              </a:rPr>
              <a:t>与设计连接</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lgn="just">
              <a:spcBef>
                <a:spcPts val="1200"/>
              </a:spcBef>
              <a:buFont typeface="Arial" panose="020B0604020202020204" pitchFamily="34" charset="0"/>
              <a:buChar char="•"/>
            </a:pPr>
            <a:r>
              <a:rPr lang="zh-CN" altLang="en-US" sz="2200" dirty="0"/>
              <a:t>有的工程师不喜欢在设计中加任何验证代码。</a:t>
            </a:r>
            <a:endParaRPr lang="en-US" altLang="zh-CN" sz="2200" dirty="0"/>
          </a:p>
          <a:p>
            <a:pPr marL="346075" lvl="3" indent="-344488" algn="just">
              <a:spcBef>
                <a:spcPts val="1200"/>
              </a:spcBef>
              <a:buFont typeface="Arial" panose="020B0604020202020204" pitchFamily="34" charset="0"/>
              <a:buChar char="•"/>
            </a:pPr>
            <a:r>
              <a:rPr lang="zh-CN" altLang="en-US" sz="2200" dirty="0"/>
              <a:t>可以将检验器与模块、模块实例或者一个模块的多个实例绑定。</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256</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946" y="2553541"/>
            <a:ext cx="4232363" cy="253434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236" y="4975695"/>
            <a:ext cx="7325747" cy="1181265"/>
          </a:xfrm>
          <a:prstGeom prst="rect">
            <a:avLst/>
          </a:prstGeom>
        </p:spPr>
      </p:pic>
    </p:spTree>
    <p:extLst>
      <p:ext uri="{BB962C8B-B14F-4D97-AF65-F5344CB8AC3E}">
        <p14:creationId xmlns:p14="http://schemas.microsoft.com/office/powerpoint/2010/main" val="92261468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zh-CN" altLang="en-US" sz="2800" dirty="0">
                <a:solidFill>
                  <a:schemeClr val="bg1">
                    <a:lumMod val="65000"/>
                  </a:schemeClr>
                </a:solidFill>
              </a:rPr>
              <a:t>将</a:t>
            </a:r>
            <a:r>
              <a:rPr lang="en-US" altLang="zh-CN" sz="2800" dirty="0">
                <a:solidFill>
                  <a:schemeClr val="bg1">
                    <a:lumMod val="65000"/>
                  </a:schemeClr>
                </a:solidFill>
              </a:rPr>
              <a:t>SVA</a:t>
            </a:r>
            <a:r>
              <a:rPr lang="zh-CN" altLang="en-US" sz="2800" dirty="0">
                <a:solidFill>
                  <a:schemeClr val="bg1">
                    <a:lumMod val="65000"/>
                  </a:schemeClr>
                </a:solidFill>
              </a:rPr>
              <a:t>与设计连接</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lgn="just">
              <a:spcBef>
                <a:spcPts val="1200"/>
              </a:spcBef>
              <a:buFont typeface="Arial" panose="020B0604020202020204" pitchFamily="34" charset="0"/>
              <a:buChar char="•"/>
            </a:pPr>
            <a:r>
              <a:rPr lang="zh-CN" altLang="en-US" sz="2200" dirty="0"/>
              <a:t>除此以外，通过接口</a:t>
            </a:r>
            <a:r>
              <a:rPr lang="en-US" altLang="zh-CN" sz="2200" dirty="0"/>
              <a:t>interface</a:t>
            </a:r>
            <a:r>
              <a:rPr lang="zh-CN" altLang="en-US" sz="2200" dirty="0"/>
              <a:t>去监测设计内部信号，再将</a:t>
            </a:r>
            <a:r>
              <a:rPr lang="en-US" altLang="zh-CN" sz="2200" dirty="0"/>
              <a:t>SVA</a:t>
            </a:r>
            <a:r>
              <a:rPr lang="zh-CN" altLang="en-US" sz="2200" dirty="0"/>
              <a:t>嵌入到接口中也是一种可复用性高的</a:t>
            </a:r>
            <a:r>
              <a:rPr lang="en-US" altLang="zh-CN" sz="2200" dirty="0"/>
              <a:t>SVA</a:t>
            </a:r>
            <a:r>
              <a:rPr lang="zh-CN" altLang="en-US" sz="2200" dirty="0"/>
              <a:t>连接方式。</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257</a:t>
            </a:fld>
            <a:endParaRPr lang="en-US" dirty="0"/>
          </a:p>
        </p:txBody>
      </p:sp>
    </p:spTree>
    <p:extLst>
      <p:ext uri="{BB962C8B-B14F-4D97-AF65-F5344CB8AC3E}">
        <p14:creationId xmlns:p14="http://schemas.microsoft.com/office/powerpoint/2010/main" val="33049520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断言</a:t>
            </a:r>
            <a:br>
              <a:rPr lang="en-US" altLang="zh-CN" dirty="0"/>
            </a:br>
            <a:r>
              <a:rPr lang="en-US" altLang="zh-CN" sz="2800" dirty="0">
                <a:solidFill>
                  <a:schemeClr val="bg1">
                    <a:lumMod val="65000"/>
                  </a:schemeClr>
                </a:solidFill>
              </a:rPr>
              <a:t>SVA</a:t>
            </a:r>
            <a:r>
              <a:rPr lang="zh-CN" altLang="en-US" sz="2800" dirty="0">
                <a:solidFill>
                  <a:schemeClr val="bg1">
                    <a:lumMod val="65000"/>
                  </a:schemeClr>
                </a:solidFill>
              </a:rPr>
              <a:t>与功能覆盖率</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a:t>SVA</a:t>
            </a:r>
            <a:r>
              <a:rPr lang="zh-CN" altLang="en-US" sz="2200" dirty="0"/>
              <a:t>通过</a:t>
            </a:r>
            <a:r>
              <a:rPr lang="en-US" altLang="zh-CN" sz="2200" dirty="0"/>
              <a:t>cover</a:t>
            </a:r>
            <a:r>
              <a:rPr lang="zh-CN" altLang="en-US" sz="2200" dirty="0"/>
              <a:t>与属性</a:t>
            </a:r>
            <a:r>
              <a:rPr lang="en-US" altLang="zh-CN" sz="2200" dirty="0"/>
              <a:t>property</a:t>
            </a:r>
            <a:r>
              <a:rPr lang="zh-CN" altLang="en-US" sz="2200" dirty="0"/>
              <a:t>结合，可以用来检查例如协议和其它时序的覆盖情况。</a:t>
            </a:r>
            <a:endParaRPr lang="en-US" altLang="zh-CN" sz="2200" dirty="0"/>
          </a:p>
          <a:p>
            <a:pPr marL="375512" lvl="3" indent="0">
              <a:spcBef>
                <a:spcPts val="0"/>
              </a:spcBef>
              <a:buNone/>
            </a:pPr>
            <a:r>
              <a:rPr lang="en-US" altLang="zh-CN" sz="2000" b="1" dirty="0">
                <a:latin typeface="Courier New" panose="02070309020205020404" pitchFamily="49" charset="0"/>
                <a:cs typeface="Courier New" panose="02070309020205020404" pitchFamily="49" charset="0"/>
              </a:rPr>
              <a:t>&lt;</a:t>
            </a:r>
            <a:r>
              <a:rPr lang="en-US" altLang="zh-CN" sz="2000" b="1" dirty="0" err="1">
                <a:latin typeface="Courier New" panose="02070309020205020404" pitchFamily="49" charset="0"/>
                <a:cs typeface="Courier New" panose="02070309020205020404" pitchFamily="49" charset="0"/>
              </a:rPr>
              <a:t>cover_name</a:t>
            </a:r>
            <a:r>
              <a:rPr lang="en-US" altLang="zh-CN" sz="2000" b="1" dirty="0">
                <a:latin typeface="Courier New" panose="02070309020205020404" pitchFamily="49" charset="0"/>
                <a:cs typeface="Courier New" panose="02070309020205020404" pitchFamily="49" charset="0"/>
              </a:rPr>
              <a:t>&gt; : cover property(</a:t>
            </a:r>
            <a:r>
              <a:rPr lang="en-US" altLang="zh-CN" sz="2000" b="1" dirty="0" err="1">
                <a:latin typeface="Courier New" panose="02070309020205020404" pitchFamily="49" charset="0"/>
                <a:cs typeface="Courier New" panose="02070309020205020404" pitchFamily="49" charset="0"/>
              </a:rPr>
              <a:t>property_name</a:t>
            </a:r>
            <a:r>
              <a:rPr lang="en-US" altLang="zh-CN" sz="2000" b="1" dirty="0">
                <a:latin typeface="Courier New" panose="02070309020205020404" pitchFamily="49" charset="0"/>
                <a:cs typeface="Courier New" panose="02070309020205020404" pitchFamily="49" charset="0"/>
              </a:rPr>
              <a:t>)</a:t>
            </a:r>
          </a:p>
          <a:p>
            <a:pPr marL="346075" lvl="3" indent="-344488">
              <a:spcBef>
                <a:spcPts val="1200"/>
              </a:spcBef>
              <a:buFont typeface="Arial" panose="020B0604020202020204" pitchFamily="34" charset="0"/>
              <a:buChar char="•"/>
            </a:pPr>
            <a:r>
              <a:rPr lang="en-US" altLang="zh-CN" sz="2200" dirty="0"/>
              <a:t>cover</a:t>
            </a:r>
            <a:r>
              <a:rPr lang="zh-CN" altLang="en-US" sz="2200" dirty="0"/>
              <a:t>语句的结果包含以下信息：</a:t>
            </a:r>
            <a:endParaRPr lang="en-US" altLang="zh-CN" sz="2200" dirty="0"/>
          </a:p>
          <a:p>
            <a:pPr marL="945288" lvl="4" indent="-344488">
              <a:spcBef>
                <a:spcPts val="1200"/>
              </a:spcBef>
              <a:buFont typeface="Arial" panose="020B0604020202020204" pitchFamily="34" charset="0"/>
              <a:buChar char="•"/>
            </a:pPr>
            <a:r>
              <a:rPr lang="zh-CN" altLang="en-US" sz="2200" dirty="0"/>
              <a:t>属性被尝试检验的次数</a:t>
            </a:r>
            <a:endParaRPr lang="en-US" altLang="zh-CN" sz="2200" dirty="0"/>
          </a:p>
          <a:p>
            <a:pPr marL="945288" lvl="4" indent="-344488">
              <a:spcBef>
                <a:spcPts val="1200"/>
              </a:spcBef>
              <a:buFont typeface="Arial" panose="020B0604020202020204" pitchFamily="34" charset="0"/>
              <a:buChar char="•"/>
            </a:pPr>
            <a:r>
              <a:rPr lang="zh-CN" altLang="en-US" sz="2200" dirty="0"/>
              <a:t>属性成功的次数</a:t>
            </a:r>
            <a:endParaRPr lang="en-US" altLang="zh-CN" sz="2200" dirty="0"/>
          </a:p>
          <a:p>
            <a:pPr marL="945288" lvl="4" indent="-344488">
              <a:spcBef>
                <a:spcPts val="1200"/>
              </a:spcBef>
              <a:buFont typeface="Arial" panose="020B0604020202020204" pitchFamily="34" charset="0"/>
              <a:buChar char="•"/>
            </a:pPr>
            <a:r>
              <a:rPr lang="zh-CN" altLang="en-US" sz="2200" dirty="0"/>
              <a:t>属性失败的次数</a:t>
            </a:r>
            <a:endParaRPr lang="en-US" altLang="zh-CN" sz="2200" dirty="0"/>
          </a:p>
          <a:p>
            <a:pPr marL="945288" lvl="4" indent="-344488">
              <a:spcBef>
                <a:spcPts val="1200"/>
              </a:spcBef>
              <a:buFont typeface="Arial" panose="020B0604020202020204" pitchFamily="34" charset="0"/>
              <a:buChar char="•"/>
            </a:pPr>
            <a:r>
              <a:rPr lang="zh-CN" altLang="en-US" sz="2200" dirty="0"/>
              <a:t>属性空成功的次数</a:t>
            </a:r>
            <a:endParaRPr lang="en-US" altLang="zh-CN" sz="2200" dirty="0"/>
          </a:p>
          <a:p>
            <a:pPr marL="346075" lvl="3" indent="-344488">
              <a:spcBef>
                <a:spcPts val="1200"/>
              </a:spcBef>
              <a:buFont typeface="Arial" panose="020B0604020202020204" pitchFamily="34" charset="0"/>
              <a:buChar char="•"/>
            </a:pPr>
            <a:r>
              <a:rPr lang="en-US" altLang="zh-CN" sz="2200" dirty="0"/>
              <a:t>cover</a:t>
            </a:r>
            <a:r>
              <a:rPr lang="zh-CN" altLang="en-US" sz="2200" dirty="0"/>
              <a:t>语句也可以有执行块，譬如覆盖成功匹配时，可以调用函数或者任务，或者更新一个局部变量。</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258</a:t>
            </a:fld>
            <a:endParaRPr lang="en-US" dirty="0"/>
          </a:p>
        </p:txBody>
      </p:sp>
    </p:spTree>
    <p:extLst>
      <p:ext uri="{BB962C8B-B14F-4D97-AF65-F5344CB8AC3E}">
        <p14:creationId xmlns:p14="http://schemas.microsoft.com/office/powerpoint/2010/main" val="9693896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DPI</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包的使用</a:t>
            </a:r>
            <a:br>
              <a:rPr lang="en-US" altLang="zh-CN" dirty="0"/>
            </a:br>
            <a:r>
              <a:rPr lang="zh-CN" altLang="en-US" sz="2800" dirty="0">
                <a:solidFill>
                  <a:schemeClr val="bg1">
                    <a:lumMod val="65000"/>
                  </a:schemeClr>
                </a:solidFill>
              </a:rPr>
              <a:t>导出包的内容</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fontScale="32500" lnSpcReduction="20000"/>
          </a:bodyPr>
          <a:lstStyle/>
          <a:p>
            <a:pPr marL="346075" lvl="3" indent="-344488">
              <a:lnSpc>
                <a:spcPct val="120000"/>
              </a:lnSpc>
              <a:spcBef>
                <a:spcPts val="1200"/>
              </a:spcBef>
              <a:buFont typeface="Arial" panose="020B0604020202020204" pitchFamily="34" charset="0"/>
              <a:buChar char="•"/>
            </a:pPr>
            <a:r>
              <a:rPr lang="zh-CN" altLang="en-US" sz="7600" dirty="0"/>
              <a:t>可以通过域的索引符</a:t>
            </a:r>
            <a:r>
              <a:rPr lang="en-US" altLang="zh-CN" sz="7600" dirty="0"/>
              <a:t>::</a:t>
            </a:r>
            <a:r>
              <a:rPr lang="zh-CN" altLang="en-US" sz="7600" dirty="0"/>
              <a:t>号直接引用。</a:t>
            </a:r>
            <a:endParaRPr lang="en-US" altLang="zh-CN" sz="7600" dirty="0"/>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module ALU(input definitions::</a:t>
            </a:r>
            <a:r>
              <a:rPr lang="en-US" sz="6400" b="1" dirty="0" err="1">
                <a:latin typeface="Courier New" panose="02070309020205020404" pitchFamily="49" charset="0"/>
                <a:cs typeface="Courier New" panose="02070309020205020404" pitchFamily="49" charset="0"/>
              </a:rPr>
              <a:t>instruction_t</a:t>
            </a:r>
            <a:r>
              <a:rPr lang="en-US" sz="6400" b="1" dirty="0">
                <a:latin typeface="Courier New" panose="02070309020205020404" pitchFamily="49" charset="0"/>
                <a:cs typeface="Courier New" panose="02070309020205020404" pitchFamily="49" charset="0"/>
              </a:rPr>
              <a:t> IW,</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input logic clock,</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output logic [31:0] result</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a:t>
            </a:r>
            <a:r>
              <a:rPr lang="en-US" sz="6400" b="1" dirty="0" err="1">
                <a:latin typeface="Courier New" panose="02070309020205020404" pitchFamily="49" charset="0"/>
                <a:cs typeface="Courier New" panose="02070309020205020404" pitchFamily="49" charset="0"/>
              </a:rPr>
              <a:t>always_ff</a:t>
            </a:r>
            <a:r>
              <a:rPr lang="en-US" sz="6400" b="1" dirty="0">
                <a:latin typeface="Courier New" panose="02070309020205020404" pitchFamily="49" charset="0"/>
                <a:cs typeface="Courier New" panose="02070309020205020404" pitchFamily="49" charset="0"/>
              </a:rPr>
              <a:t> @(</a:t>
            </a:r>
            <a:r>
              <a:rPr lang="en-US" sz="6400" b="1" dirty="0" err="1">
                <a:latin typeface="Courier New" panose="02070309020205020404" pitchFamily="49" charset="0"/>
                <a:cs typeface="Courier New" panose="02070309020205020404" pitchFamily="49" charset="0"/>
              </a:rPr>
              <a:t>posedge</a:t>
            </a:r>
            <a:r>
              <a:rPr lang="en-US" sz="6400" b="1" dirty="0">
                <a:latin typeface="Courier New" panose="02070309020205020404" pitchFamily="49" charset="0"/>
                <a:cs typeface="Courier New" panose="02070309020205020404" pitchFamily="49" charset="0"/>
              </a:rPr>
              <a:t> clock) begin</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case (</a:t>
            </a:r>
            <a:r>
              <a:rPr lang="en-US" sz="6400" b="1" dirty="0" err="1">
                <a:latin typeface="Courier New" panose="02070309020205020404" pitchFamily="49" charset="0"/>
                <a:cs typeface="Courier New" panose="02070309020205020404" pitchFamily="49" charset="0"/>
              </a:rPr>
              <a:t>IW.opcode</a:t>
            </a:r>
            <a:r>
              <a:rPr lang="en-US" sz="64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definitions::ADD : result = </a:t>
            </a:r>
            <a:r>
              <a:rPr lang="en-US" sz="6400" b="1" dirty="0" err="1">
                <a:latin typeface="Courier New" panose="02070309020205020404" pitchFamily="49" charset="0"/>
                <a:cs typeface="Courier New" panose="02070309020205020404" pitchFamily="49" charset="0"/>
              </a:rPr>
              <a:t>IW.a</a:t>
            </a:r>
            <a:r>
              <a:rPr lang="en-US" sz="6400" b="1" dirty="0">
                <a:latin typeface="Courier New" panose="02070309020205020404" pitchFamily="49" charset="0"/>
                <a:cs typeface="Courier New" panose="02070309020205020404" pitchFamily="49" charset="0"/>
              </a:rPr>
              <a:t> + </a:t>
            </a:r>
            <a:r>
              <a:rPr lang="en-US" sz="6400" b="1" dirty="0" err="1">
                <a:latin typeface="Courier New" panose="02070309020205020404" pitchFamily="49" charset="0"/>
                <a:cs typeface="Courier New" panose="02070309020205020404" pitchFamily="49" charset="0"/>
              </a:rPr>
              <a:t>IW.b</a:t>
            </a:r>
            <a:r>
              <a:rPr lang="en-US" sz="64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definitions::SUB : result = </a:t>
            </a:r>
            <a:r>
              <a:rPr lang="en-US" sz="6400" b="1" dirty="0" err="1">
                <a:latin typeface="Courier New" panose="02070309020205020404" pitchFamily="49" charset="0"/>
                <a:cs typeface="Courier New" panose="02070309020205020404" pitchFamily="49" charset="0"/>
              </a:rPr>
              <a:t>IW.a</a:t>
            </a:r>
            <a:r>
              <a:rPr lang="en-US" sz="6400" b="1" dirty="0">
                <a:latin typeface="Courier New" panose="02070309020205020404" pitchFamily="49" charset="0"/>
                <a:cs typeface="Courier New" panose="02070309020205020404" pitchFamily="49" charset="0"/>
              </a:rPr>
              <a:t> - </a:t>
            </a:r>
            <a:r>
              <a:rPr lang="en-US" sz="6400" b="1" dirty="0" err="1">
                <a:latin typeface="Courier New" panose="02070309020205020404" pitchFamily="49" charset="0"/>
                <a:cs typeface="Courier New" panose="02070309020205020404" pitchFamily="49" charset="0"/>
              </a:rPr>
              <a:t>IW.b</a:t>
            </a:r>
            <a:r>
              <a:rPr lang="en-US" sz="64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definitions::MUL : result = </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definitions::multiplier(</a:t>
            </a:r>
            <a:r>
              <a:rPr lang="en-US" sz="6400" b="1" dirty="0" err="1">
                <a:latin typeface="Courier New" panose="02070309020205020404" pitchFamily="49" charset="0"/>
                <a:cs typeface="Courier New" panose="02070309020205020404" pitchFamily="49" charset="0"/>
              </a:rPr>
              <a:t>IW.a</a:t>
            </a:r>
            <a:r>
              <a:rPr lang="en-US" sz="6400" b="1" dirty="0">
                <a:latin typeface="Courier New" panose="02070309020205020404" pitchFamily="49" charset="0"/>
                <a:cs typeface="Courier New" panose="02070309020205020404" pitchFamily="49" charset="0"/>
              </a:rPr>
              <a:t>, </a:t>
            </a:r>
            <a:r>
              <a:rPr lang="en-US" sz="6400" b="1" dirty="0" err="1">
                <a:latin typeface="Courier New" panose="02070309020205020404" pitchFamily="49" charset="0"/>
                <a:cs typeface="Courier New" panose="02070309020205020404" pitchFamily="49" charset="0"/>
              </a:rPr>
              <a:t>IW.b</a:t>
            </a:r>
            <a:r>
              <a:rPr lang="en-US" sz="64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a:t>
            </a:r>
            <a:r>
              <a:rPr lang="en-US" sz="6400" b="1" dirty="0" err="1">
                <a:latin typeface="Courier New" panose="02070309020205020404" pitchFamily="49" charset="0"/>
                <a:cs typeface="Courier New" panose="02070309020205020404" pitchFamily="49" charset="0"/>
              </a:rPr>
              <a:t>endcase</a:t>
            </a:r>
            <a:endParaRPr lang="en-US" sz="64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end</a:t>
            </a:r>
          </a:p>
          <a:p>
            <a:pPr marL="375512" lvl="3" indent="0">
              <a:lnSpc>
                <a:spcPct val="120000"/>
              </a:lnSpc>
              <a:spcBef>
                <a:spcPts val="0"/>
              </a:spcBef>
              <a:buNone/>
            </a:pPr>
            <a:r>
              <a:rPr lang="en-US" sz="6400" b="1" dirty="0" err="1">
                <a:latin typeface="Courier New" panose="02070309020205020404" pitchFamily="49" charset="0"/>
                <a:cs typeface="Courier New" panose="02070309020205020404" pitchFamily="49" charset="0"/>
              </a:rPr>
              <a:t>endmodule</a:t>
            </a:r>
            <a:endParaRPr lang="en-US" altLang="zh-CN" sz="6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26</a:t>
            </a:fld>
            <a:endParaRPr lang="en-US" dirty="0"/>
          </a:p>
        </p:txBody>
      </p:sp>
    </p:spTree>
    <p:extLst>
      <p:ext uri="{BB962C8B-B14F-4D97-AF65-F5344CB8AC3E}">
        <p14:creationId xmlns:p14="http://schemas.microsoft.com/office/powerpoint/2010/main" val="321047294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en-US" dirty="0"/>
              <a:t>Verilog</a:t>
            </a:r>
            <a:r>
              <a:rPr lang="zh-CN" altLang="en-US" dirty="0"/>
              <a:t>使用编程语言接口（</a:t>
            </a:r>
            <a:r>
              <a:rPr lang="en-US" altLang="zh-CN" dirty="0"/>
              <a:t>PLI</a:t>
            </a:r>
            <a:r>
              <a:rPr lang="zh-CN" altLang="en-US" dirty="0"/>
              <a:t>，</a:t>
            </a:r>
            <a:r>
              <a:rPr lang="en-US" altLang="zh-CN" dirty="0"/>
              <a:t>Programming Language Interface</a:t>
            </a:r>
            <a:r>
              <a:rPr lang="zh-CN" altLang="en-US" dirty="0"/>
              <a:t>）来跟</a:t>
            </a:r>
            <a:r>
              <a:rPr lang="en-US" altLang="zh-CN" dirty="0"/>
              <a:t>C</a:t>
            </a:r>
            <a:r>
              <a:rPr lang="zh-CN" altLang="en-US" dirty="0"/>
              <a:t>语言程序交互。</a:t>
            </a:r>
            <a:endParaRPr lang="en-US" altLang="zh-CN" dirty="0"/>
          </a:p>
          <a:p>
            <a:pPr>
              <a:buFont typeface="Arial" panose="020B0604020202020204" pitchFamily="34" charset="0"/>
              <a:buChar char="•"/>
            </a:pPr>
            <a:r>
              <a:rPr lang="zh-CN" altLang="en-US" dirty="0"/>
              <a:t>即使你只想通过</a:t>
            </a:r>
            <a:r>
              <a:rPr lang="en-US" altLang="zh-CN" dirty="0"/>
              <a:t>PLI</a:t>
            </a:r>
            <a:r>
              <a:rPr lang="zh-CN" altLang="en-US" dirty="0"/>
              <a:t>连接一个简单的</a:t>
            </a:r>
            <a:r>
              <a:rPr lang="en-US" altLang="zh-CN" dirty="0"/>
              <a:t>C</a:t>
            </a:r>
            <a:r>
              <a:rPr lang="zh-CN" altLang="en-US" dirty="0"/>
              <a:t>程序，你也需要写大量的代码，并理解很多概念。</a:t>
            </a:r>
            <a:endParaRPr lang="en-US" altLang="zh-CN" dirty="0"/>
          </a:p>
          <a:p>
            <a:pPr>
              <a:buFont typeface="Arial" panose="020B0604020202020204" pitchFamily="34" charset="0"/>
              <a:buChar char="•"/>
            </a:pPr>
            <a:r>
              <a:rPr lang="en-US" dirty="0"/>
              <a:t>PLI</a:t>
            </a:r>
            <a:r>
              <a:rPr lang="zh-CN" altLang="en-US" dirty="0"/>
              <a:t>给仿真也带来了额外的负担，因为为了保护</a:t>
            </a:r>
            <a:r>
              <a:rPr lang="en-US" altLang="zh-CN" dirty="0"/>
              <a:t>Verilog</a:t>
            </a:r>
            <a:r>
              <a:rPr lang="zh-CN" altLang="en-US" dirty="0"/>
              <a:t>的数据结构，仿真器必须不断地在</a:t>
            </a:r>
            <a:r>
              <a:rPr lang="en-US" altLang="zh-CN" dirty="0"/>
              <a:t>Verilog</a:t>
            </a:r>
            <a:r>
              <a:rPr lang="zh-CN" altLang="en-US" dirty="0"/>
              <a:t>和</a:t>
            </a:r>
            <a:r>
              <a:rPr lang="en-US" altLang="zh-CN" dirty="0"/>
              <a:t>C</a:t>
            </a:r>
            <a:r>
              <a:rPr lang="zh-CN" altLang="en-US" dirty="0"/>
              <a:t>语言域之间复制数据。</a:t>
            </a:r>
            <a:endParaRPr lang="en-US" altLang="zh-CN" dirty="0"/>
          </a:p>
          <a:p>
            <a:pPr>
              <a:buFont typeface="Arial" panose="020B0604020202020204" pitchFamily="34" charset="0"/>
              <a:buChar char="•"/>
            </a:pPr>
            <a:r>
              <a:rPr lang="en-US" dirty="0"/>
              <a:t>SV</a:t>
            </a:r>
            <a:r>
              <a:rPr lang="zh-CN" altLang="en-US" dirty="0"/>
              <a:t>引入了直接编程接口（</a:t>
            </a:r>
            <a:r>
              <a:rPr lang="en-US" altLang="zh-CN" dirty="0"/>
              <a:t>DPI</a:t>
            </a:r>
            <a:r>
              <a:rPr lang="zh-CN" altLang="en-US" dirty="0"/>
              <a:t>，</a:t>
            </a:r>
            <a:r>
              <a:rPr lang="en-US" altLang="zh-CN" dirty="0"/>
              <a:t>Directed Programming Interface</a:t>
            </a:r>
            <a:r>
              <a:rPr lang="zh-CN" altLang="en-US" dirty="0"/>
              <a:t>），它能更加简单地连接</a:t>
            </a:r>
            <a:r>
              <a:rPr lang="en-US" altLang="zh-CN" dirty="0"/>
              <a:t>C</a:t>
            </a:r>
            <a:r>
              <a:rPr lang="zh-CN" altLang="en-US" dirty="0"/>
              <a:t>、</a:t>
            </a:r>
            <a:r>
              <a:rPr lang="en-US" altLang="zh-CN" dirty="0"/>
              <a:t>C++</a:t>
            </a:r>
            <a:r>
              <a:rPr lang="zh-CN" altLang="en-US" dirty="0"/>
              <a:t>或者其它非</a:t>
            </a:r>
            <a:r>
              <a:rPr lang="en-US" altLang="zh-CN" dirty="0"/>
              <a:t>Verilog</a:t>
            </a:r>
            <a:r>
              <a:rPr lang="zh-CN" altLang="en-US" dirty="0"/>
              <a:t>编程语言。</a:t>
            </a:r>
            <a:endParaRPr lang="en-US" altLang="zh-CN" dirty="0"/>
          </a:p>
          <a:p>
            <a:pPr>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260</a:t>
            </a:fld>
            <a:endParaRPr lang="en-US" dirty="0"/>
          </a:p>
        </p:txBody>
      </p:sp>
    </p:spTree>
    <p:extLst>
      <p:ext uri="{BB962C8B-B14F-4D97-AF65-F5344CB8AC3E}">
        <p14:creationId xmlns:p14="http://schemas.microsoft.com/office/powerpoint/2010/main" val="35634924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一旦你声明或者使用</a:t>
            </a:r>
            <a:r>
              <a:rPr lang="en-US" altLang="zh-CN" dirty="0"/>
              <a:t>import</a:t>
            </a:r>
            <a:r>
              <a:rPr lang="zh-CN" altLang="en-US" dirty="0"/>
              <a:t>语句“导入”了一个</a:t>
            </a:r>
            <a:r>
              <a:rPr lang="en-US" altLang="zh-CN" dirty="0"/>
              <a:t>C</a:t>
            </a:r>
            <a:r>
              <a:rPr lang="zh-CN" altLang="en-US" dirty="0"/>
              <a:t>程序，你就可以像调用</a:t>
            </a:r>
            <a:r>
              <a:rPr lang="en-US" altLang="zh-CN" dirty="0"/>
              <a:t>SV</a:t>
            </a:r>
            <a:r>
              <a:rPr lang="zh-CN" altLang="en-US" dirty="0"/>
              <a:t>的子程序一样来调用它。</a:t>
            </a:r>
            <a:endParaRPr lang="en-US" altLang="zh-CN" dirty="0"/>
          </a:p>
          <a:p>
            <a:pPr>
              <a:buFont typeface="Arial" panose="020B0604020202020204" pitchFamily="34" charset="0"/>
              <a:buChar char="•"/>
            </a:pPr>
            <a:r>
              <a:rPr lang="en-US" dirty="0"/>
              <a:t>C</a:t>
            </a:r>
            <a:r>
              <a:rPr lang="zh-CN" altLang="en-US" dirty="0"/>
              <a:t>代码也可以调用</a:t>
            </a:r>
            <a:r>
              <a:rPr lang="en-US" altLang="zh-CN" dirty="0"/>
              <a:t>SV</a:t>
            </a:r>
            <a:r>
              <a:rPr lang="zh-CN" altLang="en-US" dirty="0"/>
              <a:t>中的子方法。</a:t>
            </a:r>
            <a:endParaRPr lang="en-US" altLang="zh-CN" dirty="0"/>
          </a:p>
          <a:p>
            <a:pPr>
              <a:buFont typeface="Arial" panose="020B0604020202020204" pitchFamily="34" charset="0"/>
              <a:buChar char="•"/>
            </a:pPr>
            <a:r>
              <a:rPr lang="zh-CN" altLang="en-US" dirty="0"/>
              <a:t>使用</a:t>
            </a:r>
            <a:r>
              <a:rPr lang="en-US" altLang="zh-CN" dirty="0"/>
              <a:t>DPI</a:t>
            </a:r>
            <a:r>
              <a:rPr lang="zh-CN" altLang="en-US" dirty="0"/>
              <a:t>可以很方便地连接</a:t>
            </a:r>
            <a:r>
              <a:rPr lang="en-US" altLang="zh-CN" dirty="0"/>
              <a:t>C</a:t>
            </a:r>
            <a:r>
              <a:rPr lang="zh-CN" altLang="en-US" dirty="0"/>
              <a:t>代码，这些</a:t>
            </a:r>
            <a:r>
              <a:rPr lang="en-US" altLang="zh-CN" dirty="0"/>
              <a:t>C</a:t>
            </a:r>
            <a:r>
              <a:rPr lang="zh-CN" altLang="en-US" dirty="0"/>
              <a:t>代码可以读取激励、包含一个参考模型或仅仅参考</a:t>
            </a:r>
            <a:r>
              <a:rPr lang="en-US" altLang="zh-CN" dirty="0"/>
              <a:t>SV</a:t>
            </a:r>
            <a:r>
              <a:rPr lang="zh-CN" altLang="en-US" dirty="0"/>
              <a:t>的功能。</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261</a:t>
            </a:fld>
            <a:endParaRPr lang="en-US" dirty="0"/>
          </a:p>
        </p:txBody>
      </p:sp>
    </p:spTree>
    <p:extLst>
      <p:ext uri="{BB962C8B-B14F-4D97-AF65-F5344CB8AC3E}">
        <p14:creationId xmlns:p14="http://schemas.microsoft.com/office/powerpoint/2010/main" val="24509480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zh-CN" altLang="en-US" sz="2800" dirty="0">
                <a:solidFill>
                  <a:schemeClr val="bg1">
                    <a:lumMod val="65000"/>
                  </a:schemeClr>
                </a:solidFill>
              </a:rPr>
              <a:t>数值传递</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en-US" dirty="0"/>
              <a:t>2</a:t>
            </a:r>
            <a:r>
              <a:rPr lang="zh-CN" altLang="en-US" dirty="0"/>
              <a:t>值逻辑的整形和实数在</a:t>
            </a:r>
            <a:r>
              <a:rPr lang="en-US" altLang="zh-CN" dirty="0"/>
              <a:t>SV</a:t>
            </a:r>
            <a:r>
              <a:rPr lang="zh-CN" altLang="en-US" dirty="0"/>
              <a:t>和</a:t>
            </a:r>
            <a:r>
              <a:rPr lang="en-US" altLang="zh-CN" dirty="0"/>
              <a:t>C</a:t>
            </a:r>
            <a:r>
              <a:rPr lang="zh-CN" altLang="en-US" dirty="0"/>
              <a:t>之间有直接类型的对应。</a:t>
            </a:r>
            <a:endParaRPr lang="en-US" altLang="zh-CN" dirty="0"/>
          </a:p>
          <a:p>
            <a:pPr>
              <a:buFont typeface="Arial" panose="020B0604020202020204" pitchFamily="34" charset="0"/>
              <a:buChar char="•"/>
            </a:pPr>
            <a:r>
              <a:rPr lang="en-US" dirty="0"/>
              <a:t>import</a:t>
            </a:r>
            <a:r>
              <a:rPr lang="zh-CN" altLang="en-US" dirty="0"/>
              <a:t>语句表明了</a:t>
            </a:r>
            <a:r>
              <a:rPr lang="en-US" altLang="zh-CN" dirty="0"/>
              <a:t>SV</a:t>
            </a:r>
            <a:r>
              <a:rPr lang="zh-CN" altLang="en-US" dirty="0"/>
              <a:t>子程序</a:t>
            </a:r>
            <a:r>
              <a:rPr lang="en-US" altLang="zh-CN" dirty="0"/>
              <a:t>factorial</a:t>
            </a:r>
            <a:r>
              <a:rPr lang="zh-CN" altLang="en-US" dirty="0"/>
              <a:t>使用其它语言实现。</a:t>
            </a:r>
            <a:endParaRPr lang="en-US" altLang="zh-CN" dirty="0"/>
          </a:p>
          <a:p>
            <a:pPr>
              <a:buFont typeface="Arial" panose="020B0604020202020204" pitchFamily="34" charset="0"/>
              <a:buChar char="•"/>
            </a:pPr>
            <a:r>
              <a:rPr lang="zh-CN" altLang="en-US" dirty="0"/>
              <a:t>修饰符</a:t>
            </a:r>
            <a:r>
              <a:rPr lang="en-US" altLang="zh-CN" dirty="0"/>
              <a:t>DPI-C</a:t>
            </a:r>
            <a:r>
              <a:rPr lang="zh-CN" altLang="en-US" dirty="0"/>
              <a:t>表明这是一个子程序，该语句的剩余部分描述了子程序的参数。</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262</a:t>
            </a:fld>
            <a:endParaRPr lang="en-US" dirty="0"/>
          </a:p>
        </p:txBody>
      </p:sp>
      <p:pic>
        <p:nvPicPr>
          <p:cNvPr id="5" name="Picture 4"/>
          <p:cNvPicPr>
            <a:picLocks noChangeAspect="1"/>
          </p:cNvPicPr>
          <p:nvPr/>
        </p:nvPicPr>
        <p:blipFill>
          <a:blip r:embed="rId2" cstate="print"/>
          <a:stretch>
            <a:fillRect/>
          </a:stretch>
        </p:blipFill>
        <p:spPr>
          <a:xfrm>
            <a:off x="683568" y="3717032"/>
            <a:ext cx="7979352" cy="2592853"/>
          </a:xfrm>
          <a:prstGeom prst="rect">
            <a:avLst/>
          </a:prstGeom>
        </p:spPr>
      </p:pic>
      <p:pic>
        <p:nvPicPr>
          <p:cNvPr id="6" name="Picture 5"/>
          <p:cNvPicPr>
            <a:picLocks noChangeAspect="1"/>
          </p:cNvPicPr>
          <p:nvPr/>
        </p:nvPicPr>
        <p:blipFill>
          <a:blip r:embed="rId3" cstate="print"/>
          <a:stretch>
            <a:fillRect/>
          </a:stretch>
        </p:blipFill>
        <p:spPr>
          <a:xfrm>
            <a:off x="3620799" y="2348880"/>
            <a:ext cx="5523201" cy="1323178"/>
          </a:xfrm>
          <a:prstGeom prst="rect">
            <a:avLst/>
          </a:prstGeom>
        </p:spPr>
      </p:pic>
    </p:spTree>
    <p:extLst>
      <p:ext uri="{BB962C8B-B14F-4D97-AF65-F5344CB8AC3E}">
        <p14:creationId xmlns:p14="http://schemas.microsoft.com/office/powerpoint/2010/main" val="9273100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zh-CN" altLang="en-US" sz="2800" dirty="0">
                <a:solidFill>
                  <a:schemeClr val="bg1">
                    <a:lumMod val="65000"/>
                  </a:schemeClr>
                </a:solidFill>
              </a:rPr>
              <a:t>导入（</a:t>
            </a:r>
            <a:r>
              <a:rPr lang="en-US" altLang="zh-CN" sz="2800" dirty="0">
                <a:solidFill>
                  <a:schemeClr val="bg1">
                    <a:lumMod val="65000"/>
                  </a:schemeClr>
                </a:solidFill>
              </a:rPr>
              <a:t>import</a:t>
            </a:r>
            <a:r>
              <a:rPr lang="zh-CN" altLang="en-US" sz="2800" dirty="0">
                <a:solidFill>
                  <a:schemeClr val="bg1">
                    <a:lumMod val="65000"/>
                  </a:schemeClr>
                </a:solidFill>
              </a:rPr>
              <a:t>）声明</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en-US" dirty="0"/>
              <a:t>import</a:t>
            </a:r>
            <a:r>
              <a:rPr lang="zh-CN" altLang="en-US" dirty="0"/>
              <a:t>声明定义了</a:t>
            </a:r>
            <a:r>
              <a:rPr lang="en-US" altLang="zh-CN" dirty="0"/>
              <a:t>C</a:t>
            </a:r>
            <a:r>
              <a:rPr lang="zh-CN" altLang="en-US" dirty="0"/>
              <a:t>任务和函数的原型，但使用的是</a:t>
            </a:r>
            <a:r>
              <a:rPr lang="en-US" altLang="zh-CN" dirty="0"/>
              <a:t>SV</a:t>
            </a:r>
            <a:r>
              <a:rPr lang="zh-CN" altLang="en-US" dirty="0"/>
              <a:t>的数据类型。</a:t>
            </a:r>
            <a:endParaRPr lang="en-US" altLang="zh-CN" dirty="0"/>
          </a:p>
          <a:p>
            <a:pPr>
              <a:buFont typeface="Arial" panose="020B0604020202020204" pitchFamily="34" charset="0"/>
              <a:buChar char="•"/>
            </a:pPr>
            <a:r>
              <a:rPr lang="zh-CN" altLang="en-US" dirty="0"/>
              <a:t>带有返回值的</a:t>
            </a:r>
            <a:r>
              <a:rPr lang="en-US" altLang="zh-CN" dirty="0"/>
              <a:t>C</a:t>
            </a:r>
            <a:r>
              <a:rPr lang="zh-CN" altLang="en-US" dirty="0"/>
              <a:t>函数会被映射成一个</a:t>
            </a:r>
            <a:r>
              <a:rPr lang="en-US" altLang="zh-CN" dirty="0"/>
              <a:t>SV</a:t>
            </a:r>
            <a:r>
              <a:rPr lang="zh-CN" altLang="en-US" dirty="0"/>
              <a:t>函数。</a:t>
            </a:r>
            <a:endParaRPr lang="en-US" altLang="zh-CN" dirty="0"/>
          </a:p>
          <a:p>
            <a:pPr>
              <a:buFont typeface="Arial" panose="020B0604020202020204" pitchFamily="34" charset="0"/>
              <a:buChar char="•"/>
            </a:pPr>
            <a:r>
              <a:rPr lang="en-US" dirty="0"/>
              <a:t>void</a:t>
            </a:r>
            <a:r>
              <a:rPr lang="zh-CN" altLang="en-US" dirty="0"/>
              <a:t>类型的</a:t>
            </a:r>
            <a:r>
              <a:rPr lang="en-US" altLang="zh-CN" dirty="0"/>
              <a:t>C</a:t>
            </a:r>
            <a:r>
              <a:rPr lang="zh-CN" altLang="en-US" dirty="0"/>
              <a:t>函数则被映射成一个</a:t>
            </a:r>
            <a:r>
              <a:rPr lang="en-US" altLang="zh-CN" dirty="0"/>
              <a:t>SV</a:t>
            </a:r>
            <a:r>
              <a:rPr lang="zh-CN" altLang="en-US" dirty="0"/>
              <a:t>任务或者</a:t>
            </a:r>
            <a:r>
              <a:rPr lang="en-US" altLang="zh-CN" dirty="0"/>
              <a:t>void</a:t>
            </a:r>
            <a:r>
              <a:rPr lang="zh-CN" altLang="en-US" dirty="0"/>
              <a:t>函数。</a:t>
            </a:r>
            <a:endParaRPr lang="en-US" altLang="zh-CN" dirty="0"/>
          </a:p>
          <a:p>
            <a:pPr>
              <a:buFont typeface="Arial" panose="020B0604020202020204" pitchFamily="34" charset="0"/>
              <a:buChar char="•"/>
            </a:pPr>
            <a:r>
              <a:rPr lang="zh-CN" altLang="en-US" dirty="0"/>
              <a:t>如果</a:t>
            </a:r>
            <a:r>
              <a:rPr lang="en-US" altLang="zh-CN" dirty="0"/>
              <a:t>C</a:t>
            </a:r>
            <a:r>
              <a:rPr lang="zh-CN" altLang="en-US" dirty="0"/>
              <a:t>函数和</a:t>
            </a:r>
            <a:r>
              <a:rPr lang="en-US" altLang="zh-CN" dirty="0"/>
              <a:t>SV</a:t>
            </a:r>
            <a:r>
              <a:rPr lang="zh-CN" altLang="en-US" dirty="0"/>
              <a:t>中的方法命名冲突，你可以在导入时赋予新的函数名。</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263</a:t>
            </a:fld>
            <a:endParaRPr lang="en-US" dirty="0"/>
          </a:p>
        </p:txBody>
      </p:sp>
    </p:spTree>
    <p:extLst>
      <p:ext uri="{BB962C8B-B14F-4D97-AF65-F5344CB8AC3E}">
        <p14:creationId xmlns:p14="http://schemas.microsoft.com/office/powerpoint/2010/main" val="32330342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zh-CN" altLang="en-US" sz="2800" dirty="0">
                <a:solidFill>
                  <a:schemeClr val="bg1">
                    <a:lumMod val="65000"/>
                  </a:schemeClr>
                </a:solidFill>
              </a:rPr>
              <a:t>导入（</a:t>
            </a:r>
            <a:r>
              <a:rPr lang="en-US" altLang="zh-CN" sz="2800" dirty="0">
                <a:solidFill>
                  <a:schemeClr val="bg1">
                    <a:lumMod val="65000"/>
                  </a:schemeClr>
                </a:solidFill>
              </a:rPr>
              <a:t>import</a:t>
            </a:r>
            <a:r>
              <a:rPr lang="zh-CN" altLang="en-US" sz="2800" dirty="0">
                <a:solidFill>
                  <a:schemeClr val="bg1">
                    <a:lumMod val="65000"/>
                  </a:schemeClr>
                </a:solidFill>
              </a:rPr>
              <a:t>）声明</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264</a:t>
            </a:fld>
            <a:endParaRPr lang="en-US" dirty="0"/>
          </a:p>
        </p:txBody>
      </p:sp>
      <p:pic>
        <p:nvPicPr>
          <p:cNvPr id="5" name="Picture 4"/>
          <p:cNvPicPr>
            <a:picLocks noChangeAspect="1"/>
          </p:cNvPicPr>
          <p:nvPr/>
        </p:nvPicPr>
        <p:blipFill>
          <a:blip r:embed="rId2" cstate="print"/>
          <a:stretch>
            <a:fillRect/>
          </a:stretch>
        </p:blipFill>
        <p:spPr>
          <a:xfrm>
            <a:off x="455613" y="1635666"/>
            <a:ext cx="8083412" cy="4670909"/>
          </a:xfrm>
          <a:prstGeom prst="rect">
            <a:avLst/>
          </a:prstGeom>
        </p:spPr>
      </p:pic>
    </p:spTree>
    <p:extLst>
      <p:ext uri="{BB962C8B-B14F-4D97-AF65-F5344CB8AC3E}">
        <p14:creationId xmlns:p14="http://schemas.microsoft.com/office/powerpoint/2010/main" val="18230662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zh-CN" altLang="en-US" sz="2800" dirty="0">
                <a:solidFill>
                  <a:schemeClr val="bg1">
                    <a:lumMod val="65000"/>
                  </a:schemeClr>
                </a:solidFill>
              </a:rPr>
              <a:t>参数方向</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导入的</a:t>
            </a:r>
            <a:r>
              <a:rPr lang="en-US" altLang="zh-CN" dirty="0"/>
              <a:t>C</a:t>
            </a:r>
            <a:r>
              <a:rPr lang="zh-CN" altLang="en-US" dirty="0"/>
              <a:t>子程序可以有多个参数或者没有参数。</a:t>
            </a:r>
            <a:endParaRPr lang="en-US" altLang="zh-CN" dirty="0"/>
          </a:p>
          <a:p>
            <a:pPr>
              <a:buFont typeface="Arial" panose="020B0604020202020204" pitchFamily="34" charset="0"/>
              <a:buChar char="•"/>
            </a:pPr>
            <a:r>
              <a:rPr lang="zh-CN" altLang="en-US" dirty="0"/>
              <a:t>缺省情况下，参数的方向是</a:t>
            </a:r>
            <a:r>
              <a:rPr lang="en-US" altLang="zh-CN" dirty="0"/>
              <a:t>input</a:t>
            </a:r>
            <a:r>
              <a:rPr lang="zh-CN" altLang="en-US" dirty="0"/>
              <a:t>，即从</a:t>
            </a:r>
            <a:r>
              <a:rPr lang="en-US" altLang="zh-CN" dirty="0"/>
              <a:t>SV</a:t>
            </a:r>
            <a:r>
              <a:rPr lang="zh-CN" altLang="en-US" dirty="0"/>
              <a:t>流向</a:t>
            </a:r>
            <a:r>
              <a:rPr lang="en-US" altLang="zh-CN" dirty="0"/>
              <a:t>C</a:t>
            </a:r>
            <a:r>
              <a:rPr lang="zh-CN" altLang="en-US" dirty="0"/>
              <a:t>函数。</a:t>
            </a:r>
            <a:endParaRPr lang="en-US" altLang="zh-CN" dirty="0"/>
          </a:p>
          <a:p>
            <a:pPr>
              <a:buFont typeface="Arial" panose="020B0604020202020204" pitchFamily="34" charset="0"/>
              <a:buChar char="•"/>
            </a:pPr>
            <a:r>
              <a:rPr lang="zh-CN" altLang="en-US" dirty="0"/>
              <a:t>参数的方向也可以定位为</a:t>
            </a:r>
            <a:r>
              <a:rPr lang="en-US" altLang="zh-CN" dirty="0"/>
              <a:t>output</a:t>
            </a:r>
            <a:r>
              <a:rPr lang="zh-CN" altLang="en-US" dirty="0"/>
              <a:t>和</a:t>
            </a:r>
            <a:r>
              <a:rPr lang="en-US" altLang="zh-CN" dirty="0" err="1"/>
              <a:t>inout</a:t>
            </a:r>
            <a:r>
              <a:rPr lang="zh-CN" altLang="en-US" dirty="0"/>
              <a:t>，参数方向</a:t>
            </a:r>
            <a:r>
              <a:rPr lang="en-US" altLang="zh-CN" dirty="0"/>
              <a:t>ref</a:t>
            </a:r>
            <a:r>
              <a:rPr lang="zh-CN" altLang="en-US" dirty="0"/>
              <a:t>则不被支持。</a:t>
            </a:r>
            <a:endParaRPr lang="en-US" altLang="zh-CN" dirty="0"/>
          </a:p>
          <a:p>
            <a:pPr>
              <a:buFont typeface="Arial" panose="020B0604020202020204" pitchFamily="34" charset="0"/>
              <a:buChar char="•"/>
            </a:pPr>
            <a:r>
              <a:rPr lang="zh-CN" altLang="en-US" dirty="0"/>
              <a:t>函数可以返回一个简单的值，如整数或实数，如果声明其为</a:t>
            </a:r>
            <a:r>
              <a:rPr lang="en-US" altLang="zh-CN" dirty="0"/>
              <a:t>void</a:t>
            </a:r>
            <a:r>
              <a:rPr lang="zh-CN" altLang="en-US" dirty="0"/>
              <a:t>，则函数没有返回值。</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265</a:t>
            </a:fld>
            <a:endParaRPr lang="en-US" dirty="0"/>
          </a:p>
        </p:txBody>
      </p:sp>
      <p:pic>
        <p:nvPicPr>
          <p:cNvPr id="5" name="Picture 4"/>
          <p:cNvPicPr>
            <a:picLocks noChangeAspect="1"/>
          </p:cNvPicPr>
          <p:nvPr/>
        </p:nvPicPr>
        <p:blipFill>
          <a:blip r:embed="rId2" cstate="print"/>
          <a:stretch>
            <a:fillRect/>
          </a:stretch>
        </p:blipFill>
        <p:spPr>
          <a:xfrm>
            <a:off x="721368" y="4307535"/>
            <a:ext cx="8130978" cy="1054176"/>
          </a:xfrm>
          <a:prstGeom prst="rect">
            <a:avLst/>
          </a:prstGeom>
        </p:spPr>
      </p:pic>
    </p:spTree>
    <p:extLst>
      <p:ext uri="{BB962C8B-B14F-4D97-AF65-F5344CB8AC3E}">
        <p14:creationId xmlns:p14="http://schemas.microsoft.com/office/powerpoint/2010/main" val="42144000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zh-CN" altLang="en-US" sz="2800" dirty="0">
                <a:solidFill>
                  <a:schemeClr val="bg1">
                    <a:lumMod val="65000"/>
                  </a:schemeClr>
                </a:solidFill>
              </a:rPr>
              <a:t>参数类型</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通过</a:t>
            </a:r>
            <a:r>
              <a:rPr lang="en-US" altLang="zh-CN" dirty="0"/>
              <a:t>DPI</a:t>
            </a:r>
            <a:r>
              <a:rPr lang="zh-CN" altLang="en-US" dirty="0"/>
              <a:t>传递的每个变量都有两个相匹配的定义。</a:t>
            </a:r>
            <a:endParaRPr lang="en-US" altLang="zh-CN" dirty="0"/>
          </a:p>
          <a:p>
            <a:pPr>
              <a:buFont typeface="Arial" panose="020B0604020202020204" pitchFamily="34" charset="0"/>
              <a:buChar char="•"/>
            </a:pPr>
            <a:r>
              <a:rPr lang="zh-CN" altLang="en-US" dirty="0"/>
              <a:t>一个是</a:t>
            </a:r>
            <a:r>
              <a:rPr lang="en-US" altLang="zh-CN" dirty="0"/>
              <a:t>SV</a:t>
            </a:r>
            <a:r>
              <a:rPr lang="zh-CN" altLang="en-US" dirty="0"/>
              <a:t>的数据类型，一个是</a:t>
            </a:r>
            <a:r>
              <a:rPr lang="en-US" altLang="zh-CN" dirty="0"/>
              <a:t>C</a:t>
            </a:r>
            <a:r>
              <a:rPr lang="zh-CN" altLang="en-US" dirty="0"/>
              <a:t>语言的数据类型。</a:t>
            </a:r>
            <a:endParaRPr lang="en-US" altLang="zh-CN" dirty="0"/>
          </a:p>
          <a:p>
            <a:pPr>
              <a:buFont typeface="Arial" panose="020B0604020202020204" pitchFamily="34" charset="0"/>
              <a:buChar char="•"/>
            </a:pPr>
            <a:r>
              <a:rPr lang="zh-CN" altLang="en-US" dirty="0"/>
              <a:t>你需要确保使用的是兼容的数据类型。</a:t>
            </a:r>
            <a:endParaRPr lang="en-US" altLang="zh-CN" dirty="0"/>
          </a:p>
          <a:p>
            <a:pPr>
              <a:buFont typeface="Arial" panose="020B0604020202020204" pitchFamily="34" charset="0"/>
              <a:buChar char="•"/>
            </a:pPr>
            <a:r>
              <a:rPr lang="en-US" dirty="0"/>
              <a:t>SV</a:t>
            </a:r>
            <a:r>
              <a:rPr lang="zh-CN" altLang="en-US" dirty="0"/>
              <a:t>仿真器不能比较数据类型，因为它无法读取</a:t>
            </a:r>
            <a:r>
              <a:rPr lang="en-US" altLang="zh-CN" dirty="0"/>
              <a:t>C</a:t>
            </a:r>
            <a:r>
              <a:rPr lang="zh-CN" altLang="en-US" dirty="0"/>
              <a:t>代码。</a:t>
            </a:r>
            <a:endParaRPr lang="en-US" altLang="zh-CN" dirty="0"/>
          </a:p>
          <a:p>
            <a:pPr>
              <a:buFont typeface="Arial" panose="020B0604020202020204" pitchFamily="34" charset="0"/>
              <a:buChar char="•"/>
            </a:pPr>
            <a:r>
              <a:rPr lang="en-US" altLang="zh-CN" dirty="0"/>
              <a:t>C</a:t>
            </a:r>
            <a:r>
              <a:rPr lang="zh-CN" altLang="en-US" dirty="0"/>
              <a:t>结构类型在头文件</a:t>
            </a:r>
            <a:r>
              <a:rPr lang="en-US" altLang="zh-CN" dirty="0" err="1"/>
              <a:t>svdpi.h</a:t>
            </a:r>
            <a:r>
              <a:rPr lang="zh-CN" altLang="en-US" dirty="0"/>
              <a:t>文件中定义。</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266</a:t>
            </a:fld>
            <a:endParaRPr lang="en-US" dirty="0"/>
          </a:p>
        </p:txBody>
      </p:sp>
    </p:spTree>
    <p:extLst>
      <p:ext uri="{BB962C8B-B14F-4D97-AF65-F5344CB8AC3E}">
        <p14:creationId xmlns:p14="http://schemas.microsoft.com/office/powerpoint/2010/main" val="354217912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zh-CN" altLang="en-US" sz="2800" dirty="0">
                <a:solidFill>
                  <a:schemeClr val="bg1">
                    <a:lumMod val="65000"/>
                  </a:schemeClr>
                </a:solidFill>
              </a:rPr>
              <a:t>数据类型映射</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267</a:t>
            </a:fld>
            <a:endParaRPr lang="en-US" dirty="0"/>
          </a:p>
        </p:txBody>
      </p:sp>
      <p:pic>
        <p:nvPicPr>
          <p:cNvPr id="5" name="Picture 4"/>
          <p:cNvPicPr>
            <a:picLocks noChangeAspect="1"/>
          </p:cNvPicPr>
          <p:nvPr/>
        </p:nvPicPr>
        <p:blipFill>
          <a:blip r:embed="rId2" cstate="print"/>
          <a:stretch>
            <a:fillRect/>
          </a:stretch>
        </p:blipFill>
        <p:spPr>
          <a:xfrm>
            <a:off x="336910" y="1765073"/>
            <a:ext cx="8468591" cy="4326013"/>
          </a:xfrm>
          <a:prstGeom prst="rect">
            <a:avLst/>
          </a:prstGeom>
        </p:spPr>
      </p:pic>
    </p:spTree>
    <p:extLst>
      <p:ext uri="{BB962C8B-B14F-4D97-AF65-F5344CB8AC3E}">
        <p14:creationId xmlns:p14="http://schemas.microsoft.com/office/powerpoint/2010/main" val="24262580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en-US" altLang="zh-CN" sz="2800" dirty="0">
                <a:solidFill>
                  <a:schemeClr val="bg1">
                    <a:lumMod val="65000"/>
                  </a:schemeClr>
                </a:solidFill>
              </a:rPr>
              <a:t>SV</a:t>
            </a:r>
            <a:r>
              <a:rPr lang="zh-CN" altLang="en-US" sz="2800" dirty="0">
                <a:solidFill>
                  <a:schemeClr val="bg1">
                    <a:lumMod val="65000"/>
                  </a:schemeClr>
                </a:solidFill>
              </a:rPr>
              <a:t>连接简单的</a:t>
            </a:r>
            <a:r>
              <a:rPr lang="en-US" altLang="zh-CN" sz="2800" dirty="0">
                <a:solidFill>
                  <a:schemeClr val="bg1">
                    <a:lumMod val="65000"/>
                  </a:schemeClr>
                </a:solidFill>
              </a:rPr>
              <a:t>C</a:t>
            </a:r>
            <a:r>
              <a:rPr lang="zh-CN" altLang="en-US" sz="2800" dirty="0">
                <a:solidFill>
                  <a:schemeClr val="bg1">
                    <a:lumMod val="65000"/>
                  </a:schemeClr>
                </a:solidFill>
              </a:rPr>
              <a:t>程序</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使用静态变量的计数器，下列</a:t>
            </a:r>
            <a:r>
              <a:rPr lang="en-US" altLang="zh-CN" dirty="0"/>
              <a:t>C</a:t>
            </a:r>
            <a:r>
              <a:rPr lang="zh-CN" altLang="en-US" dirty="0"/>
              <a:t>代码使用了静态变量来保存计数值。</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268</a:t>
            </a:fld>
            <a:endParaRPr lang="en-US" dirty="0"/>
          </a:p>
        </p:txBody>
      </p:sp>
      <p:pic>
        <p:nvPicPr>
          <p:cNvPr id="6" name="Picture 5"/>
          <p:cNvPicPr>
            <a:picLocks noChangeAspect="1"/>
          </p:cNvPicPr>
          <p:nvPr/>
        </p:nvPicPr>
        <p:blipFill>
          <a:blip r:embed="rId2" cstate="print"/>
          <a:stretch>
            <a:fillRect/>
          </a:stretch>
        </p:blipFill>
        <p:spPr>
          <a:xfrm>
            <a:off x="760768" y="2446517"/>
            <a:ext cx="7922857" cy="3717565"/>
          </a:xfrm>
          <a:prstGeom prst="rect">
            <a:avLst/>
          </a:prstGeom>
        </p:spPr>
      </p:pic>
    </p:spTree>
    <p:extLst>
      <p:ext uri="{BB962C8B-B14F-4D97-AF65-F5344CB8AC3E}">
        <p14:creationId xmlns:p14="http://schemas.microsoft.com/office/powerpoint/2010/main" val="84924643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 </a:t>
            </a: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269</a:t>
            </a:fld>
            <a:endParaRPr lang="en-US" dirty="0"/>
          </a:p>
        </p:txBody>
      </p:sp>
      <p:pic>
        <p:nvPicPr>
          <p:cNvPr id="5" name="Picture 4"/>
          <p:cNvPicPr>
            <a:picLocks noChangeAspect="1"/>
          </p:cNvPicPr>
          <p:nvPr/>
        </p:nvPicPr>
        <p:blipFill>
          <a:blip r:embed="rId2" cstate="print"/>
          <a:stretch>
            <a:fillRect/>
          </a:stretch>
        </p:blipFill>
        <p:spPr>
          <a:xfrm>
            <a:off x="457199" y="0"/>
            <a:ext cx="7377545" cy="6330410"/>
          </a:xfrm>
          <a:prstGeom prst="rect">
            <a:avLst/>
          </a:prstGeom>
        </p:spPr>
      </p:pic>
    </p:spTree>
    <p:extLst>
      <p:ext uri="{BB962C8B-B14F-4D97-AF65-F5344CB8AC3E}">
        <p14:creationId xmlns:p14="http://schemas.microsoft.com/office/powerpoint/2010/main" val="4040968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包的使用</a:t>
            </a:r>
            <a:br>
              <a:rPr lang="en-US" altLang="zh-CN" dirty="0"/>
            </a:br>
            <a:r>
              <a:rPr lang="zh-CN" altLang="en-US" sz="2800" dirty="0">
                <a:solidFill>
                  <a:schemeClr val="bg1">
                    <a:lumMod val="65000"/>
                  </a:schemeClr>
                </a:solidFill>
              </a:rPr>
              <a:t>导出包的内容</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fontScale="32500" lnSpcReduction="20000"/>
          </a:bodyPr>
          <a:lstStyle/>
          <a:p>
            <a:pPr marL="346075" lvl="3" indent="-344488">
              <a:lnSpc>
                <a:spcPct val="120000"/>
              </a:lnSpc>
              <a:spcBef>
                <a:spcPts val="1200"/>
              </a:spcBef>
              <a:buFont typeface="Arial" panose="020B0604020202020204" pitchFamily="34" charset="0"/>
              <a:buChar char="•"/>
            </a:pPr>
            <a:r>
              <a:rPr lang="zh-CN" altLang="en-US" sz="7600" dirty="0"/>
              <a:t>可以指定索引一些需要的包中定义的类型到指定的容器中（</a:t>
            </a:r>
            <a:r>
              <a:rPr lang="en-US" altLang="zh-CN" sz="7600" dirty="0"/>
              <a:t>module/class/...</a:t>
            </a:r>
            <a:r>
              <a:rPr lang="zh-CN" altLang="en-US" sz="7600" dirty="0"/>
              <a:t>）。</a:t>
            </a:r>
            <a:endParaRPr lang="en-US" altLang="zh-CN" sz="7600" dirty="0"/>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module ALU(...);</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import definitions::ADD;</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import definitions::SUB;</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import definitions::MUL;</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import definitions::multiplier;</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a:t>
            </a:r>
            <a:r>
              <a:rPr lang="en-US" sz="6400" b="1" dirty="0" err="1">
                <a:latin typeface="Courier New" panose="02070309020205020404" pitchFamily="49" charset="0"/>
                <a:cs typeface="Courier New" panose="02070309020205020404" pitchFamily="49" charset="0"/>
              </a:rPr>
              <a:t>always_comb</a:t>
            </a:r>
            <a:r>
              <a:rPr lang="en-US" sz="6400" b="1" dirty="0">
                <a:latin typeface="Courier New" panose="02070309020205020404" pitchFamily="49" charset="0"/>
                <a:cs typeface="Courier New" panose="02070309020205020404" pitchFamily="49" charset="0"/>
              </a:rPr>
              <a:t> begin</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case (</a:t>
            </a:r>
            <a:r>
              <a:rPr lang="en-US" sz="6400" b="1" dirty="0" err="1">
                <a:latin typeface="Courier New" panose="02070309020205020404" pitchFamily="49" charset="0"/>
                <a:cs typeface="Courier New" panose="02070309020205020404" pitchFamily="49" charset="0"/>
              </a:rPr>
              <a:t>IW.opcode</a:t>
            </a:r>
            <a:r>
              <a:rPr lang="en-US" sz="64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ADD : result = </a:t>
            </a:r>
            <a:r>
              <a:rPr lang="en-US" sz="6400" b="1" dirty="0" err="1">
                <a:latin typeface="Courier New" panose="02070309020205020404" pitchFamily="49" charset="0"/>
                <a:cs typeface="Courier New" panose="02070309020205020404" pitchFamily="49" charset="0"/>
              </a:rPr>
              <a:t>IW.a</a:t>
            </a:r>
            <a:r>
              <a:rPr lang="en-US" sz="6400" b="1" dirty="0">
                <a:latin typeface="Courier New" panose="02070309020205020404" pitchFamily="49" charset="0"/>
                <a:cs typeface="Courier New" panose="02070309020205020404" pitchFamily="49" charset="0"/>
              </a:rPr>
              <a:t> + </a:t>
            </a:r>
            <a:r>
              <a:rPr lang="en-US" sz="6400" b="1" dirty="0" err="1">
                <a:latin typeface="Courier New" panose="02070309020205020404" pitchFamily="49" charset="0"/>
                <a:cs typeface="Courier New" panose="02070309020205020404" pitchFamily="49" charset="0"/>
              </a:rPr>
              <a:t>IW.b</a:t>
            </a:r>
            <a:r>
              <a:rPr lang="en-US" sz="64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SUB : result = </a:t>
            </a:r>
            <a:r>
              <a:rPr lang="en-US" sz="6400" b="1" dirty="0" err="1">
                <a:latin typeface="Courier New" panose="02070309020205020404" pitchFamily="49" charset="0"/>
                <a:cs typeface="Courier New" panose="02070309020205020404" pitchFamily="49" charset="0"/>
              </a:rPr>
              <a:t>IW.a</a:t>
            </a:r>
            <a:r>
              <a:rPr lang="en-US" sz="6400" b="1" dirty="0">
                <a:latin typeface="Courier New" panose="02070309020205020404" pitchFamily="49" charset="0"/>
                <a:cs typeface="Courier New" panose="02070309020205020404" pitchFamily="49" charset="0"/>
              </a:rPr>
              <a:t> - </a:t>
            </a:r>
            <a:r>
              <a:rPr lang="en-US" sz="6400" b="1" dirty="0" err="1">
                <a:latin typeface="Courier New" panose="02070309020205020404" pitchFamily="49" charset="0"/>
                <a:cs typeface="Courier New" panose="02070309020205020404" pitchFamily="49" charset="0"/>
              </a:rPr>
              <a:t>IW.b</a:t>
            </a:r>
            <a:r>
              <a:rPr lang="en-US" sz="64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MUL : result = multiplier(</a:t>
            </a:r>
            <a:r>
              <a:rPr lang="en-US" sz="6400" b="1" dirty="0" err="1">
                <a:latin typeface="Courier New" panose="02070309020205020404" pitchFamily="49" charset="0"/>
                <a:cs typeface="Courier New" panose="02070309020205020404" pitchFamily="49" charset="0"/>
              </a:rPr>
              <a:t>IW.a</a:t>
            </a:r>
            <a:r>
              <a:rPr lang="en-US" sz="6400" b="1" dirty="0">
                <a:latin typeface="Courier New" panose="02070309020205020404" pitchFamily="49" charset="0"/>
                <a:cs typeface="Courier New" panose="02070309020205020404" pitchFamily="49" charset="0"/>
              </a:rPr>
              <a:t>, </a:t>
            </a:r>
            <a:r>
              <a:rPr lang="en-US" sz="6400" b="1" dirty="0" err="1">
                <a:latin typeface="Courier New" panose="02070309020205020404" pitchFamily="49" charset="0"/>
                <a:cs typeface="Courier New" panose="02070309020205020404" pitchFamily="49" charset="0"/>
              </a:rPr>
              <a:t>IW.b</a:t>
            </a:r>
            <a:r>
              <a:rPr lang="en-US" sz="64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a:t>
            </a:r>
            <a:r>
              <a:rPr lang="en-US" sz="6400" b="1" dirty="0" err="1">
                <a:latin typeface="Courier New" panose="02070309020205020404" pitchFamily="49" charset="0"/>
                <a:cs typeface="Courier New" panose="02070309020205020404" pitchFamily="49" charset="0"/>
              </a:rPr>
              <a:t>endcase</a:t>
            </a:r>
            <a:endParaRPr lang="en-US" sz="64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6400" b="1" dirty="0">
                <a:latin typeface="Courier New" panose="02070309020205020404" pitchFamily="49" charset="0"/>
                <a:cs typeface="Courier New" panose="02070309020205020404" pitchFamily="49" charset="0"/>
              </a:rPr>
              <a:t>  end</a:t>
            </a:r>
          </a:p>
          <a:p>
            <a:pPr marL="375512" lvl="3" indent="0">
              <a:lnSpc>
                <a:spcPct val="120000"/>
              </a:lnSpc>
              <a:spcBef>
                <a:spcPts val="0"/>
              </a:spcBef>
              <a:buNone/>
            </a:pPr>
            <a:r>
              <a:rPr lang="en-US" sz="6400" b="1" dirty="0" err="1">
                <a:latin typeface="Courier New" panose="02070309020205020404" pitchFamily="49" charset="0"/>
                <a:cs typeface="Courier New" panose="02070309020205020404" pitchFamily="49" charset="0"/>
              </a:rPr>
              <a:t>endmodule</a:t>
            </a:r>
            <a:r>
              <a:rPr lang="en-US" sz="6400" b="1" dirty="0">
                <a:latin typeface="Courier New" panose="02070309020205020404" pitchFamily="49" charset="0"/>
                <a:cs typeface="Courier New" panose="02070309020205020404" pitchFamily="49" charset="0"/>
              </a:rPr>
              <a:t> </a:t>
            </a:r>
            <a:endParaRPr lang="en-US" altLang="zh-CN" sz="6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27</a:t>
            </a:fld>
            <a:endParaRPr lang="en-US" dirty="0"/>
          </a:p>
        </p:txBody>
      </p:sp>
    </p:spTree>
    <p:extLst>
      <p:ext uri="{BB962C8B-B14F-4D97-AF65-F5344CB8AC3E}">
        <p14:creationId xmlns:p14="http://schemas.microsoft.com/office/powerpoint/2010/main" val="82651355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en-US" altLang="zh-CN" sz="2800" dirty="0">
                <a:solidFill>
                  <a:schemeClr val="bg1">
                    <a:lumMod val="65000"/>
                  </a:schemeClr>
                </a:solidFill>
              </a:rPr>
              <a:t>C</a:t>
            </a:r>
            <a:r>
              <a:rPr lang="zh-CN" altLang="en-US" sz="2800" dirty="0">
                <a:solidFill>
                  <a:schemeClr val="bg1">
                    <a:lumMod val="65000"/>
                  </a:schemeClr>
                </a:solidFill>
              </a:rPr>
              <a:t>函数调用</a:t>
            </a:r>
            <a:r>
              <a:rPr lang="en-US" altLang="zh-CN" sz="2800" dirty="0">
                <a:solidFill>
                  <a:schemeClr val="bg1">
                    <a:lumMod val="65000"/>
                  </a:schemeClr>
                </a:solidFill>
              </a:rPr>
              <a:t>SV</a:t>
            </a:r>
            <a:r>
              <a:rPr lang="zh-CN" altLang="en-US" sz="2800" dirty="0">
                <a:solidFill>
                  <a:schemeClr val="bg1">
                    <a:lumMod val="65000"/>
                  </a:schemeClr>
                </a:solidFill>
              </a:rPr>
              <a:t>函数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lgn="just">
              <a:buFont typeface="Arial" panose="020B0604020202020204" pitchFamily="34" charset="0"/>
              <a:buChar char="•"/>
            </a:pPr>
            <a:r>
              <a:rPr lang="en-US" dirty="0"/>
              <a:t>SV</a:t>
            </a:r>
            <a:r>
              <a:rPr lang="zh-CN" altLang="en-US" dirty="0"/>
              <a:t>代码调用了</a:t>
            </a:r>
            <a:r>
              <a:rPr lang="en-US" altLang="zh-CN" dirty="0"/>
              <a:t>C</a:t>
            </a:r>
            <a:r>
              <a:rPr lang="zh-CN" altLang="en-US" dirty="0"/>
              <a:t>函数的</a:t>
            </a:r>
            <a:r>
              <a:rPr lang="en-US" altLang="zh-CN" dirty="0" err="1"/>
              <a:t>read_file</a:t>
            </a:r>
            <a:r>
              <a:rPr lang="zh-CN" altLang="en-US" dirty="0"/>
              <a:t>打开文件。</a:t>
            </a:r>
            <a:endParaRPr lang="en-US" altLang="zh-CN" dirty="0"/>
          </a:p>
          <a:p>
            <a:pPr algn="just">
              <a:buFont typeface="Arial" panose="020B0604020202020204" pitchFamily="34" charset="0"/>
              <a:buChar char="•"/>
            </a:pPr>
            <a:r>
              <a:rPr lang="en-US" dirty="0"/>
              <a:t>C</a:t>
            </a:r>
            <a:r>
              <a:rPr lang="zh-CN" altLang="en-US" dirty="0"/>
              <a:t>调用了</a:t>
            </a:r>
            <a:r>
              <a:rPr lang="en-US" altLang="zh-CN" dirty="0"/>
              <a:t>SV</a:t>
            </a:r>
            <a:r>
              <a:rPr lang="zh-CN" altLang="en-US" dirty="0"/>
              <a:t>函数</a:t>
            </a:r>
            <a:r>
              <a:rPr lang="en-US" altLang="zh-CN" dirty="0" err="1"/>
              <a:t>mem_build</a:t>
            </a:r>
            <a:r>
              <a:rPr lang="en-US" altLang="zh-CN" dirty="0"/>
              <a:t>()</a:t>
            </a:r>
            <a:r>
              <a:rPr lang="zh-CN" altLang="en-US" dirty="0"/>
              <a:t>来设置内存大小。</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270</a:t>
            </a:fld>
            <a:endParaRPr lang="en-US" dirty="0"/>
          </a:p>
        </p:txBody>
      </p:sp>
      <p:pic>
        <p:nvPicPr>
          <p:cNvPr id="5" name="Picture 4"/>
          <p:cNvPicPr>
            <a:picLocks noChangeAspect="1"/>
          </p:cNvPicPr>
          <p:nvPr/>
        </p:nvPicPr>
        <p:blipFill>
          <a:blip r:embed="rId2" cstate="print"/>
          <a:stretch>
            <a:fillRect/>
          </a:stretch>
        </p:blipFill>
        <p:spPr>
          <a:xfrm>
            <a:off x="4415444" y="131355"/>
            <a:ext cx="4269768" cy="6175220"/>
          </a:xfrm>
          <a:prstGeom prst="rect">
            <a:avLst/>
          </a:prstGeom>
        </p:spPr>
      </p:pic>
    </p:spTree>
    <p:extLst>
      <p:ext uri="{BB962C8B-B14F-4D97-AF65-F5344CB8AC3E}">
        <p14:creationId xmlns:p14="http://schemas.microsoft.com/office/powerpoint/2010/main" val="197187705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en-US" altLang="zh-CN" sz="2800" dirty="0">
                <a:solidFill>
                  <a:schemeClr val="bg1">
                    <a:lumMod val="65000"/>
                  </a:schemeClr>
                </a:solidFill>
              </a:rPr>
              <a:t>C</a:t>
            </a:r>
            <a:r>
              <a:rPr lang="zh-CN" altLang="en-US" sz="2800" dirty="0">
                <a:solidFill>
                  <a:schemeClr val="bg1">
                    <a:lumMod val="65000"/>
                  </a:schemeClr>
                </a:solidFill>
              </a:rPr>
              <a:t>函数调用</a:t>
            </a:r>
            <a:r>
              <a:rPr lang="en-US" altLang="zh-CN" sz="2800" dirty="0">
                <a:solidFill>
                  <a:schemeClr val="bg1">
                    <a:lumMod val="65000"/>
                  </a:schemeClr>
                </a:solidFill>
              </a:rPr>
              <a:t>SV</a:t>
            </a:r>
            <a:r>
              <a:rPr lang="zh-CN" altLang="en-US" sz="2800" dirty="0">
                <a:solidFill>
                  <a:schemeClr val="bg1">
                    <a:lumMod val="65000"/>
                  </a:schemeClr>
                </a:solidFill>
              </a:rPr>
              <a:t>函数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lgn="just">
              <a:buFont typeface="Arial" panose="020B0604020202020204" pitchFamily="34" charset="0"/>
              <a:buChar char="•"/>
            </a:pPr>
            <a:r>
              <a:rPr lang="en-US" dirty="0"/>
              <a:t>SV</a:t>
            </a:r>
            <a:r>
              <a:rPr lang="zh-CN" altLang="en-US" dirty="0"/>
              <a:t>代码调用了</a:t>
            </a:r>
            <a:r>
              <a:rPr lang="en-US" altLang="zh-CN" dirty="0"/>
              <a:t>C</a:t>
            </a:r>
            <a:r>
              <a:rPr lang="zh-CN" altLang="en-US" dirty="0"/>
              <a:t>函数的</a:t>
            </a:r>
            <a:r>
              <a:rPr lang="en-US" altLang="zh-CN" dirty="0" err="1"/>
              <a:t>read_file</a:t>
            </a:r>
            <a:r>
              <a:rPr lang="zh-CN" altLang="en-US" dirty="0"/>
              <a:t>打开文件。</a:t>
            </a:r>
            <a:endParaRPr lang="en-US" altLang="zh-CN" dirty="0"/>
          </a:p>
          <a:p>
            <a:pPr algn="just">
              <a:buFont typeface="Arial" panose="020B0604020202020204" pitchFamily="34" charset="0"/>
              <a:buChar char="•"/>
            </a:pPr>
            <a:r>
              <a:rPr lang="en-US" dirty="0"/>
              <a:t>C</a:t>
            </a:r>
            <a:r>
              <a:rPr lang="zh-CN" altLang="en-US" dirty="0"/>
              <a:t>调用了</a:t>
            </a:r>
            <a:r>
              <a:rPr lang="en-US" altLang="zh-CN" dirty="0"/>
              <a:t>SV</a:t>
            </a:r>
            <a:r>
              <a:rPr lang="zh-CN" altLang="en-US" dirty="0"/>
              <a:t>函数</a:t>
            </a:r>
            <a:r>
              <a:rPr lang="en-US" altLang="zh-CN" dirty="0" err="1"/>
              <a:t>mem_build</a:t>
            </a:r>
            <a:r>
              <a:rPr lang="en-US" altLang="zh-CN" dirty="0"/>
              <a:t>()</a:t>
            </a:r>
            <a:r>
              <a:rPr lang="zh-CN" altLang="en-US" dirty="0"/>
              <a:t>来设置内存大小。</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271</a:t>
            </a:fld>
            <a:endParaRPr lang="en-US" dirty="0"/>
          </a:p>
        </p:txBody>
      </p:sp>
      <p:pic>
        <p:nvPicPr>
          <p:cNvPr id="6" name="Picture 5"/>
          <p:cNvPicPr>
            <a:picLocks noChangeAspect="1"/>
          </p:cNvPicPr>
          <p:nvPr/>
        </p:nvPicPr>
        <p:blipFill>
          <a:blip r:embed="rId2" cstate="print"/>
          <a:stretch>
            <a:fillRect/>
          </a:stretch>
        </p:blipFill>
        <p:spPr>
          <a:xfrm>
            <a:off x="673820" y="2541999"/>
            <a:ext cx="8326681" cy="3796456"/>
          </a:xfrm>
          <a:prstGeom prst="rect">
            <a:avLst/>
          </a:prstGeom>
        </p:spPr>
      </p:pic>
    </p:spTree>
    <p:extLst>
      <p:ext uri="{BB962C8B-B14F-4D97-AF65-F5344CB8AC3E}">
        <p14:creationId xmlns:p14="http://schemas.microsoft.com/office/powerpoint/2010/main" val="595201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en-US" altLang="zh-CN" sz="2800" dirty="0">
                <a:solidFill>
                  <a:schemeClr val="bg1">
                    <a:lumMod val="65000"/>
                  </a:schemeClr>
                </a:solidFill>
              </a:rPr>
              <a:t>C</a:t>
            </a:r>
            <a:r>
              <a:rPr lang="zh-CN" altLang="en-US" sz="2800" dirty="0">
                <a:solidFill>
                  <a:schemeClr val="bg1">
                    <a:lumMod val="65000"/>
                  </a:schemeClr>
                </a:solidFill>
              </a:rPr>
              <a:t>任务调用</a:t>
            </a:r>
            <a:r>
              <a:rPr lang="en-US" altLang="zh-CN" sz="2800" dirty="0">
                <a:solidFill>
                  <a:schemeClr val="bg1">
                    <a:lumMod val="65000"/>
                  </a:schemeClr>
                </a:solidFill>
              </a:rPr>
              <a:t>SV</a:t>
            </a:r>
            <a:r>
              <a:rPr lang="zh-CN" altLang="en-US" sz="2800" dirty="0">
                <a:solidFill>
                  <a:schemeClr val="bg1">
                    <a:lumMod val="65000"/>
                  </a:schemeClr>
                </a:solidFill>
              </a:rPr>
              <a:t>任务</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algn="just">
              <a:buFont typeface="Arial" panose="020B0604020202020204" pitchFamily="34" charset="0"/>
              <a:buChar char="•"/>
            </a:pPr>
            <a:r>
              <a:rPr lang="zh-CN" altLang="en-US" dirty="0"/>
              <a:t>一个真实的内存模型含有诸如读写之类消耗时间的操作，所以必须用仿真时间延迟来模拟。</a:t>
            </a:r>
            <a:endParaRPr lang="en-US" altLang="zh-CN" dirty="0"/>
          </a:p>
          <a:p>
            <a:pPr algn="just">
              <a:buFont typeface="Arial" panose="020B0604020202020204" pitchFamily="34" charset="0"/>
              <a:buChar char="•"/>
            </a:pPr>
            <a:r>
              <a:rPr lang="zh-CN" altLang="en-US" dirty="0"/>
              <a:t>以下</a:t>
            </a:r>
            <a:r>
              <a:rPr lang="en-US" altLang="zh-CN" dirty="0"/>
              <a:t>SV</a:t>
            </a:r>
            <a:r>
              <a:rPr lang="zh-CN" altLang="en-US" dirty="0"/>
              <a:t>代码新增了</a:t>
            </a:r>
            <a:r>
              <a:rPr lang="en-US" altLang="zh-CN" dirty="0" err="1"/>
              <a:t>mem_read</a:t>
            </a:r>
            <a:r>
              <a:rPr lang="zh-CN" altLang="en-US" dirty="0"/>
              <a:t>和</a:t>
            </a:r>
            <a:r>
              <a:rPr lang="en-US" altLang="zh-CN" dirty="0" err="1"/>
              <a:t>mem_write</a:t>
            </a:r>
            <a:r>
              <a:rPr lang="zh-CN" altLang="en-US" dirty="0"/>
              <a:t>两个任务，导入的</a:t>
            </a:r>
            <a:r>
              <a:rPr lang="en-US" altLang="zh-CN" dirty="0" err="1"/>
              <a:t>read_file</a:t>
            </a:r>
            <a:r>
              <a:rPr lang="zh-CN" altLang="en-US" dirty="0"/>
              <a:t>变成了一个任务，因为它调用了其它的任务，因为只有任务才可以调用其它任务。</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272</a:t>
            </a:fld>
            <a:endParaRPr lang="en-US" dirty="0"/>
          </a:p>
        </p:txBody>
      </p:sp>
      <p:pic>
        <p:nvPicPr>
          <p:cNvPr id="5" name="Picture 4"/>
          <p:cNvPicPr>
            <a:picLocks noChangeAspect="1"/>
          </p:cNvPicPr>
          <p:nvPr/>
        </p:nvPicPr>
        <p:blipFill>
          <a:blip r:embed="rId2" cstate="print"/>
          <a:stretch>
            <a:fillRect/>
          </a:stretch>
        </p:blipFill>
        <p:spPr>
          <a:xfrm>
            <a:off x="3483198" y="1620275"/>
            <a:ext cx="5660802" cy="4686300"/>
          </a:xfrm>
          <a:prstGeom prst="rect">
            <a:avLst/>
          </a:prstGeom>
        </p:spPr>
      </p:pic>
    </p:spTree>
    <p:extLst>
      <p:ext uri="{BB962C8B-B14F-4D97-AF65-F5344CB8AC3E}">
        <p14:creationId xmlns:p14="http://schemas.microsoft.com/office/powerpoint/2010/main" val="28979100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en-US" altLang="zh-CN" sz="2800" dirty="0">
                <a:solidFill>
                  <a:schemeClr val="bg1">
                    <a:lumMod val="65000"/>
                  </a:schemeClr>
                </a:solidFill>
              </a:rPr>
              <a:t>C</a:t>
            </a:r>
            <a:r>
              <a:rPr lang="zh-CN" altLang="en-US" sz="2800" dirty="0">
                <a:solidFill>
                  <a:schemeClr val="bg1">
                    <a:lumMod val="65000"/>
                  </a:schemeClr>
                </a:solidFill>
              </a:rPr>
              <a:t>任务调用</a:t>
            </a:r>
            <a:r>
              <a:rPr lang="en-US" altLang="zh-CN" sz="2800" dirty="0">
                <a:solidFill>
                  <a:schemeClr val="bg1">
                    <a:lumMod val="65000"/>
                  </a:schemeClr>
                </a:solidFill>
              </a:rPr>
              <a:t>SV</a:t>
            </a:r>
            <a:r>
              <a:rPr lang="zh-CN" altLang="en-US" sz="2800" dirty="0">
                <a:solidFill>
                  <a:schemeClr val="bg1">
                    <a:lumMod val="65000"/>
                  </a:schemeClr>
                </a:solidFill>
              </a:rPr>
              <a:t>任务</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indent="0" algn="just">
              <a:buNone/>
            </a:pPr>
            <a:r>
              <a:rPr lang="en-US" altLang="zh-CN" dirty="0"/>
              <a:t> </a:t>
            </a:r>
            <a:endParaRPr lang="zh-CN" alt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273</a:t>
            </a:fld>
            <a:endParaRPr lang="en-US" dirty="0"/>
          </a:p>
        </p:txBody>
      </p:sp>
      <p:pic>
        <p:nvPicPr>
          <p:cNvPr id="7" name="Picture 6"/>
          <p:cNvPicPr>
            <a:picLocks noChangeAspect="1"/>
          </p:cNvPicPr>
          <p:nvPr/>
        </p:nvPicPr>
        <p:blipFill>
          <a:blip r:embed="rId2" cstate="print"/>
          <a:stretch>
            <a:fillRect/>
          </a:stretch>
        </p:blipFill>
        <p:spPr>
          <a:xfrm>
            <a:off x="457200" y="1743075"/>
            <a:ext cx="6912625" cy="4595380"/>
          </a:xfrm>
          <a:prstGeom prst="rect">
            <a:avLst/>
          </a:prstGeom>
        </p:spPr>
      </p:pic>
    </p:spTree>
    <p:extLst>
      <p:ext uri="{BB962C8B-B14F-4D97-AF65-F5344CB8AC3E}">
        <p14:creationId xmlns:p14="http://schemas.microsoft.com/office/powerpoint/2010/main" val="10680765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DPI</a:t>
            </a:r>
            <a:r>
              <a:rPr lang="zh-CN" altLang="en-US" dirty="0"/>
              <a:t>接口</a:t>
            </a:r>
            <a:br>
              <a:rPr lang="en-US" altLang="zh-CN" dirty="0"/>
            </a:br>
            <a:r>
              <a:rPr lang="en-US" altLang="zh-CN" sz="2800" dirty="0">
                <a:solidFill>
                  <a:schemeClr val="bg1">
                    <a:lumMod val="65000"/>
                  </a:schemeClr>
                </a:solidFill>
              </a:rPr>
              <a:t>C</a:t>
            </a:r>
            <a:r>
              <a:rPr lang="zh-CN" altLang="en-US" sz="2800" dirty="0">
                <a:solidFill>
                  <a:schemeClr val="bg1">
                    <a:lumMod val="65000"/>
                  </a:schemeClr>
                </a:solidFill>
              </a:rPr>
              <a:t>任务调用</a:t>
            </a:r>
            <a:r>
              <a:rPr lang="en-US" altLang="zh-CN" sz="2800" dirty="0">
                <a:solidFill>
                  <a:schemeClr val="bg1">
                    <a:lumMod val="65000"/>
                  </a:schemeClr>
                </a:solidFill>
              </a:rPr>
              <a:t>SV</a:t>
            </a:r>
            <a:r>
              <a:rPr lang="zh-CN" altLang="en-US" sz="2800" dirty="0">
                <a:solidFill>
                  <a:schemeClr val="bg1">
                    <a:lumMod val="65000"/>
                  </a:schemeClr>
                </a:solidFill>
              </a:rPr>
              <a:t>任务</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indent="0" algn="just">
              <a:buNone/>
            </a:pPr>
            <a:r>
              <a:rPr lang="en-US" altLang="zh-CN" dirty="0"/>
              <a:t> </a:t>
            </a:r>
            <a:endParaRPr lang="zh-CN" alt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274</a:t>
            </a:fld>
            <a:endParaRPr lang="en-US" dirty="0"/>
          </a:p>
        </p:txBody>
      </p:sp>
      <p:pic>
        <p:nvPicPr>
          <p:cNvPr id="5" name="Picture 4"/>
          <p:cNvPicPr>
            <a:picLocks noChangeAspect="1"/>
          </p:cNvPicPr>
          <p:nvPr/>
        </p:nvPicPr>
        <p:blipFill>
          <a:blip r:embed="rId2" cstate="print"/>
          <a:stretch>
            <a:fillRect/>
          </a:stretch>
        </p:blipFill>
        <p:spPr>
          <a:xfrm>
            <a:off x="455613" y="1677425"/>
            <a:ext cx="6638925" cy="4629150"/>
          </a:xfrm>
          <a:prstGeom prst="rect">
            <a:avLst/>
          </a:prstGeom>
        </p:spPr>
      </p:pic>
    </p:spTree>
    <p:extLst>
      <p:ext uri="{BB962C8B-B14F-4D97-AF65-F5344CB8AC3E}">
        <p14:creationId xmlns:p14="http://schemas.microsoft.com/office/powerpoint/2010/main" val="263957371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验证环境和示例</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验证环境结构</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b="1" dirty="0"/>
              <a:t>测试平台（</a:t>
            </a:r>
            <a:r>
              <a:rPr lang="en-US" b="1" dirty="0" err="1"/>
              <a:t>testbench</a:t>
            </a:r>
            <a:r>
              <a:rPr lang="zh-CN" altLang="en-US" b="1" dirty="0"/>
              <a:t>）</a:t>
            </a:r>
            <a:r>
              <a:rPr lang="zh-CN" altLang="en-US" dirty="0"/>
              <a:t>是整个验证系统的总称。</a:t>
            </a:r>
            <a:endParaRPr lang="en-US" altLang="zh-CN" dirty="0"/>
          </a:p>
          <a:p>
            <a:pPr>
              <a:buFont typeface="Arial" panose="020B0604020202020204" pitchFamily="34" charset="0"/>
              <a:buChar char="•"/>
            </a:pPr>
            <a:r>
              <a:rPr lang="zh-CN" altLang="en-US" dirty="0"/>
              <a:t>它包括验证结构中的</a:t>
            </a:r>
            <a:r>
              <a:rPr lang="zh-CN" altLang="en-US" b="1" dirty="0"/>
              <a:t>各个组件、组件之间的连接关系、测试平台的配置和控制</a:t>
            </a:r>
            <a:r>
              <a:rPr lang="zh-CN" altLang="en-US" dirty="0"/>
              <a:t>。</a:t>
            </a:r>
            <a:endParaRPr lang="en-US" altLang="zh-CN" dirty="0"/>
          </a:p>
          <a:p>
            <a:pPr>
              <a:buFont typeface="Arial" panose="020B0604020202020204" pitchFamily="34" charset="0"/>
              <a:buChar char="•"/>
            </a:pPr>
            <a:r>
              <a:rPr lang="zh-CN" altLang="en-US" dirty="0"/>
              <a:t>从更系统的意义来讲，它还包括</a:t>
            </a:r>
            <a:r>
              <a:rPr lang="zh-CN" altLang="en-US" b="1" dirty="0"/>
              <a:t>编译仿真</a:t>
            </a:r>
            <a:r>
              <a:rPr lang="zh-CN" altLang="en-US" dirty="0"/>
              <a:t>的流程、</a:t>
            </a:r>
            <a:r>
              <a:rPr lang="zh-CN" altLang="en-US" b="1" dirty="0"/>
              <a:t>结果分析</a:t>
            </a:r>
            <a:r>
              <a:rPr lang="zh-CN" altLang="en-US" dirty="0"/>
              <a:t>报告和</a:t>
            </a:r>
            <a:r>
              <a:rPr lang="zh-CN" altLang="en-US" b="1" dirty="0"/>
              <a:t>覆盖率</a:t>
            </a:r>
            <a:r>
              <a:rPr lang="zh-CN" altLang="en-US" dirty="0"/>
              <a:t>检查等。</a:t>
            </a:r>
            <a:endParaRPr lang="en-US" altLang="zh-CN" dirty="0"/>
          </a:p>
          <a:p>
            <a:pPr>
              <a:buFont typeface="Arial" panose="020B0604020202020204" pitchFamily="34" charset="0"/>
              <a:buChar char="•"/>
            </a:pPr>
            <a:r>
              <a:rPr lang="zh-CN" altLang="en-US" dirty="0"/>
              <a:t>从狭义上讲，我们主要关注验证平台的</a:t>
            </a:r>
            <a:r>
              <a:rPr lang="zh-CN" altLang="en-US" b="1" dirty="0"/>
              <a:t>结构和组件</a:t>
            </a:r>
            <a:r>
              <a:rPr lang="zh-CN" altLang="en-US" dirty="0"/>
              <a:t>部分，他们可以</a:t>
            </a:r>
            <a:r>
              <a:rPr lang="zh-CN" altLang="en-US" b="1" dirty="0"/>
              <a:t>产生</a:t>
            </a:r>
            <a:r>
              <a:rPr lang="zh-CN" altLang="en-US" dirty="0"/>
              <a:t>设计所需要的各种</a:t>
            </a:r>
            <a:r>
              <a:rPr lang="zh-CN" altLang="en-US" b="1" dirty="0"/>
              <a:t>输入</a:t>
            </a:r>
            <a:r>
              <a:rPr lang="zh-CN" altLang="en-US" dirty="0"/>
              <a:t>，也会在此基础上进行</a:t>
            </a:r>
            <a:r>
              <a:rPr lang="zh-CN" altLang="en-US" b="1" dirty="0"/>
              <a:t>设计功能的检查</a:t>
            </a:r>
            <a:r>
              <a:rPr lang="zh-CN" altLang="en-US" dirty="0"/>
              <a:t>。</a:t>
            </a:r>
            <a:endParaRPr lang="en-US" altLang="zh-CN" dirty="0"/>
          </a:p>
          <a:p>
            <a:pPr>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276</a:t>
            </a:fld>
            <a:endParaRPr lang="en-US" dirty="0"/>
          </a:p>
        </p:txBody>
      </p:sp>
    </p:spTree>
    <p:extLst>
      <p:ext uri="{BB962C8B-B14F-4D97-AF65-F5344CB8AC3E}">
        <p14:creationId xmlns:p14="http://schemas.microsoft.com/office/powerpoint/2010/main" val="127785524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验证环境结构</a:t>
            </a:r>
            <a:br>
              <a:rPr lang="en-US" altLang="zh-CN" dirty="0"/>
            </a:br>
            <a:r>
              <a:rPr lang="zh-CN" altLang="en-US" sz="2800" dirty="0">
                <a:solidFill>
                  <a:schemeClr val="bg1">
                    <a:lumMod val="65000"/>
                  </a:schemeClr>
                </a:solidFill>
              </a:rPr>
              <a:t>测试平台结构图</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277</a:t>
            </a:fld>
            <a:endParaRPr lang="en-US" dirty="0"/>
          </a:p>
        </p:txBody>
      </p:sp>
      <p:pic>
        <p:nvPicPr>
          <p:cNvPr id="5" name="Picture 4" descr="C:\Users\bliu65\AppData\Local\YNote\data\eva.bill@163.com\a305103bb6094f4fa496871f2ccd95f5\clipboar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6731" y="1699200"/>
            <a:ext cx="6639969" cy="4327926"/>
          </a:xfrm>
          <a:prstGeom prst="rect">
            <a:avLst/>
          </a:prstGeom>
          <a:noFill/>
          <a:ln>
            <a:noFill/>
          </a:ln>
        </p:spPr>
      </p:pic>
    </p:spTree>
    <p:extLst>
      <p:ext uri="{BB962C8B-B14F-4D97-AF65-F5344CB8AC3E}">
        <p14:creationId xmlns:p14="http://schemas.microsoft.com/office/powerpoint/2010/main" val="344678722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验证环境结构</a:t>
            </a:r>
            <a:br>
              <a:rPr lang="en-US" altLang="zh-CN" dirty="0"/>
            </a:br>
            <a:r>
              <a:rPr lang="zh-CN" altLang="en-US" sz="2800" dirty="0">
                <a:solidFill>
                  <a:schemeClr val="bg1">
                    <a:lumMod val="65000"/>
                  </a:schemeClr>
                </a:solidFill>
              </a:rPr>
              <a:t>测试平台结构图（续）</a:t>
            </a:r>
            <a:endParaRPr lang="en-US" dirty="0">
              <a:solidFill>
                <a:schemeClr val="bg1">
                  <a:lumMod val="65000"/>
                </a:schemeClr>
              </a:solidFill>
            </a:endParaRPr>
          </a:p>
        </p:txBody>
      </p:sp>
      <p:sp>
        <p:nvSpPr>
          <p:cNvPr id="4" name="Text Placeholder 3"/>
          <p:cNvSpPr>
            <a:spLocks noGrp="1"/>
          </p:cNvSpPr>
          <p:nvPr>
            <p:ph idx="1"/>
          </p:nvPr>
        </p:nvSpPr>
        <p:spPr/>
        <p:txBody>
          <a:bodyPr/>
          <a:lstStyle/>
          <a:p>
            <a:pPr lvl="0">
              <a:buFont typeface="Arial" panose="020B0604020202020204" pitchFamily="34" charset="0"/>
              <a:buChar char="•"/>
            </a:pPr>
            <a:r>
              <a:rPr lang="zh-CN" altLang="en-US" dirty="0"/>
              <a:t>各个组件之间是相互</a:t>
            </a:r>
            <a:r>
              <a:rPr lang="zh-CN" altLang="en-US" b="1" dirty="0"/>
              <a:t>独立</a:t>
            </a:r>
            <a:r>
              <a:rPr lang="zh-CN" altLang="en-US" dirty="0"/>
              <a:t>的</a:t>
            </a:r>
            <a:endParaRPr lang="en-US" dirty="0"/>
          </a:p>
          <a:p>
            <a:pPr lvl="0">
              <a:buFont typeface="Arial" panose="020B0604020202020204" pitchFamily="34" charset="0"/>
              <a:buChar char="•"/>
            </a:pPr>
            <a:r>
              <a:rPr lang="zh-CN" altLang="en-US" dirty="0"/>
              <a:t>验证组件与设计之间需要</a:t>
            </a:r>
            <a:r>
              <a:rPr lang="zh-CN" altLang="en-US" b="1" dirty="0"/>
              <a:t>连接</a:t>
            </a:r>
            <a:endParaRPr lang="en-US" b="1" dirty="0"/>
          </a:p>
          <a:p>
            <a:pPr lvl="0">
              <a:buFont typeface="Arial" panose="020B0604020202020204" pitchFamily="34" charset="0"/>
              <a:buChar char="•"/>
            </a:pPr>
            <a:r>
              <a:rPr lang="zh-CN" altLang="en-US" dirty="0"/>
              <a:t>验证组件之间也需要进行</a:t>
            </a:r>
            <a:r>
              <a:rPr lang="zh-CN" altLang="en-US" b="1" dirty="0"/>
              <a:t>通信</a:t>
            </a:r>
            <a:endParaRPr lang="en-US" b="1" dirty="0"/>
          </a:p>
          <a:p>
            <a:pPr lvl="0">
              <a:buFont typeface="Arial" panose="020B0604020202020204" pitchFamily="34" charset="0"/>
              <a:buChar char="•"/>
            </a:pPr>
            <a:r>
              <a:rPr lang="zh-CN" altLang="en-US" dirty="0"/>
              <a:t>验证环境也需要时钟和复位信号的</a:t>
            </a:r>
            <a:r>
              <a:rPr lang="zh-CN" altLang="en-US" b="1" dirty="0"/>
              <a:t>驱动</a:t>
            </a:r>
            <a:endParaRPr lang="en-US" b="1"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278</a:t>
            </a:fld>
            <a:endParaRPr lang="en-US" dirty="0"/>
          </a:p>
        </p:txBody>
      </p:sp>
    </p:spTree>
    <p:extLst>
      <p:ext uri="{BB962C8B-B14F-4D97-AF65-F5344CB8AC3E}">
        <p14:creationId xmlns:p14="http://schemas.microsoft.com/office/powerpoint/2010/main" val="37797463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验证环境结构</a:t>
            </a:r>
            <a:br>
              <a:rPr lang="en-US" altLang="zh-CN" dirty="0"/>
            </a:br>
            <a:r>
              <a:rPr lang="zh-CN" altLang="en-US" sz="2800" dirty="0">
                <a:solidFill>
                  <a:schemeClr val="bg1">
                    <a:lumMod val="65000"/>
                  </a:schemeClr>
                </a:solidFill>
              </a:rPr>
              <a:t>验证语言应用趋势（续）</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344487" lvl="0" indent="-342900">
              <a:buFont typeface="Arial" panose="020B0604020202020204" pitchFamily="34" charset="0"/>
              <a:buChar char="•"/>
            </a:pPr>
            <a:r>
              <a:rPr lang="zh-CN" altLang="en-US" dirty="0"/>
              <a:t>近年来</a:t>
            </a:r>
            <a:r>
              <a:rPr lang="en-US" b="1" dirty="0" err="1"/>
              <a:t>SystemVerilog</a:t>
            </a:r>
            <a:r>
              <a:rPr lang="zh-CN" altLang="en-US" dirty="0"/>
              <a:t>的使用比例明显占据主导地位。</a:t>
            </a:r>
            <a:endParaRPr lang="en-US" altLang="zh-CN" dirty="0"/>
          </a:p>
          <a:p>
            <a:pPr marL="344487" lvl="0" indent="-342900">
              <a:buFont typeface="Arial" panose="020B0604020202020204" pitchFamily="34" charset="0"/>
              <a:buChar char="•"/>
            </a:pPr>
            <a:r>
              <a:rPr lang="en-US" b="1" dirty="0" err="1"/>
              <a:t>SystemC</a:t>
            </a:r>
            <a:r>
              <a:rPr lang="zh-CN" altLang="en-US" dirty="0"/>
              <a:t>和</a:t>
            </a:r>
            <a:r>
              <a:rPr lang="en-US" b="1" dirty="0"/>
              <a:t>C/C++</a:t>
            </a:r>
            <a:r>
              <a:rPr lang="zh-CN" altLang="en-US" dirty="0"/>
              <a:t>在验证部分也有其应用空间。</a:t>
            </a:r>
            <a:endParaRPr lang="en-US" altLang="zh-CN" dirty="0"/>
          </a:p>
          <a:p>
            <a:pPr marL="344487" lvl="0" indent="-342900">
              <a:buFont typeface="Arial" panose="020B0604020202020204" pitchFamily="34" charset="0"/>
              <a:buChar char="•"/>
            </a:pPr>
            <a:r>
              <a:rPr lang="zh-CN" altLang="en-US" dirty="0"/>
              <a:t>借助于语言的统一趋势，方法学（</a:t>
            </a:r>
            <a:r>
              <a:rPr lang="en-US" altLang="zh-CN" b="1" dirty="0"/>
              <a:t>UVM</a:t>
            </a:r>
            <a:r>
              <a:rPr lang="zh-CN" altLang="en-US" dirty="0"/>
              <a:t>）的统一也已经完成。</a:t>
            </a:r>
            <a:endParaRPr lang="en-US" altLang="zh-CN" dirty="0"/>
          </a:p>
          <a:p>
            <a:pPr marL="344487" lvl="0" indent="-342900">
              <a:buFont typeface="Arial" panose="020B0604020202020204" pitchFamily="34" charset="0"/>
              <a:buChar char="•"/>
            </a:pPr>
            <a:r>
              <a:rPr lang="zh-CN" altLang="en-US" dirty="0"/>
              <a:t>验证初学者赶上了一个好时代，一个不再纷乱繁杂的</a:t>
            </a:r>
            <a:r>
              <a:rPr lang="zh-CN" altLang="en-US" b="1" dirty="0"/>
              <a:t>统一时代</a:t>
            </a:r>
            <a:r>
              <a:rPr lang="zh-CN" altLang="en-US" dirty="0"/>
              <a:t>。</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279</a:t>
            </a:fld>
            <a:endParaRPr lang="en-US" dirty="0"/>
          </a:p>
        </p:txBody>
      </p:sp>
    </p:spTree>
    <p:extLst>
      <p:ext uri="{BB962C8B-B14F-4D97-AF65-F5344CB8AC3E}">
        <p14:creationId xmlns:p14="http://schemas.microsoft.com/office/powerpoint/2010/main" val="300697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包的使用</a:t>
            </a:r>
            <a:br>
              <a:rPr lang="en-US" altLang="zh-CN" dirty="0"/>
            </a:br>
            <a:r>
              <a:rPr lang="zh-CN" altLang="en-US" sz="2800" dirty="0">
                <a:solidFill>
                  <a:schemeClr val="bg1">
                    <a:lumMod val="65000"/>
                  </a:schemeClr>
                </a:solidFill>
              </a:rPr>
              <a:t>导出包的内容</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lnSpc>
                <a:spcPct val="120000"/>
              </a:lnSpc>
              <a:spcBef>
                <a:spcPts val="1200"/>
              </a:spcBef>
              <a:buFont typeface="Arial" panose="020B0604020202020204" pitchFamily="34" charset="0"/>
              <a:buChar char="•"/>
            </a:pPr>
            <a:r>
              <a:rPr lang="zh-CN" altLang="en-US" sz="2400" dirty="0"/>
              <a:t>通过通配符</a:t>
            </a:r>
            <a:r>
              <a:rPr lang="en-US" altLang="zh-CN" sz="2400" dirty="0"/>
              <a:t>*</a:t>
            </a:r>
            <a:r>
              <a:rPr lang="zh-CN" altLang="en-US" sz="2400" dirty="0"/>
              <a:t>来将包中所有的类别导入到指定容器中。</a:t>
            </a:r>
            <a:endParaRPr lang="en-US" sz="2400" dirty="0"/>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module ALU(...);</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import definitions::*; // wildcard import</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always_comb</a:t>
            </a:r>
            <a:r>
              <a:rPr lang="en-US" sz="1800" b="1" dirty="0">
                <a:latin typeface="Courier New" panose="02070309020205020404" pitchFamily="49" charset="0"/>
                <a:cs typeface="Courier New" panose="02070309020205020404" pitchFamily="49" charset="0"/>
              </a:rPr>
              <a:t> begin</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case (</a:t>
            </a:r>
            <a:r>
              <a:rPr lang="en-US" sz="1800" b="1" dirty="0" err="1">
                <a:latin typeface="Courier New" panose="02070309020205020404" pitchFamily="49" charset="0"/>
                <a:cs typeface="Courier New" panose="02070309020205020404" pitchFamily="49" charset="0"/>
              </a:rPr>
              <a:t>IW.opcode</a:t>
            </a:r>
            <a:r>
              <a:rPr lang="en-US" sz="1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ADD : result = </a:t>
            </a:r>
            <a:r>
              <a:rPr lang="en-US" sz="1800" b="1" dirty="0" err="1">
                <a:latin typeface="Courier New" panose="02070309020205020404" pitchFamily="49" charset="0"/>
                <a:cs typeface="Courier New" panose="02070309020205020404" pitchFamily="49" charset="0"/>
              </a:rPr>
              <a:t>IW.a</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IW.b</a:t>
            </a:r>
            <a:r>
              <a:rPr lang="en-US" sz="1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SUB : result = </a:t>
            </a:r>
            <a:r>
              <a:rPr lang="en-US" sz="1800" b="1" dirty="0" err="1">
                <a:latin typeface="Courier New" panose="02070309020205020404" pitchFamily="49" charset="0"/>
                <a:cs typeface="Courier New" panose="02070309020205020404" pitchFamily="49" charset="0"/>
              </a:rPr>
              <a:t>IW.a</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IW.b</a:t>
            </a:r>
            <a:r>
              <a:rPr lang="en-US" sz="1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MUL : result = multiplier(</a:t>
            </a:r>
            <a:r>
              <a:rPr lang="en-US" sz="1800" b="1" dirty="0" err="1">
                <a:latin typeface="Courier New" panose="02070309020205020404" pitchFamily="49" charset="0"/>
                <a:cs typeface="Courier New" panose="02070309020205020404" pitchFamily="49" charset="0"/>
              </a:rPr>
              <a:t>IW.a</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IW.b</a:t>
            </a:r>
            <a:r>
              <a:rPr lang="en-US" sz="1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endcase</a:t>
            </a:r>
            <a:endParaRPr lang="en-US" sz="18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end</a:t>
            </a:r>
          </a:p>
          <a:p>
            <a:pPr marL="375512" lvl="3" indent="0">
              <a:lnSpc>
                <a:spcPct val="120000"/>
              </a:lnSpc>
              <a:spcBef>
                <a:spcPts val="0"/>
              </a:spcBef>
              <a:buNone/>
            </a:pPr>
            <a:r>
              <a:rPr lang="en-US" sz="1800" b="1" dirty="0" err="1">
                <a:latin typeface="Courier New" panose="02070309020205020404" pitchFamily="49" charset="0"/>
                <a:cs typeface="Courier New" panose="02070309020205020404" pitchFamily="49" charset="0"/>
              </a:rPr>
              <a:t>endmodule</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28</a:t>
            </a:fld>
            <a:endParaRPr lang="en-US" dirty="0"/>
          </a:p>
        </p:txBody>
      </p:sp>
    </p:spTree>
    <p:extLst>
      <p:ext uri="{BB962C8B-B14F-4D97-AF65-F5344CB8AC3E}">
        <p14:creationId xmlns:p14="http://schemas.microsoft.com/office/powerpoint/2010/main" val="186880959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DEMO</a:t>
            </a:r>
            <a:r>
              <a:rPr lang="zh-CN" altLang="en-US" dirty="0"/>
              <a:t>设计</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硬件设计描述</a:t>
            </a:r>
            <a:br>
              <a:rPr lang="en-US" altLang="zh-CN" dirty="0"/>
            </a:br>
            <a:r>
              <a:rPr lang="en-US" altLang="zh-CN" sz="2800" dirty="0">
                <a:solidFill>
                  <a:schemeClr val="bg1">
                    <a:lumMod val="65000"/>
                  </a:schemeClr>
                </a:solidFill>
              </a:rPr>
              <a:t>MCDF</a:t>
            </a:r>
            <a:r>
              <a:rPr lang="zh-CN" altLang="en-US" sz="2800" dirty="0">
                <a:solidFill>
                  <a:schemeClr val="bg1">
                    <a:lumMod val="65000"/>
                  </a:schemeClr>
                </a:solidFill>
              </a:rPr>
              <a:t>简介</a:t>
            </a:r>
            <a:endParaRPr lang="en-US" sz="2800"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遵循硬件设计描述的方式，介绍它的</a:t>
            </a:r>
            <a:r>
              <a:rPr lang="zh-CN" altLang="en-US" b="1" dirty="0"/>
              <a:t>结构、功能、寄存器和时序</a:t>
            </a:r>
            <a:r>
              <a:rPr lang="zh-CN" altLang="en-US" dirty="0"/>
              <a:t>。</a:t>
            </a:r>
            <a:endParaRPr lang="en-US" altLang="zh-CN" dirty="0"/>
          </a:p>
          <a:p>
            <a:pPr>
              <a:buFont typeface="Arial" panose="020B0604020202020204" pitchFamily="34" charset="0"/>
              <a:buChar char="•"/>
            </a:pPr>
            <a:r>
              <a:rPr lang="zh-CN" altLang="en-US" b="1" dirty="0"/>
              <a:t>熟悉硬件描述</a:t>
            </a:r>
            <a:r>
              <a:rPr lang="zh-CN" altLang="en-US" dirty="0"/>
              <a:t>的方式，也是进入验证领域的一项基本技能。</a:t>
            </a:r>
            <a:endParaRPr lang="en-US" altLang="zh-CN" dirty="0"/>
          </a:p>
          <a:p>
            <a:pPr>
              <a:buFont typeface="Arial" panose="020B0604020202020204" pitchFamily="34" charset="0"/>
              <a:buChar char="•"/>
            </a:pPr>
            <a:r>
              <a:rPr lang="zh-CN" altLang="en-US" dirty="0"/>
              <a:t>多通道数据整形器（</a:t>
            </a:r>
            <a:r>
              <a:rPr lang="en-US" dirty="0"/>
              <a:t>MCDF</a:t>
            </a:r>
            <a:r>
              <a:rPr lang="zh-CN" altLang="en-US" dirty="0"/>
              <a:t>，</a:t>
            </a:r>
            <a:r>
              <a:rPr lang="en-US" dirty="0"/>
              <a:t>multi-channel data formatter</a:t>
            </a:r>
            <a:r>
              <a:rPr lang="zh-CN" altLang="en-US" dirty="0"/>
              <a:t>），它可以</a:t>
            </a:r>
            <a:r>
              <a:rPr lang="zh-CN" altLang="en-US" b="1" dirty="0"/>
              <a:t>将上行（</a:t>
            </a:r>
            <a:r>
              <a:rPr lang="en-US" b="1" dirty="0"/>
              <a:t>uplink</a:t>
            </a:r>
            <a:r>
              <a:rPr lang="zh-CN" altLang="en-US" b="1" dirty="0"/>
              <a:t>）多个通道数据经过内部的</a:t>
            </a:r>
            <a:r>
              <a:rPr lang="en-US" b="1" dirty="0"/>
              <a:t>FIFO</a:t>
            </a:r>
            <a:r>
              <a:rPr lang="zh-CN" altLang="en-US" b="1" dirty="0"/>
              <a:t>，最终以数据包（</a:t>
            </a:r>
            <a:r>
              <a:rPr lang="en-US" b="1" dirty="0"/>
              <a:t>data packet</a:t>
            </a:r>
            <a:r>
              <a:rPr lang="zh-CN" altLang="en-US" b="1" dirty="0"/>
              <a:t>）的形式送出</a:t>
            </a:r>
            <a:r>
              <a:rPr lang="zh-CN" altLang="en-US" dirty="0"/>
              <a:t>。</a:t>
            </a:r>
            <a:endParaRPr lang="en-US" dirty="0"/>
          </a:p>
          <a:p>
            <a:pPr>
              <a:buFont typeface="Arial" panose="020B0604020202020204" pitchFamily="34" charset="0"/>
              <a:buChar char="•"/>
            </a:pPr>
            <a:r>
              <a:rPr lang="zh-CN" altLang="en-US" b="1" dirty="0"/>
              <a:t>上行</a:t>
            </a:r>
            <a:r>
              <a:rPr lang="zh-CN" altLang="en-US" dirty="0"/>
              <a:t>数据和</a:t>
            </a:r>
            <a:r>
              <a:rPr lang="zh-CN" altLang="en-US" b="1" dirty="0"/>
              <a:t>下行</a:t>
            </a:r>
            <a:r>
              <a:rPr lang="zh-CN" altLang="en-US" dirty="0"/>
              <a:t>数据的接口协议不同。</a:t>
            </a:r>
            <a:endParaRPr lang="en-US" altLang="zh-CN" dirty="0"/>
          </a:p>
          <a:p>
            <a:pPr>
              <a:buFont typeface="Arial" panose="020B0604020202020204" pitchFamily="34" charset="0"/>
              <a:buChar char="•"/>
            </a:pPr>
            <a:r>
              <a:rPr lang="zh-CN" altLang="en-US" dirty="0"/>
              <a:t>多通道数据整形器也有</a:t>
            </a:r>
            <a:r>
              <a:rPr lang="zh-CN" altLang="en-US" b="1" dirty="0"/>
              <a:t>寄存器的读写接口</a:t>
            </a:r>
            <a:r>
              <a:rPr lang="zh-CN" altLang="en-US" dirty="0"/>
              <a:t>，可以支持更多的控制功能。</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281</a:t>
            </a:fld>
            <a:endParaRPr lang="en-US" dirty="0"/>
          </a:p>
        </p:txBody>
      </p:sp>
    </p:spTree>
    <p:extLst>
      <p:ext uri="{BB962C8B-B14F-4D97-AF65-F5344CB8AC3E}">
        <p14:creationId xmlns:p14="http://schemas.microsoft.com/office/powerpoint/2010/main" val="33507198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硬件设计描述</a:t>
            </a:r>
            <a:br>
              <a:rPr lang="en-US" altLang="zh-CN" dirty="0"/>
            </a:br>
            <a:r>
              <a:rPr lang="en-US" altLang="zh-CN" sz="2800" dirty="0">
                <a:solidFill>
                  <a:schemeClr val="bg1">
                    <a:lumMod val="65000"/>
                  </a:schemeClr>
                </a:solidFill>
              </a:rPr>
              <a:t>MCDF</a:t>
            </a:r>
            <a:r>
              <a:rPr lang="zh-CN" altLang="en-US" sz="2800" dirty="0">
                <a:solidFill>
                  <a:schemeClr val="bg1">
                    <a:lumMod val="65000"/>
                  </a:schemeClr>
                </a:solidFill>
              </a:rPr>
              <a:t>设计结构</a:t>
            </a:r>
            <a:endParaRPr lang="en-US" sz="2800"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282</a:t>
            </a:fld>
            <a:endParaRPr lang="en-US" dirty="0"/>
          </a:p>
        </p:txBody>
      </p:sp>
      <p:pic>
        <p:nvPicPr>
          <p:cNvPr id="5" name="Picture 4" descr="C:\Users\bliu65\AppData\Local\YNote\data\eva.bill@163.com\26b4522a7c87481aabecd0733644b823\clipboard.png"/>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769604" y="1383741"/>
            <a:ext cx="5603204" cy="4878366"/>
          </a:xfrm>
          <a:prstGeom prst="rect">
            <a:avLst/>
          </a:prstGeom>
          <a:noFill/>
          <a:ln>
            <a:noFill/>
          </a:ln>
        </p:spPr>
      </p:pic>
    </p:spTree>
    <p:extLst>
      <p:ext uri="{BB962C8B-B14F-4D97-AF65-F5344CB8AC3E}">
        <p14:creationId xmlns:p14="http://schemas.microsoft.com/office/powerpoint/2010/main" val="31173689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硬件设计描述</a:t>
            </a:r>
            <a:br>
              <a:rPr lang="en-US" altLang="zh-CN" dirty="0"/>
            </a:br>
            <a:r>
              <a:rPr lang="en-US" altLang="zh-CN" sz="2800" dirty="0">
                <a:solidFill>
                  <a:schemeClr val="bg1">
                    <a:lumMod val="65000"/>
                  </a:schemeClr>
                </a:solidFill>
              </a:rPr>
              <a:t>MCDT</a:t>
            </a:r>
            <a:r>
              <a:rPr lang="zh-CN" altLang="en-US" sz="2800" dirty="0">
                <a:solidFill>
                  <a:schemeClr val="bg1">
                    <a:lumMod val="65000"/>
                  </a:schemeClr>
                </a:solidFill>
              </a:rPr>
              <a:t>结构（</a:t>
            </a:r>
            <a:r>
              <a:rPr lang="en-US" altLang="zh-CN" sz="2800" dirty="0">
                <a:solidFill>
                  <a:schemeClr val="bg1">
                    <a:lumMod val="65000"/>
                  </a:schemeClr>
                </a:solidFill>
              </a:rPr>
              <a:t>MCDF mini</a:t>
            </a:r>
            <a:r>
              <a:rPr lang="zh-CN" altLang="en-US" sz="2800" dirty="0">
                <a:solidFill>
                  <a:schemeClr val="bg1">
                    <a:lumMod val="65000"/>
                  </a:schemeClr>
                </a:solidFill>
              </a:rPr>
              <a:t>版）</a:t>
            </a:r>
            <a:endParaRPr lang="en-US" sz="2800"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只保留了</a:t>
            </a:r>
            <a:r>
              <a:rPr lang="en-US" altLang="zh-CN" dirty="0"/>
              <a:t>slave channel</a:t>
            </a:r>
            <a:r>
              <a:rPr lang="zh-CN" altLang="en-US" dirty="0"/>
              <a:t>和</a:t>
            </a:r>
            <a:r>
              <a:rPr lang="en-US" altLang="zh-CN" dirty="0"/>
              <a:t>arbiter</a:t>
            </a:r>
            <a:r>
              <a:rPr lang="zh-CN" altLang="en-US" dirty="0"/>
              <a:t>。</a:t>
            </a:r>
            <a:endParaRPr lang="en-US" altLang="zh-CN" dirty="0"/>
          </a:p>
          <a:p>
            <a:pPr>
              <a:buFont typeface="Arial" panose="020B0604020202020204" pitchFamily="34" charset="0"/>
              <a:buChar char="•"/>
            </a:pPr>
            <a:r>
              <a:rPr lang="zh-CN" altLang="en-US" dirty="0"/>
              <a:t>结构更为简单，目的在于大家能够着眼于更为简单的验证环境搭建。</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283</a:t>
            </a:fld>
            <a:endParaRPr lang="en-US" dirty="0"/>
          </a:p>
        </p:txBody>
      </p:sp>
      <p:pic>
        <p:nvPicPr>
          <p:cNvPr id="5" name="Picture 4"/>
          <p:cNvPicPr>
            <a:picLocks noChangeAspect="1"/>
          </p:cNvPicPr>
          <p:nvPr/>
        </p:nvPicPr>
        <p:blipFill>
          <a:blip r:embed="rId2" cstate="print"/>
          <a:stretch>
            <a:fillRect/>
          </a:stretch>
        </p:blipFill>
        <p:spPr>
          <a:xfrm>
            <a:off x="5047904" y="1467197"/>
            <a:ext cx="3648895" cy="4689763"/>
          </a:xfrm>
          <a:prstGeom prst="rect">
            <a:avLst/>
          </a:prstGeom>
        </p:spPr>
      </p:pic>
    </p:spTree>
    <p:extLst>
      <p:ext uri="{BB962C8B-B14F-4D97-AF65-F5344CB8AC3E}">
        <p14:creationId xmlns:p14="http://schemas.microsoft.com/office/powerpoint/2010/main" val="36808273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硬件设计描述</a:t>
            </a:r>
            <a:br>
              <a:rPr lang="en-US" altLang="zh-CN" dirty="0"/>
            </a:br>
            <a:r>
              <a:rPr lang="en-US" altLang="zh-CN" sz="2800" dirty="0">
                <a:solidFill>
                  <a:schemeClr val="bg1">
                    <a:lumMod val="65000"/>
                  </a:schemeClr>
                </a:solidFill>
              </a:rPr>
              <a:t>MCDT</a:t>
            </a:r>
            <a:r>
              <a:rPr lang="zh-CN" altLang="en-US" sz="2800" dirty="0">
                <a:solidFill>
                  <a:schemeClr val="bg1">
                    <a:lumMod val="65000"/>
                  </a:schemeClr>
                </a:solidFill>
              </a:rPr>
              <a:t>接口描述</a:t>
            </a:r>
            <a:endParaRPr lang="en-US" sz="2800"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zh-CN" altLang="en-US" b="1" dirty="0"/>
              <a:t>系统信号接口</a:t>
            </a:r>
            <a:endParaRPr lang="en-US" dirty="0"/>
          </a:p>
          <a:p>
            <a:pPr lvl="0">
              <a:buFont typeface="Arial" panose="020B0604020202020204" pitchFamily="34" charset="0"/>
              <a:buChar char="•"/>
            </a:pPr>
            <a:r>
              <a:rPr lang="en-US" dirty="0"/>
              <a:t>CLK(0)</a:t>
            </a:r>
            <a:r>
              <a:rPr lang="zh-CN" altLang="en-US" dirty="0"/>
              <a:t>：时钟信号。</a:t>
            </a:r>
            <a:endParaRPr lang="en-US" dirty="0"/>
          </a:p>
          <a:p>
            <a:pPr lvl="0">
              <a:buFont typeface="Arial" panose="020B0604020202020204" pitchFamily="34" charset="0"/>
              <a:buChar char="•"/>
            </a:pPr>
            <a:r>
              <a:rPr lang="en-US" dirty="0"/>
              <a:t>RSTN(0)</a:t>
            </a:r>
            <a:r>
              <a:rPr lang="zh-CN" altLang="en-US" dirty="0"/>
              <a:t>：复位信号，低位有效。</a:t>
            </a:r>
            <a:endParaRPr lang="en-US" altLang="zh-CN" dirty="0"/>
          </a:p>
          <a:p>
            <a:pPr lvl="0"/>
            <a:endParaRPr lang="en-US" dirty="0"/>
          </a:p>
          <a:p>
            <a:pPr marL="1587" indent="0">
              <a:buNone/>
            </a:pPr>
            <a:r>
              <a:rPr lang="zh-CN" altLang="en-US" b="1" dirty="0"/>
              <a:t>通道从端接口</a:t>
            </a:r>
            <a:endParaRPr lang="en-US" dirty="0"/>
          </a:p>
          <a:p>
            <a:pPr lvl="0">
              <a:buFont typeface="Arial" panose="020B0604020202020204" pitchFamily="34" charset="0"/>
              <a:buChar char="•"/>
            </a:pPr>
            <a:r>
              <a:rPr lang="en-US" dirty="0" err="1"/>
              <a:t>CHx_DATA</a:t>
            </a:r>
            <a:r>
              <a:rPr lang="en-US" dirty="0"/>
              <a:t>(31:0)</a:t>
            </a:r>
            <a:r>
              <a:rPr lang="zh-CN" altLang="en-US" dirty="0"/>
              <a:t>：通道数据输入。</a:t>
            </a:r>
            <a:endParaRPr lang="en-US" dirty="0"/>
          </a:p>
          <a:p>
            <a:pPr lvl="0">
              <a:buFont typeface="Arial" panose="020B0604020202020204" pitchFamily="34" charset="0"/>
              <a:buChar char="•"/>
            </a:pPr>
            <a:r>
              <a:rPr lang="en-US" dirty="0" err="1"/>
              <a:t>CHx_VALID</a:t>
            </a:r>
            <a:r>
              <a:rPr lang="en-US" dirty="0"/>
              <a:t>(0)</a:t>
            </a:r>
            <a:r>
              <a:rPr lang="zh-CN" altLang="en-US" dirty="0"/>
              <a:t>：通道数据有效标志信号，高位有效。</a:t>
            </a:r>
            <a:endParaRPr lang="en-US" dirty="0"/>
          </a:p>
          <a:p>
            <a:pPr>
              <a:buFont typeface="Arial" panose="020B0604020202020204" pitchFamily="34" charset="0"/>
              <a:buChar char="•"/>
            </a:pPr>
            <a:r>
              <a:rPr lang="en-US" dirty="0" err="1"/>
              <a:t>CHx_READY</a:t>
            </a:r>
            <a:r>
              <a:rPr lang="en-US" dirty="0"/>
              <a:t>(0)</a:t>
            </a:r>
            <a:r>
              <a:rPr lang="zh-CN" altLang="en-US" dirty="0"/>
              <a:t>：通道数据接收信号，高位表示接收成功。</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284</a:t>
            </a:fld>
            <a:endParaRPr lang="en-US" dirty="0"/>
          </a:p>
        </p:txBody>
      </p:sp>
    </p:spTree>
    <p:extLst>
      <p:ext uri="{BB962C8B-B14F-4D97-AF65-F5344CB8AC3E}">
        <p14:creationId xmlns:p14="http://schemas.microsoft.com/office/powerpoint/2010/main" val="301116298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硬件设计描述</a:t>
            </a:r>
            <a:br>
              <a:rPr lang="en-US" altLang="zh-CN" dirty="0"/>
            </a:br>
            <a:r>
              <a:rPr lang="en-US" altLang="zh-CN" sz="2800" dirty="0">
                <a:solidFill>
                  <a:schemeClr val="bg1">
                    <a:lumMod val="65000"/>
                  </a:schemeClr>
                </a:solidFill>
              </a:rPr>
              <a:t>MCDT</a:t>
            </a:r>
            <a:r>
              <a:rPr lang="zh-CN" altLang="en-US" sz="2800" dirty="0">
                <a:solidFill>
                  <a:schemeClr val="bg1">
                    <a:lumMod val="65000"/>
                  </a:schemeClr>
                </a:solidFill>
              </a:rPr>
              <a:t>接口时序</a:t>
            </a:r>
            <a:endParaRPr lang="en-US" sz="2800"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zh-CN" altLang="en-US" b="1" dirty="0"/>
              <a:t>通道从端接口时序</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285</a:t>
            </a:fld>
            <a:endParaRPr lang="en-US" dirty="0"/>
          </a:p>
        </p:txBody>
      </p:sp>
      <p:pic>
        <p:nvPicPr>
          <p:cNvPr id="5" name="Picture 4" descr="C:\Users\bliu65\AppData\Local\YNote\data\eva.bill@163.com\4294240b6c844b7da06d53bffeafe81b\clipboar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6945" y="2386720"/>
            <a:ext cx="6824633" cy="3339714"/>
          </a:xfrm>
          <a:prstGeom prst="rect">
            <a:avLst/>
          </a:prstGeom>
          <a:noFill/>
          <a:ln>
            <a:noFill/>
          </a:ln>
        </p:spPr>
      </p:pic>
    </p:spTree>
    <p:extLst>
      <p:ext uri="{BB962C8B-B14F-4D97-AF65-F5344CB8AC3E}">
        <p14:creationId xmlns:p14="http://schemas.microsoft.com/office/powerpoint/2010/main" val="23751891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激励发生器</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b="1" dirty="0"/>
              <a:t>Stimulator</a:t>
            </a:r>
            <a:r>
              <a:rPr lang="zh-CN" altLang="en-US" b="1" dirty="0"/>
              <a:t>（激励发生器）</a:t>
            </a:r>
            <a:r>
              <a:rPr lang="zh-CN" altLang="en-US" dirty="0"/>
              <a:t>是验证环境的重要部件，在一些场合中，它也被称为</a:t>
            </a:r>
            <a:r>
              <a:rPr lang="en-US" b="1" dirty="0"/>
              <a:t>driver</a:t>
            </a:r>
            <a:r>
              <a:rPr lang="zh-CN" altLang="en-US" dirty="0"/>
              <a:t>（驱动器）、</a:t>
            </a:r>
            <a:r>
              <a:rPr lang="en-US" b="1" dirty="0"/>
              <a:t>BFM</a:t>
            </a:r>
            <a:r>
              <a:rPr lang="zh-CN" altLang="en-US" dirty="0"/>
              <a:t>（</a:t>
            </a:r>
            <a:r>
              <a:rPr lang="en-US" dirty="0"/>
              <a:t>bus function model</a:t>
            </a:r>
            <a:r>
              <a:rPr lang="zh-CN" altLang="en-US" dirty="0"/>
              <a:t>，总线功能模型），</a:t>
            </a:r>
            <a:r>
              <a:rPr lang="en-US" b="1" dirty="0"/>
              <a:t>behavioral</a:t>
            </a:r>
            <a:r>
              <a:rPr lang="zh-CN" altLang="en-US" dirty="0"/>
              <a:t>（行为模型）或者</a:t>
            </a:r>
            <a:r>
              <a:rPr lang="en-US" b="1" dirty="0"/>
              <a:t>generator</a:t>
            </a:r>
            <a:r>
              <a:rPr lang="zh-CN" altLang="en-US" dirty="0"/>
              <a:t>（发生器）。</a:t>
            </a:r>
            <a:endParaRPr lang="en-US" altLang="zh-CN" dirty="0"/>
          </a:p>
          <a:p>
            <a:pPr marL="344487" indent="-342900">
              <a:buFont typeface="Arial" panose="020B0604020202020204" pitchFamily="34" charset="0"/>
              <a:buChar char="•"/>
            </a:pPr>
            <a:r>
              <a:rPr lang="en-US" dirty="0"/>
              <a:t>Stimulator</a:t>
            </a:r>
            <a:r>
              <a:rPr lang="zh-CN" altLang="en-US" dirty="0"/>
              <a:t>的主要职责是</a:t>
            </a:r>
            <a:r>
              <a:rPr lang="zh-CN" altLang="en-US" b="1" dirty="0"/>
              <a:t>模拟与</a:t>
            </a:r>
            <a:r>
              <a:rPr lang="en-US" b="1" dirty="0"/>
              <a:t>DUT</a:t>
            </a:r>
            <a:r>
              <a:rPr lang="zh-CN" altLang="en-US" b="1" dirty="0"/>
              <a:t>相邻设计的接口协议</a:t>
            </a:r>
            <a:r>
              <a:rPr lang="zh-CN" altLang="en-US" dirty="0"/>
              <a:t>，只需要关注于如何模拟接口信号，使其能够以真实的接口协议来发送激励给</a:t>
            </a:r>
            <a:r>
              <a:rPr lang="en-US" dirty="0"/>
              <a:t>DUT</a:t>
            </a:r>
            <a:r>
              <a:rPr lang="zh-CN" altLang="en-US" dirty="0"/>
              <a:t>。</a:t>
            </a:r>
            <a:endParaRPr lang="en-US" altLang="zh-CN" dirty="0"/>
          </a:p>
          <a:p>
            <a:pPr marL="344487" indent="-342900">
              <a:buFont typeface="Arial" panose="020B0604020202020204" pitchFamily="34" charset="0"/>
              <a:buChar char="•"/>
            </a:pPr>
            <a:r>
              <a:rPr lang="en-US" altLang="zh-CN" dirty="0"/>
              <a:t>S</a:t>
            </a:r>
            <a:r>
              <a:rPr lang="en-US" dirty="0"/>
              <a:t>timulator</a:t>
            </a:r>
            <a:r>
              <a:rPr lang="zh-CN" altLang="en-US" b="1" dirty="0"/>
              <a:t>不应该违反协议</a:t>
            </a:r>
            <a:r>
              <a:rPr lang="zh-CN" altLang="en-US" dirty="0"/>
              <a:t>，但</a:t>
            </a:r>
            <a:r>
              <a:rPr lang="zh-CN" altLang="en-US" b="1" dirty="0"/>
              <a:t>不拘束于真实的硬件行为</a:t>
            </a:r>
            <a:r>
              <a:rPr lang="zh-CN" altLang="en-US" dirty="0"/>
              <a:t>，还可以给出更多丰富的只要协议允许的激励场景。</a:t>
            </a:r>
            <a:endParaRPr lang="en-US" altLang="zh-CN" dirty="0"/>
          </a:p>
          <a:p>
            <a:pPr marL="344487" indent="-342900">
              <a:buFont typeface="Arial" panose="020B0604020202020204" pitchFamily="34" charset="0"/>
              <a:buChar char="•"/>
            </a:pPr>
            <a:r>
              <a:rPr lang="zh-CN" altLang="en-US" b="1" dirty="0"/>
              <a:t>比真实硬件行为更丰富的激励</a:t>
            </a:r>
            <a:r>
              <a:rPr lang="zh-CN" altLang="en-US" dirty="0"/>
              <a:t>，会使得在模块级的验证更加充分，因为它不但验证过了硬件普通的接口协议情景，还模拟出更多复杂的、在更高系统级别无法产生出来的场景。</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286</a:t>
            </a:fld>
            <a:endParaRPr lang="en-US" dirty="0"/>
          </a:p>
        </p:txBody>
      </p:sp>
    </p:spTree>
    <p:extLst>
      <p:ext uri="{BB962C8B-B14F-4D97-AF65-F5344CB8AC3E}">
        <p14:creationId xmlns:p14="http://schemas.microsoft.com/office/powerpoint/2010/main" val="48309851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激励发生器</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dirty="0"/>
              <a:t>Stimulator</a:t>
            </a:r>
            <a:r>
              <a:rPr lang="zh-CN" altLang="en-US" dirty="0"/>
              <a:t>的</a:t>
            </a:r>
            <a:r>
              <a:rPr lang="zh-CN" altLang="en-US" b="1" dirty="0"/>
              <a:t>接口主要是同</a:t>
            </a:r>
            <a:r>
              <a:rPr lang="en-US" b="1" dirty="0"/>
              <a:t>DUT</a:t>
            </a:r>
            <a:r>
              <a:rPr lang="zh-CN" altLang="en-US" b="1" dirty="0"/>
              <a:t>之间连接</a:t>
            </a:r>
            <a:r>
              <a:rPr lang="zh-CN" altLang="en-US" dirty="0"/>
              <a:t>，此外，也应该有时钟和复位的输入，确保生成的数据同</a:t>
            </a:r>
            <a:r>
              <a:rPr lang="en-US" dirty="0"/>
              <a:t>DUT</a:t>
            </a:r>
            <a:r>
              <a:rPr lang="zh-CN" altLang="en-US" dirty="0"/>
              <a:t>的接口一侧是同步的关系。</a:t>
            </a:r>
            <a:endParaRPr lang="en-US" altLang="zh-CN" dirty="0"/>
          </a:p>
          <a:p>
            <a:pPr marL="344487" indent="-342900">
              <a:buFont typeface="Arial" panose="020B0604020202020204" pitchFamily="34" charset="0"/>
              <a:buChar char="•"/>
            </a:pPr>
            <a:r>
              <a:rPr lang="zh-CN" altLang="en-US" dirty="0"/>
              <a:t>较精细的</a:t>
            </a:r>
            <a:r>
              <a:rPr lang="en-US" dirty="0"/>
              <a:t>stimulator</a:t>
            </a:r>
            <a:r>
              <a:rPr lang="zh-CN" altLang="en-US" dirty="0"/>
              <a:t>还可以有</a:t>
            </a:r>
            <a:r>
              <a:rPr lang="zh-CN" altLang="en-US" b="1" dirty="0"/>
              <a:t>其它的配置接口用来控制接口的数据生成</a:t>
            </a:r>
            <a:r>
              <a:rPr lang="zh-CN" altLang="en-US" dirty="0"/>
              <a:t>。</a:t>
            </a:r>
            <a:endParaRPr lang="en-US" altLang="zh-CN" dirty="0"/>
          </a:p>
          <a:p>
            <a:pPr marL="344487" indent="-342900">
              <a:buFont typeface="Arial" panose="020B0604020202020204" pitchFamily="34" charset="0"/>
              <a:buChar char="•"/>
            </a:pPr>
            <a:r>
              <a:rPr lang="en-US" altLang="zh-CN" dirty="0"/>
              <a:t>S</a:t>
            </a:r>
            <a:r>
              <a:rPr lang="en-US" dirty="0"/>
              <a:t>timulator</a:t>
            </a:r>
            <a:r>
              <a:rPr lang="zh-CN" altLang="en-US" dirty="0"/>
              <a:t>也可以有</a:t>
            </a:r>
            <a:r>
              <a:rPr lang="zh-CN" altLang="en-US" b="1" dirty="0"/>
              <a:t>存储接口数据生成历史</a:t>
            </a:r>
            <a:r>
              <a:rPr lang="zh-CN" altLang="en-US" dirty="0"/>
              <a:t>的功能，这可以用来在仿真运行时或者结束后查看接口数据，方便统计或者调试。</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287</a:t>
            </a:fld>
            <a:endParaRPr lang="en-US" dirty="0"/>
          </a:p>
        </p:txBody>
      </p:sp>
    </p:spTree>
    <p:extLst>
      <p:ext uri="{BB962C8B-B14F-4D97-AF65-F5344CB8AC3E}">
        <p14:creationId xmlns:p14="http://schemas.microsoft.com/office/powerpoint/2010/main" val="45570778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激励发生器</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从</a:t>
            </a:r>
            <a:r>
              <a:rPr lang="en-US" dirty="0"/>
              <a:t>stimulator</a:t>
            </a:r>
            <a:r>
              <a:rPr lang="zh-CN" altLang="en-US" dirty="0"/>
              <a:t>同</a:t>
            </a:r>
            <a:r>
              <a:rPr lang="en-US" dirty="0"/>
              <a:t>DUT</a:t>
            </a:r>
            <a:r>
              <a:rPr lang="zh-CN" altLang="en-US" dirty="0"/>
              <a:t>的连接关系来看，我们可以将其进一步分为两种：</a:t>
            </a:r>
            <a:r>
              <a:rPr lang="en-US" b="1" dirty="0"/>
              <a:t>initiator</a:t>
            </a:r>
            <a:r>
              <a:rPr lang="zh-CN" altLang="en-US" b="1" dirty="0"/>
              <a:t>（ 发起器）和</a:t>
            </a:r>
            <a:r>
              <a:rPr lang="en-US" b="1" dirty="0"/>
              <a:t>responder</a:t>
            </a:r>
            <a:r>
              <a:rPr lang="zh-CN" altLang="en-US" b="1" dirty="0"/>
              <a:t>（响应器）</a:t>
            </a:r>
            <a:r>
              <a:rPr lang="zh-CN" altLang="en-US" dirty="0"/>
              <a:t>。</a:t>
            </a:r>
            <a:endParaRPr lang="en-US" altLang="zh-CN" dirty="0"/>
          </a:p>
          <a:p>
            <a:pPr marL="344487" indent="-342900">
              <a:buFont typeface="Arial" panose="020B0604020202020204" pitchFamily="34" charset="0"/>
              <a:buChar char="•"/>
            </a:pPr>
            <a:r>
              <a:rPr lang="zh-CN" altLang="en-US" dirty="0"/>
              <a:t>就我们要验证的</a:t>
            </a:r>
            <a:r>
              <a:rPr lang="en-US" dirty="0"/>
              <a:t>MCDF</a:t>
            </a:r>
            <a:r>
              <a:rPr lang="zh-CN" altLang="en-US" dirty="0"/>
              <a:t>来看，与下行通道从端（</a:t>
            </a:r>
            <a:r>
              <a:rPr lang="en-US" dirty="0"/>
              <a:t>channel slave</a:t>
            </a:r>
            <a:r>
              <a:rPr lang="zh-CN" altLang="en-US" dirty="0"/>
              <a:t>）的连接或寄存器接口的连接，这两部分的</a:t>
            </a:r>
            <a:r>
              <a:rPr lang="en-US" dirty="0"/>
              <a:t>stimulator</a:t>
            </a:r>
            <a:r>
              <a:rPr lang="zh-CN" altLang="en-US" dirty="0"/>
              <a:t>都属于</a:t>
            </a:r>
            <a:r>
              <a:rPr lang="en-US" b="1" dirty="0"/>
              <a:t>initiator</a:t>
            </a:r>
            <a:r>
              <a:rPr lang="zh-CN" altLang="en-US" dirty="0"/>
              <a:t>，它们的功能是</a:t>
            </a:r>
            <a:r>
              <a:rPr lang="zh-CN" altLang="en-US" b="1" dirty="0"/>
              <a:t>主动发起接口数据传输</a:t>
            </a:r>
            <a:r>
              <a:rPr lang="zh-CN" altLang="en-US" dirty="0"/>
              <a:t>。</a:t>
            </a:r>
            <a:endParaRPr lang="en-US" altLang="zh-CN" dirty="0"/>
          </a:p>
          <a:p>
            <a:pPr marL="344487" indent="-342900">
              <a:buFont typeface="Arial" panose="020B0604020202020204" pitchFamily="34" charset="0"/>
              <a:buChar char="•"/>
            </a:pPr>
            <a:r>
              <a:rPr lang="zh-CN" altLang="en-US" dirty="0"/>
              <a:t>与</a:t>
            </a:r>
            <a:r>
              <a:rPr lang="en-US" dirty="0"/>
              <a:t>MCDF formatter</a:t>
            </a:r>
            <a:r>
              <a:rPr lang="zh-CN" altLang="en-US" dirty="0"/>
              <a:t>接口的连接，该</a:t>
            </a:r>
            <a:r>
              <a:rPr lang="en-US" dirty="0"/>
              <a:t>stimulator</a:t>
            </a:r>
            <a:r>
              <a:rPr lang="zh-CN" altLang="en-US" dirty="0"/>
              <a:t>则属于</a:t>
            </a:r>
            <a:r>
              <a:rPr lang="en-US" b="1" dirty="0"/>
              <a:t>responder</a:t>
            </a:r>
            <a:r>
              <a:rPr lang="zh-CN" altLang="en-US" dirty="0"/>
              <a:t>，它的职责是</a:t>
            </a:r>
            <a:r>
              <a:rPr lang="zh-CN" altLang="en-US" b="1" dirty="0"/>
              <a:t>对接口的数据发送请求做出响应，而它本身不会主动发送数据</a:t>
            </a:r>
            <a:r>
              <a:rPr lang="zh-CN" altLang="en-US" dirty="0"/>
              <a:t>。</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288</a:t>
            </a:fld>
            <a:endParaRPr lang="en-US" dirty="0"/>
          </a:p>
        </p:txBody>
      </p:sp>
    </p:spTree>
    <p:extLst>
      <p:ext uri="{BB962C8B-B14F-4D97-AF65-F5344CB8AC3E}">
        <p14:creationId xmlns:p14="http://schemas.microsoft.com/office/powerpoint/2010/main" val="4847452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激励器组件结构框图</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indent="0">
              <a:buNone/>
            </a:pPr>
            <a:r>
              <a:rPr lang="en-US" altLang="zh-CN"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289</a:t>
            </a:fld>
            <a:endParaRPr lang="en-US" dirty="0"/>
          </a:p>
        </p:txBody>
      </p:sp>
      <p:pic>
        <p:nvPicPr>
          <p:cNvPr id="6" name="Picture 5"/>
          <p:cNvPicPr>
            <a:picLocks noChangeAspect="1"/>
          </p:cNvPicPr>
          <p:nvPr/>
        </p:nvPicPr>
        <p:blipFill>
          <a:blip r:embed="rId2" cstate="print"/>
          <a:stretch>
            <a:fillRect/>
          </a:stretch>
        </p:blipFill>
        <p:spPr>
          <a:xfrm>
            <a:off x="2670316" y="1289588"/>
            <a:ext cx="4202036" cy="5016987"/>
          </a:xfrm>
          <a:prstGeom prst="rect">
            <a:avLst/>
          </a:prstGeom>
        </p:spPr>
      </p:pic>
    </p:spTree>
    <p:extLst>
      <p:ext uri="{BB962C8B-B14F-4D97-AF65-F5344CB8AC3E}">
        <p14:creationId xmlns:p14="http://schemas.microsoft.com/office/powerpoint/2010/main" val="1290829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SV</a:t>
            </a:r>
            <a:r>
              <a:rPr lang="zh-CN" altLang="en-US" dirty="0"/>
              <a:t>的调度模型</a:t>
            </a:r>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激励器实现考虑因素</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indent="0">
              <a:buNone/>
            </a:pPr>
            <a:r>
              <a:rPr lang="en-US" altLang="zh-CN" dirty="0"/>
              <a:t> </a:t>
            </a:r>
            <a:r>
              <a:rPr lang="en-US" b="1" dirty="0"/>
              <a:t>Channel initiator</a:t>
            </a:r>
          </a:p>
          <a:p>
            <a:pPr lvl="0">
              <a:buFont typeface="Arial" panose="020B0604020202020204" pitchFamily="34" charset="0"/>
              <a:buChar char="•"/>
            </a:pPr>
            <a:r>
              <a:rPr lang="zh-CN" altLang="en-US" dirty="0"/>
              <a:t>由于</a:t>
            </a:r>
            <a:r>
              <a:rPr lang="en-US" dirty="0"/>
              <a:t>channel</a:t>
            </a:r>
            <a:r>
              <a:rPr lang="zh-CN" altLang="en-US" dirty="0"/>
              <a:t>从端接口协议上有握手信号，我们需要遵照接口时序，确保</a:t>
            </a:r>
            <a:r>
              <a:rPr lang="en-US" dirty="0" err="1"/>
              <a:t>chx_ready</a:t>
            </a:r>
            <a:r>
              <a:rPr lang="zh-CN" altLang="en-US" dirty="0"/>
              <a:t>为低时，保证</a:t>
            </a:r>
            <a:r>
              <a:rPr lang="en-US" dirty="0" err="1"/>
              <a:t>chx_data</a:t>
            </a:r>
            <a:r>
              <a:rPr lang="zh-CN" altLang="en-US" dirty="0"/>
              <a:t>和</a:t>
            </a:r>
            <a:r>
              <a:rPr lang="en-US" dirty="0" err="1"/>
              <a:t>chx_valid</a:t>
            </a:r>
            <a:r>
              <a:rPr lang="zh-CN" altLang="en-US" dirty="0"/>
              <a:t>保持不变。</a:t>
            </a:r>
            <a:endParaRPr lang="en-US" dirty="0"/>
          </a:p>
          <a:p>
            <a:pPr lvl="0">
              <a:buFont typeface="Arial" panose="020B0604020202020204" pitchFamily="34" charset="0"/>
              <a:buChar char="•"/>
            </a:pPr>
            <a:r>
              <a:rPr lang="zh-CN" altLang="en-US" dirty="0"/>
              <a:t>相邻数据之间没有数据包的限制，所以相邻数据之间的关系较弱，但也应该考虑数据之间是否有空闲周期，以及整体数据的传输速率设定。</a:t>
            </a:r>
            <a:endParaRPr lang="en-US" dirty="0"/>
          </a:p>
          <a:p>
            <a:pPr lvl="0">
              <a:buFont typeface="Arial" panose="020B0604020202020204" pitchFamily="34" charset="0"/>
              <a:buChar char="•"/>
            </a:pPr>
            <a:r>
              <a:rPr lang="zh-CN" altLang="en-US" dirty="0"/>
              <a:t>由于每一个数据从端都有对应的</a:t>
            </a:r>
            <a:r>
              <a:rPr lang="en-US" dirty="0"/>
              <a:t>FIFO</a:t>
            </a:r>
            <a:r>
              <a:rPr lang="zh-CN" altLang="en-US" dirty="0"/>
              <a:t>缓存数据，所以也需要考虑如何使得</a:t>
            </a:r>
            <a:r>
              <a:rPr lang="en-US" dirty="0"/>
              <a:t>FIFO</a:t>
            </a:r>
            <a:r>
              <a:rPr lang="zh-CN" altLang="en-US" dirty="0"/>
              <a:t>的状态可遍历。例如，典型的</a:t>
            </a:r>
            <a:r>
              <a:rPr lang="en-US" dirty="0"/>
              <a:t>FIFO</a:t>
            </a:r>
            <a:r>
              <a:rPr lang="zh-CN" altLang="en-US" dirty="0"/>
              <a:t>状态可以分为</a:t>
            </a:r>
            <a:r>
              <a:rPr lang="en-US" dirty="0"/>
              <a:t>empty</a:t>
            </a:r>
            <a:r>
              <a:rPr lang="zh-CN" altLang="en-US" dirty="0"/>
              <a:t>、</a:t>
            </a:r>
            <a:r>
              <a:rPr lang="en-US" dirty="0"/>
              <a:t>full</a:t>
            </a:r>
            <a:r>
              <a:rPr lang="zh-CN" altLang="en-US" dirty="0"/>
              <a:t>以及中间状态即有数据存储但未写满。要使得</a:t>
            </a:r>
            <a:r>
              <a:rPr lang="en-US" dirty="0"/>
              <a:t>FIFO</a:t>
            </a:r>
            <a:r>
              <a:rPr lang="zh-CN" altLang="en-US" dirty="0"/>
              <a:t>可以触发这些状态，我们就应该控制</a:t>
            </a:r>
            <a:r>
              <a:rPr lang="en-US" dirty="0"/>
              <a:t>channel initiator</a:t>
            </a:r>
            <a:r>
              <a:rPr lang="zh-CN" altLang="en-US" dirty="0"/>
              <a:t>的传输速率。</a:t>
            </a:r>
            <a:endParaRPr lang="en-US" dirty="0"/>
          </a:p>
          <a:p>
            <a:pPr marL="1587" indent="0">
              <a:buNone/>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290</a:t>
            </a:fld>
            <a:endParaRPr lang="en-US" dirty="0"/>
          </a:p>
        </p:txBody>
      </p:sp>
    </p:spTree>
    <p:extLst>
      <p:ext uri="{BB962C8B-B14F-4D97-AF65-F5344CB8AC3E}">
        <p14:creationId xmlns:p14="http://schemas.microsoft.com/office/powerpoint/2010/main" val="620056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监测器</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dirty="0"/>
              <a:t>Monitor</a:t>
            </a:r>
            <a:r>
              <a:rPr lang="zh-CN" altLang="en-US" dirty="0"/>
              <a:t>（监测器）的主要功能是用来</a:t>
            </a:r>
            <a:r>
              <a:rPr lang="zh-CN" altLang="en-US" b="1" dirty="0"/>
              <a:t>观察</a:t>
            </a:r>
            <a:r>
              <a:rPr lang="en-US" b="1" dirty="0"/>
              <a:t>DUT</a:t>
            </a:r>
            <a:r>
              <a:rPr lang="zh-CN" altLang="en-US" b="1" dirty="0"/>
              <a:t>的边界或者内部信号，并且经过打包整理传送给其它验证平台的组件</a:t>
            </a:r>
            <a:r>
              <a:rPr lang="zh-CN" altLang="en-US" dirty="0"/>
              <a:t>，例如</a:t>
            </a:r>
            <a:r>
              <a:rPr lang="en-US" dirty="0"/>
              <a:t>checker</a:t>
            </a:r>
            <a:r>
              <a:rPr lang="zh-CN" altLang="en-US" dirty="0"/>
              <a:t>（比较器）。</a:t>
            </a:r>
            <a:endParaRPr lang="en-US" altLang="zh-CN" dirty="0"/>
          </a:p>
          <a:p>
            <a:pPr marL="344487" indent="-342900">
              <a:buFont typeface="Arial" panose="020B0604020202020204" pitchFamily="34" charset="0"/>
              <a:buChar char="•"/>
            </a:pPr>
            <a:r>
              <a:rPr lang="zh-CN" altLang="en-US" dirty="0"/>
              <a:t>从监测信号的层次来划分</a:t>
            </a:r>
            <a:r>
              <a:rPr lang="en-US" dirty="0"/>
              <a:t>monitor</a:t>
            </a:r>
            <a:r>
              <a:rPr lang="zh-CN" altLang="en-US" dirty="0"/>
              <a:t>的功能，它们可以分为观察</a:t>
            </a:r>
            <a:r>
              <a:rPr lang="en-US" altLang="zh-CN" dirty="0"/>
              <a:t>DUT</a:t>
            </a:r>
            <a:r>
              <a:rPr lang="zh-CN" altLang="en-US" dirty="0"/>
              <a:t>边界信号和观察</a:t>
            </a:r>
            <a:r>
              <a:rPr lang="en-US" altLang="zh-CN" dirty="0"/>
              <a:t>DUT</a:t>
            </a:r>
            <a:r>
              <a:rPr lang="zh-CN" altLang="en-US" dirty="0"/>
              <a:t>内部信号。</a:t>
            </a:r>
            <a:endParaRPr lang="en-US" altLang="zh-CN" dirty="0"/>
          </a:p>
          <a:p>
            <a:pPr marL="344487" lvl="0" indent="-342900">
              <a:buFont typeface="Arial" panose="020B0604020202020204" pitchFamily="34" charset="0"/>
              <a:buChar char="•"/>
            </a:pPr>
            <a:r>
              <a:rPr lang="zh-CN" altLang="en-US" b="1" dirty="0"/>
              <a:t>观察</a:t>
            </a:r>
            <a:r>
              <a:rPr lang="en-US" b="1" dirty="0"/>
              <a:t>DUT</a:t>
            </a:r>
            <a:r>
              <a:rPr lang="zh-CN" altLang="en-US" b="1" dirty="0"/>
              <a:t>边界信号</a:t>
            </a:r>
            <a:r>
              <a:rPr lang="zh-CN" altLang="en-US" dirty="0"/>
              <a:t>。对于系统信号如时钟，可以监测其频率变化；对于总线信号，可以监测总线的传输类型和数据内容，以及检查总线时序是否符合协议。</a:t>
            </a:r>
            <a:endParaRPr lang="en-US" dirty="0"/>
          </a:p>
          <a:p>
            <a:pPr marL="344487" lvl="0" indent="-342900">
              <a:buFont typeface="Arial" panose="020B0604020202020204" pitchFamily="34" charset="0"/>
              <a:buChar char="•"/>
            </a:pPr>
            <a:r>
              <a:rPr lang="zh-CN" altLang="en-US" b="1" dirty="0"/>
              <a:t>观察</a:t>
            </a:r>
            <a:r>
              <a:rPr lang="en-US" b="1" dirty="0"/>
              <a:t>DUT</a:t>
            </a:r>
            <a:r>
              <a:rPr lang="zh-CN" altLang="en-US" b="1" dirty="0"/>
              <a:t>内部信号</a:t>
            </a:r>
            <a:r>
              <a:rPr lang="zh-CN" altLang="en-US" dirty="0"/>
              <a:t>。从灰盒验证的手段来看，往往需要探视</a:t>
            </a:r>
            <a:r>
              <a:rPr lang="en-US" dirty="0"/>
              <a:t>DUT</a:t>
            </a:r>
            <a:r>
              <a:rPr lang="zh-CN" altLang="en-US" dirty="0"/>
              <a:t>内部信号，用来指导</a:t>
            </a:r>
            <a:r>
              <a:rPr lang="en-US" dirty="0"/>
              <a:t>stimulator</a:t>
            </a:r>
            <a:r>
              <a:rPr lang="zh-CN" altLang="en-US" dirty="0"/>
              <a:t>的激励发送，或者完成覆盖率收集，又或者完成内部功能的检查。</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291</a:t>
            </a:fld>
            <a:endParaRPr lang="en-US" dirty="0"/>
          </a:p>
        </p:txBody>
      </p:sp>
    </p:spTree>
    <p:extLst>
      <p:ext uri="{BB962C8B-B14F-4D97-AF65-F5344CB8AC3E}">
        <p14:creationId xmlns:p14="http://schemas.microsoft.com/office/powerpoint/2010/main" val="351765089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监测器组件结构框图</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分布式的</a:t>
            </a:r>
            <a:r>
              <a:rPr lang="en-US" altLang="zh-CN" dirty="0"/>
              <a:t>monitor</a:t>
            </a:r>
            <a:r>
              <a:rPr lang="zh-CN" altLang="en-US" dirty="0"/>
              <a:t>结构，</a:t>
            </a:r>
            <a:r>
              <a:rPr lang="en-US" altLang="zh-CN" dirty="0"/>
              <a:t>monitor</a:t>
            </a:r>
            <a:r>
              <a:rPr lang="zh-CN" altLang="en-US" dirty="0"/>
              <a:t>一般会对应一个</a:t>
            </a:r>
            <a:r>
              <a:rPr lang="en-US" altLang="zh-CN" dirty="0"/>
              <a:t>stimulator</a:t>
            </a:r>
            <a:r>
              <a:rPr lang="zh-CN" altLang="en-US" dirty="0"/>
              <a:t>。</a:t>
            </a:r>
            <a:endParaRPr lang="en-US" altLang="zh-CN" dirty="0"/>
          </a:p>
          <a:p>
            <a:pPr marL="344487" indent="-342900" algn="just">
              <a:buFont typeface="Arial" panose="020B0604020202020204" pitchFamily="34" charset="0"/>
              <a:buChar char="•"/>
            </a:pPr>
            <a:r>
              <a:rPr lang="zh-CN" altLang="en-US" dirty="0"/>
              <a:t>对于</a:t>
            </a:r>
            <a:r>
              <a:rPr lang="en-US" altLang="zh-CN" dirty="0"/>
              <a:t>MCDF</a:t>
            </a:r>
            <a:r>
              <a:rPr lang="zh-CN" altLang="en-US" dirty="0"/>
              <a:t>验证结构，我们需要</a:t>
            </a:r>
            <a:r>
              <a:rPr lang="en-US" altLang="zh-CN" dirty="0"/>
              <a:t>3</a:t>
            </a:r>
            <a:r>
              <a:rPr lang="zh-CN" altLang="en-US" dirty="0"/>
              <a:t>个</a:t>
            </a:r>
            <a:r>
              <a:rPr lang="en-US" altLang="zh-CN" dirty="0"/>
              <a:t>channel monitor</a:t>
            </a:r>
            <a:r>
              <a:rPr lang="zh-CN" altLang="en-US" dirty="0"/>
              <a:t>来监测对应的</a:t>
            </a:r>
            <a:r>
              <a:rPr lang="en-US" altLang="zh-CN" dirty="0"/>
              <a:t>channel</a:t>
            </a:r>
            <a:r>
              <a:rPr lang="zh-CN" altLang="en-US" dirty="0"/>
              <a:t>接口，以及</a:t>
            </a:r>
            <a:r>
              <a:rPr lang="en-US" altLang="zh-CN" dirty="0"/>
              <a:t>1</a:t>
            </a:r>
            <a:r>
              <a:rPr lang="zh-CN" altLang="en-US" dirty="0"/>
              <a:t>个</a:t>
            </a:r>
            <a:r>
              <a:rPr lang="en-US" altLang="zh-CN" dirty="0"/>
              <a:t>arbiter monitor</a:t>
            </a:r>
            <a:r>
              <a:rPr lang="zh-CN" altLang="en-US" dirty="0"/>
              <a:t>来监测</a:t>
            </a:r>
            <a:r>
              <a:rPr lang="en-US" altLang="zh-CN" dirty="0"/>
              <a:t>arbiter</a:t>
            </a:r>
            <a:r>
              <a:rPr lang="zh-CN" altLang="en-US" dirty="0"/>
              <a:t>接口。</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292</a:t>
            </a:fld>
            <a:endParaRPr lang="en-US" dirty="0"/>
          </a:p>
        </p:txBody>
      </p:sp>
      <p:pic>
        <p:nvPicPr>
          <p:cNvPr id="6" name="Picture 5"/>
          <p:cNvPicPr>
            <a:picLocks noChangeAspect="1"/>
          </p:cNvPicPr>
          <p:nvPr/>
        </p:nvPicPr>
        <p:blipFill>
          <a:blip r:embed="rId2" cstate="print"/>
          <a:stretch>
            <a:fillRect/>
          </a:stretch>
        </p:blipFill>
        <p:spPr>
          <a:xfrm>
            <a:off x="5399802" y="481445"/>
            <a:ext cx="3286998" cy="5895109"/>
          </a:xfrm>
          <a:prstGeom prst="rect">
            <a:avLst/>
          </a:prstGeom>
        </p:spPr>
      </p:pic>
    </p:spTree>
    <p:extLst>
      <p:ext uri="{BB962C8B-B14F-4D97-AF65-F5344CB8AC3E}">
        <p14:creationId xmlns:p14="http://schemas.microsoft.com/office/powerpoint/2010/main" val="386086200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监测器</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lvl="0">
              <a:buFont typeface="Arial" panose="020B0604020202020204" pitchFamily="34" charset="0"/>
              <a:buChar char="•"/>
            </a:pPr>
            <a:r>
              <a:rPr lang="zh-CN" altLang="en-US" dirty="0"/>
              <a:t>如果没有特殊的需要，我们应采取</a:t>
            </a:r>
            <a:r>
              <a:rPr lang="zh-CN" altLang="en-US" b="1" dirty="0"/>
              <a:t>灰盒验证</a:t>
            </a:r>
            <a:r>
              <a:rPr lang="zh-CN" altLang="en-US" dirty="0"/>
              <a:t>的策略（而非白盒）。</a:t>
            </a:r>
            <a:endParaRPr lang="en-US" dirty="0"/>
          </a:p>
          <a:p>
            <a:pPr lvl="0">
              <a:buFont typeface="Arial" panose="020B0604020202020204" pitchFamily="34" charset="0"/>
              <a:buChar char="•"/>
            </a:pPr>
            <a:r>
              <a:rPr lang="zh-CN" altLang="en-US" dirty="0"/>
              <a:t>观察的</a:t>
            </a:r>
            <a:r>
              <a:rPr lang="zh-CN" altLang="en-US" b="1" dirty="0"/>
              <a:t>内部信号应当尽量少</a:t>
            </a:r>
            <a:r>
              <a:rPr lang="zh-CN" altLang="en-US" dirty="0"/>
              <a:t>，且应当是表示状态的信号。不建议采集中间变量信号的原因在于，这些信号的时序、逻辑甚至留存性都不稳定，这种不稳定对于验证环境的收敛是有害的。</a:t>
            </a:r>
            <a:endParaRPr lang="en-US" dirty="0"/>
          </a:p>
          <a:p>
            <a:pPr lvl="0">
              <a:buFont typeface="Arial" panose="020B0604020202020204" pitchFamily="34" charset="0"/>
              <a:buChar char="•"/>
            </a:pPr>
            <a:r>
              <a:rPr lang="zh-CN" altLang="en-US" dirty="0"/>
              <a:t>可以通过接口信息计算的，就尽量少去监测内部信号，因为这种方式也</a:t>
            </a:r>
            <a:r>
              <a:rPr lang="zh-CN" altLang="en-US" b="1" dirty="0"/>
              <a:t>有悖于假定设计有缺陷的验证思想</a:t>
            </a:r>
            <a:r>
              <a:rPr lang="zh-CN" altLang="en-US" dirty="0"/>
              <a:t>。我们观测到的内部信号在被环境采纳之前也有必要确认它们的逻辑正确性，这一要求可以通过动态检查或者断言触发的方式来实现。</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293</a:t>
            </a:fld>
            <a:endParaRPr lang="en-US" dirty="0"/>
          </a:p>
        </p:txBody>
      </p:sp>
    </p:spTree>
    <p:extLst>
      <p:ext uri="{BB962C8B-B14F-4D97-AF65-F5344CB8AC3E}">
        <p14:creationId xmlns:p14="http://schemas.microsoft.com/office/powerpoint/2010/main" val="25417313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比较器</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无论是从实现难度，还是从维护人力上来讲，</a:t>
            </a:r>
            <a:r>
              <a:rPr lang="en-US" dirty="0"/>
              <a:t>checker</a:t>
            </a:r>
            <a:r>
              <a:rPr lang="zh-CN" altLang="en-US" dirty="0"/>
              <a:t>（比较器）都应当是最需要时间投入的验证组件了。</a:t>
            </a:r>
            <a:endParaRPr lang="en-US" altLang="zh-CN" dirty="0"/>
          </a:p>
          <a:p>
            <a:pPr marL="344487" indent="-342900">
              <a:buFont typeface="Arial" panose="020B0604020202020204" pitchFamily="34" charset="0"/>
              <a:buChar char="•"/>
            </a:pPr>
            <a:r>
              <a:rPr lang="en-US" dirty="0"/>
              <a:t>checker</a:t>
            </a:r>
            <a:r>
              <a:rPr lang="zh-CN" altLang="en-US" dirty="0"/>
              <a:t>肩负了模拟设计行为和功能检查的任务。</a:t>
            </a:r>
            <a:endParaRPr lang="en-US" altLang="zh-CN" dirty="0"/>
          </a:p>
          <a:p>
            <a:pPr lvl="0">
              <a:buFont typeface="Arial" panose="020B0604020202020204" pitchFamily="34" charset="0"/>
              <a:buChar char="•"/>
            </a:pPr>
            <a:r>
              <a:rPr lang="zh-CN" altLang="en-US" b="1" dirty="0"/>
              <a:t>缓存从各个</a:t>
            </a:r>
            <a:r>
              <a:rPr lang="en-US" b="1" dirty="0"/>
              <a:t>monitor</a:t>
            </a:r>
            <a:r>
              <a:rPr lang="zh-CN" altLang="en-US" b="1" dirty="0"/>
              <a:t>收集到的数据。</a:t>
            </a:r>
            <a:endParaRPr lang="en-US" dirty="0"/>
          </a:p>
          <a:p>
            <a:pPr lvl="0">
              <a:buFont typeface="Arial" panose="020B0604020202020204" pitchFamily="34" charset="0"/>
              <a:buChar char="•"/>
            </a:pPr>
            <a:r>
              <a:rPr lang="zh-CN" altLang="en-US" dirty="0"/>
              <a:t>将</a:t>
            </a:r>
            <a:r>
              <a:rPr lang="en-US" dirty="0"/>
              <a:t>DUT</a:t>
            </a:r>
            <a:r>
              <a:rPr lang="zh-CN" altLang="en-US" dirty="0"/>
              <a:t>输入接口侧的数据汇集给内置的</a:t>
            </a:r>
            <a:r>
              <a:rPr lang="en-US" b="1" dirty="0"/>
              <a:t>reference model</a:t>
            </a:r>
            <a:r>
              <a:rPr lang="zh-CN" altLang="en-US" b="1" dirty="0"/>
              <a:t>（参考模型）</a:t>
            </a:r>
            <a:r>
              <a:rPr lang="zh-CN" altLang="en-US" dirty="0"/>
              <a:t>。</a:t>
            </a:r>
            <a:r>
              <a:rPr lang="en-US" dirty="0"/>
              <a:t>Reference model</a:t>
            </a:r>
            <a:r>
              <a:rPr lang="zh-CN" altLang="en-US" dirty="0"/>
              <a:t>在这里扮演了模拟硬件功能的角色，也是需要较多精力维护的部分，因为验证者需要在熟悉硬件功能的情况下实现该模型，而又不应参考真实硬件的逻辑。</a:t>
            </a:r>
            <a:endParaRPr lang="en-US" dirty="0"/>
          </a:p>
          <a:p>
            <a:pPr marL="344487" indent="-342900">
              <a:buFont typeface="Arial" panose="020B0604020202020204" pitchFamily="34" charset="0"/>
              <a:buChar char="•"/>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294</a:t>
            </a:fld>
            <a:endParaRPr lang="en-US" dirty="0"/>
          </a:p>
        </p:txBody>
      </p:sp>
    </p:spTree>
    <p:extLst>
      <p:ext uri="{BB962C8B-B14F-4D97-AF65-F5344CB8AC3E}">
        <p14:creationId xmlns:p14="http://schemas.microsoft.com/office/powerpoint/2010/main" val="138832123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比较器</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lvl="0">
              <a:buFont typeface="Arial" panose="020B0604020202020204" pitchFamily="34" charset="0"/>
              <a:buChar char="•"/>
            </a:pPr>
            <a:r>
              <a:rPr lang="zh-CN" altLang="en-US" dirty="0"/>
              <a:t>通过</a:t>
            </a:r>
            <a:r>
              <a:rPr lang="zh-CN" altLang="en-US" b="1" dirty="0"/>
              <a:t>数据比较</a:t>
            </a:r>
            <a:r>
              <a:rPr lang="zh-CN" altLang="en-US" dirty="0"/>
              <a:t>的方法，检查实际收集到的</a:t>
            </a:r>
            <a:r>
              <a:rPr lang="en-US" dirty="0"/>
              <a:t>DUT</a:t>
            </a:r>
            <a:r>
              <a:rPr lang="zh-CN" altLang="en-US" dirty="0"/>
              <a:t>输出端接口数据是否同</a:t>
            </a:r>
            <a:r>
              <a:rPr lang="en-US" dirty="0"/>
              <a:t>reference model</a:t>
            </a:r>
            <a:r>
              <a:rPr lang="zh-CN" altLang="en-US" dirty="0"/>
              <a:t>产生的期望数据一致。</a:t>
            </a:r>
            <a:endParaRPr lang="en-US" dirty="0"/>
          </a:p>
          <a:p>
            <a:pPr lvl="0">
              <a:buFont typeface="Arial" panose="020B0604020202020204" pitchFamily="34" charset="0"/>
              <a:buChar char="•"/>
            </a:pPr>
            <a:r>
              <a:rPr lang="zh-CN" altLang="en-US" dirty="0"/>
              <a:t>对于设计内部的关键功能模块，也有相</a:t>
            </a:r>
            <a:r>
              <a:rPr lang="zh-CN" altLang="en-US" b="1" dirty="0"/>
              <a:t>对应的线程进行独立的检查</a:t>
            </a:r>
            <a:r>
              <a:rPr lang="zh-CN" altLang="en-US" dirty="0"/>
              <a:t>。</a:t>
            </a:r>
            <a:endParaRPr lang="en-US" dirty="0"/>
          </a:p>
          <a:p>
            <a:pPr lvl="0">
              <a:buFont typeface="Arial" panose="020B0604020202020204" pitchFamily="34" charset="0"/>
              <a:buChar char="•"/>
            </a:pPr>
            <a:r>
              <a:rPr lang="zh-CN" altLang="en-US" dirty="0"/>
              <a:t>在检查过程中，可以将检查成功的信息统一纳入到</a:t>
            </a:r>
            <a:r>
              <a:rPr lang="zh-CN" altLang="en-US" b="1" dirty="0"/>
              <a:t>检查报告中，</a:t>
            </a:r>
            <a:r>
              <a:rPr lang="zh-CN" altLang="en-US" dirty="0"/>
              <a:t>便于仿真后的追溯。如果检查失败，也可以采取暂停仿真同时报告错误信息的方式，进行在线调试。</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295</a:t>
            </a:fld>
            <a:endParaRPr lang="en-US" dirty="0"/>
          </a:p>
        </p:txBody>
      </p:sp>
    </p:spTree>
    <p:extLst>
      <p:ext uri="{BB962C8B-B14F-4D97-AF65-F5344CB8AC3E}">
        <p14:creationId xmlns:p14="http://schemas.microsoft.com/office/powerpoint/2010/main" val="332014355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比较器</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lvl="0" indent="-342900">
              <a:buFont typeface="Arial" panose="020B0604020202020204" pitchFamily="34" charset="0"/>
              <a:buChar char="•"/>
            </a:pPr>
            <a:r>
              <a:rPr lang="zh-CN" altLang="en-US" b="1" dirty="0"/>
              <a:t>线上比较（</a:t>
            </a:r>
            <a:r>
              <a:rPr lang="en-US" b="1" dirty="0"/>
              <a:t>online check</a:t>
            </a:r>
            <a:r>
              <a:rPr lang="zh-CN" altLang="en-US" b="1" dirty="0"/>
              <a:t>）</a:t>
            </a:r>
            <a:r>
              <a:rPr lang="zh-CN" altLang="en-US" dirty="0"/>
              <a:t>：在仿真时收集数据和在线比较，并且实时报告。</a:t>
            </a:r>
            <a:endParaRPr lang="en-US" dirty="0"/>
          </a:p>
          <a:p>
            <a:pPr marL="344487" lvl="0" indent="-342900">
              <a:buFont typeface="Arial" panose="020B0604020202020204" pitchFamily="34" charset="0"/>
              <a:buChar char="•"/>
            </a:pPr>
            <a:r>
              <a:rPr lang="zh-CN" altLang="en-US" b="1" dirty="0"/>
              <a:t>线下比较（</a:t>
            </a:r>
            <a:r>
              <a:rPr lang="en-US" b="1" dirty="0"/>
              <a:t>offline check</a:t>
            </a:r>
            <a:r>
              <a:rPr lang="zh-CN" altLang="en-US" b="1" dirty="0"/>
              <a:t>）</a:t>
            </a:r>
            <a:r>
              <a:rPr lang="zh-CN" altLang="en-US" dirty="0"/>
              <a:t>：将仿真时收集到的数据记录在文件中，在仿真结束后，通过脚本或者其它手段，进行数据比较。</a:t>
            </a:r>
            <a:endParaRPr lang="en-US" altLang="zh-CN" dirty="0"/>
          </a:p>
          <a:p>
            <a:pPr marL="344487" indent="-342900">
              <a:buFont typeface="Arial" panose="020B0604020202020204" pitchFamily="34" charset="0"/>
              <a:buChar char="•"/>
            </a:pPr>
            <a:r>
              <a:rPr lang="zh-CN" altLang="en-US" dirty="0"/>
              <a:t>在硬件设计发展初期，由于</a:t>
            </a:r>
            <a:r>
              <a:rPr lang="en-US" dirty="0"/>
              <a:t>DUT</a:t>
            </a:r>
            <a:r>
              <a:rPr lang="zh-CN" altLang="en-US" dirty="0"/>
              <a:t>的功能较为简单，采取定向测试（</a:t>
            </a:r>
            <a:r>
              <a:rPr lang="en-US" dirty="0"/>
              <a:t>directed test</a:t>
            </a:r>
            <a:r>
              <a:rPr lang="zh-CN" altLang="en-US" dirty="0"/>
              <a:t>）和线下比较的方式就不足为奇了，甚至验证者没有数据处理脚本或者参考模型，进行人为比较（</a:t>
            </a:r>
            <a:r>
              <a:rPr lang="en-US" dirty="0"/>
              <a:t>manual check</a:t>
            </a:r>
            <a:r>
              <a:rPr lang="zh-CN" altLang="en-US" dirty="0"/>
              <a:t>）的古老方式也是存在的。</a:t>
            </a:r>
            <a:endParaRPr lang="en-US" altLang="zh-CN" dirty="0"/>
          </a:p>
          <a:p>
            <a:pPr marL="344487" lvl="0" indent="-34290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296</a:t>
            </a:fld>
            <a:endParaRPr lang="en-US" dirty="0"/>
          </a:p>
        </p:txBody>
      </p:sp>
    </p:spTree>
    <p:extLst>
      <p:ext uri="{BB962C8B-B14F-4D97-AF65-F5344CB8AC3E}">
        <p14:creationId xmlns:p14="http://schemas.microsoft.com/office/powerpoint/2010/main" val="36234296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比较器</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58412" lvl="1" indent="-342900">
              <a:buFont typeface="Arial" panose="020B0604020202020204" pitchFamily="34" charset="0"/>
              <a:buChar char="•"/>
            </a:pPr>
            <a:r>
              <a:rPr lang="zh-CN" altLang="en-US" sz="2200" dirty="0"/>
              <a:t>而伴随着设计的功能愈加复杂，靠验证者每次进行繁琐检查的方式也缺少了可靠性。</a:t>
            </a:r>
            <a:endParaRPr lang="en-US" altLang="zh-CN" sz="2200" dirty="0"/>
          </a:p>
          <a:p>
            <a:pPr marL="358412" lvl="1" indent="-342900">
              <a:buFont typeface="Arial" panose="020B0604020202020204" pitchFamily="34" charset="0"/>
              <a:buChar char="•"/>
            </a:pPr>
            <a:r>
              <a:rPr lang="zh-CN" altLang="en-US" sz="2200" dirty="0"/>
              <a:t>于是我们将</a:t>
            </a:r>
            <a:r>
              <a:rPr lang="en-US" sz="2200" dirty="0"/>
              <a:t>checker</a:t>
            </a:r>
            <a:r>
              <a:rPr lang="zh-CN" altLang="en-US" sz="2200" dirty="0"/>
              <a:t>添加到验证环境中，需要它分析</a:t>
            </a:r>
            <a:r>
              <a:rPr lang="en-US" sz="2200" dirty="0"/>
              <a:t>DUT</a:t>
            </a:r>
            <a:r>
              <a:rPr lang="zh-CN" altLang="en-US" sz="2200" dirty="0"/>
              <a:t>的边界激励，理解数据的输入，并且按照硬件功能来预测输出的数据内容。</a:t>
            </a:r>
            <a:endParaRPr lang="en-US" altLang="zh-CN" sz="2200" dirty="0"/>
          </a:p>
          <a:p>
            <a:pPr marL="358412" lvl="1" indent="-342900">
              <a:buFont typeface="Arial" panose="020B0604020202020204" pitchFamily="34" charset="0"/>
              <a:buChar char="•"/>
            </a:pPr>
            <a:r>
              <a:rPr lang="zh-CN" altLang="en-US" sz="2200" dirty="0"/>
              <a:t>这种</a:t>
            </a:r>
            <a:r>
              <a:rPr lang="zh-CN" altLang="en-US" sz="2200" b="1" dirty="0"/>
              <a:t>预测（</a:t>
            </a:r>
            <a:r>
              <a:rPr lang="en-US" sz="2200" b="1" dirty="0"/>
              <a:t>prediction</a:t>
            </a:r>
            <a:r>
              <a:rPr lang="zh-CN" altLang="en-US" sz="2200" b="1" dirty="0"/>
              <a:t>）</a:t>
            </a:r>
            <a:r>
              <a:rPr lang="zh-CN" altLang="en-US" sz="2200" dirty="0"/>
              <a:t>的过程，发生在</a:t>
            </a:r>
            <a:r>
              <a:rPr lang="en-US" sz="2200" dirty="0"/>
              <a:t>reference model</a:t>
            </a:r>
            <a:r>
              <a:rPr lang="zh-CN" altLang="en-US" sz="2200" dirty="0"/>
              <a:t>中，有时我们也将其称为</a:t>
            </a:r>
            <a:r>
              <a:rPr lang="en-US" sz="2200" dirty="0"/>
              <a:t>predictor</a:t>
            </a:r>
            <a:r>
              <a:rPr lang="zh-CN" altLang="en-US" sz="2200" dirty="0"/>
              <a:t>。</a:t>
            </a:r>
            <a:endParaRPr lang="en-US" altLang="zh-CN" sz="2200" dirty="0"/>
          </a:p>
          <a:p>
            <a:pPr marL="358412" lvl="1" indent="-342900">
              <a:buFont typeface="Arial" panose="020B0604020202020204" pitchFamily="34" charset="0"/>
              <a:buChar char="•"/>
            </a:pPr>
            <a:r>
              <a:rPr lang="en-US" sz="2200" dirty="0"/>
              <a:t>reference model</a:t>
            </a:r>
            <a:r>
              <a:rPr lang="zh-CN" altLang="en-US" sz="2200" dirty="0"/>
              <a:t>也会</a:t>
            </a:r>
            <a:r>
              <a:rPr lang="zh-CN" altLang="en-US" sz="2200" b="1" dirty="0"/>
              <a:t>内置一些缓存</a:t>
            </a:r>
            <a:r>
              <a:rPr lang="zh-CN" altLang="en-US" sz="2200" dirty="0"/>
              <a:t>，分别存放</a:t>
            </a:r>
            <a:r>
              <a:rPr lang="zh-CN" altLang="en-US" sz="2200" b="1" dirty="0"/>
              <a:t>从</a:t>
            </a:r>
            <a:r>
              <a:rPr lang="en-US" sz="2200" b="1" dirty="0"/>
              <a:t>DUT</a:t>
            </a:r>
            <a:r>
              <a:rPr lang="zh-CN" altLang="en-US" sz="2200" b="1" dirty="0"/>
              <a:t>输入端观察到的数据</a:t>
            </a:r>
            <a:r>
              <a:rPr lang="zh-CN" altLang="en-US" sz="2200" dirty="0"/>
              <a:t>，以及经过功能转换的数据，同时</a:t>
            </a:r>
            <a:r>
              <a:rPr lang="en-US" sz="2200" dirty="0"/>
              <a:t>checker</a:t>
            </a:r>
            <a:r>
              <a:rPr lang="zh-CN" altLang="en-US" sz="2200" dirty="0"/>
              <a:t>也有其它缓存来存放</a:t>
            </a:r>
            <a:r>
              <a:rPr lang="zh-CN" altLang="en-US" sz="2200" b="1" dirty="0"/>
              <a:t>从输出端采集到的数据</a:t>
            </a:r>
            <a:r>
              <a:rPr lang="zh-CN" altLang="en-US" sz="2200" dirty="0"/>
              <a:t>。</a:t>
            </a:r>
            <a:endParaRPr lang="en-US"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297</a:t>
            </a:fld>
            <a:endParaRPr lang="en-US" dirty="0"/>
          </a:p>
        </p:txBody>
      </p:sp>
    </p:spTree>
    <p:extLst>
      <p:ext uri="{BB962C8B-B14F-4D97-AF65-F5344CB8AC3E}">
        <p14:creationId xmlns:p14="http://schemas.microsoft.com/office/powerpoint/2010/main" val="36428801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比较器组件结构框图</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15512" lvl="1" indent="0">
              <a:buNone/>
            </a:pPr>
            <a:r>
              <a:rPr lang="en-US" sz="22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298</a:t>
            </a:fld>
            <a:endParaRPr lang="en-US" dirty="0"/>
          </a:p>
        </p:txBody>
      </p:sp>
      <p:pic>
        <p:nvPicPr>
          <p:cNvPr id="6" name="Picture 5"/>
          <p:cNvPicPr>
            <a:picLocks noChangeAspect="1"/>
          </p:cNvPicPr>
          <p:nvPr/>
        </p:nvPicPr>
        <p:blipFill>
          <a:blip r:embed="rId2" cstate="print"/>
          <a:stretch>
            <a:fillRect/>
          </a:stretch>
        </p:blipFill>
        <p:spPr>
          <a:xfrm>
            <a:off x="2007503" y="1383620"/>
            <a:ext cx="5127406" cy="4889994"/>
          </a:xfrm>
          <a:prstGeom prst="rect">
            <a:avLst/>
          </a:prstGeom>
        </p:spPr>
      </p:pic>
    </p:spTree>
    <p:extLst>
      <p:ext uri="{BB962C8B-B14F-4D97-AF65-F5344CB8AC3E}">
        <p14:creationId xmlns:p14="http://schemas.microsoft.com/office/powerpoint/2010/main" val="110028700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验证环境组件</a:t>
            </a:r>
            <a:br>
              <a:rPr lang="en-US" altLang="zh-CN" dirty="0"/>
            </a:br>
            <a:r>
              <a:rPr lang="zh-CN" altLang="en-US" sz="2800" dirty="0">
                <a:solidFill>
                  <a:schemeClr val="bg1">
                    <a:lumMod val="65000"/>
                  </a:schemeClr>
                </a:solidFill>
              </a:rPr>
              <a:t>比较器实现建议</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对于复杂的系统验证，我们倾向于集中管理</a:t>
            </a:r>
            <a:r>
              <a:rPr lang="en-US" dirty="0"/>
              <a:t>stimulator</a:t>
            </a:r>
            <a:r>
              <a:rPr lang="zh-CN" altLang="en-US" dirty="0"/>
              <a:t>和</a:t>
            </a:r>
            <a:r>
              <a:rPr lang="en-US" dirty="0"/>
              <a:t>checker</a:t>
            </a:r>
            <a:r>
              <a:rPr lang="zh-CN" altLang="en-US" dirty="0"/>
              <a:t>，因为它们两者都需要主动给出激励或者判断结果，也需要较多的协调处理。</a:t>
            </a:r>
            <a:endParaRPr lang="en-US" altLang="zh-CN" dirty="0"/>
          </a:p>
          <a:p>
            <a:pPr marL="344487" indent="-342900">
              <a:buFont typeface="Arial" panose="020B0604020202020204" pitchFamily="34" charset="0"/>
              <a:buChar char="•"/>
            </a:pPr>
            <a:r>
              <a:rPr lang="zh-CN" altLang="en-US" dirty="0"/>
              <a:t>而</a:t>
            </a:r>
            <a:r>
              <a:rPr lang="en-US" dirty="0"/>
              <a:t>monitor</a:t>
            </a:r>
            <a:r>
              <a:rPr lang="zh-CN" altLang="en-US" dirty="0"/>
              <a:t>则相对更独立，因为它只是作为监测方，将其兢兢业业观察到的数据一字不落地交给</a:t>
            </a:r>
            <a:r>
              <a:rPr lang="en-US" dirty="0"/>
              <a:t>checker</a:t>
            </a:r>
            <a:r>
              <a:rPr lang="zh-CN" altLang="en-US" dirty="0"/>
              <a:t>即可，至于</a:t>
            </a:r>
            <a:r>
              <a:rPr lang="en-US" dirty="0"/>
              <a:t>checker</a:t>
            </a:r>
            <a:r>
              <a:rPr lang="zh-CN" altLang="en-US" dirty="0"/>
              <a:t>怎么使用，</a:t>
            </a:r>
            <a:r>
              <a:rPr lang="en-US" dirty="0"/>
              <a:t>monitor</a:t>
            </a:r>
            <a:r>
              <a:rPr lang="zh-CN" altLang="en-US" dirty="0"/>
              <a:t>并不需要关心。</a:t>
            </a:r>
            <a:endParaRPr lang="en-US" altLang="zh-CN" dirty="0"/>
          </a:p>
          <a:p>
            <a:pPr marL="344487" indent="-342900">
              <a:buFont typeface="Arial" panose="020B0604020202020204" pitchFamily="34" charset="0"/>
              <a:buChar char="•"/>
            </a:pPr>
            <a:r>
              <a:rPr lang="zh-CN" altLang="en-US" dirty="0"/>
              <a:t>因此，</a:t>
            </a:r>
            <a:r>
              <a:rPr lang="en-US" altLang="zh-CN" dirty="0"/>
              <a:t>stimulator</a:t>
            </a:r>
            <a:r>
              <a:rPr lang="zh-CN" altLang="en-US" dirty="0"/>
              <a:t>和</a:t>
            </a:r>
            <a:r>
              <a:rPr lang="en-US" altLang="zh-CN" dirty="0"/>
              <a:t>monitor</a:t>
            </a:r>
            <a:r>
              <a:rPr lang="zh-CN" altLang="en-US" dirty="0"/>
              <a:t>是一一对应，我们通常将它们进一步封装在</a:t>
            </a:r>
            <a:r>
              <a:rPr lang="en-US" altLang="zh-CN" dirty="0"/>
              <a:t>agent</a:t>
            </a:r>
            <a:r>
              <a:rPr lang="zh-CN" altLang="en-US" dirty="0"/>
              <a:t>单元组件中，而</a:t>
            </a:r>
            <a:r>
              <a:rPr lang="en-US" altLang="zh-CN" dirty="0"/>
              <a:t>checker</a:t>
            </a:r>
            <a:r>
              <a:rPr lang="zh-CN" altLang="en-US" dirty="0"/>
              <a:t>则最终集群搁置在中心化的位置。</a:t>
            </a:r>
            <a:endParaRPr lang="en-US" dirty="0"/>
          </a:p>
          <a:p>
            <a:pPr marL="358412" lvl="1" indent="-342900">
              <a:buFont typeface="Arial" panose="020B0604020202020204" pitchFamily="34" charset="0"/>
              <a:buChar char="•"/>
            </a:pPr>
            <a:endParaRPr lang="en-US"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299</a:t>
            </a:fld>
            <a:endParaRPr lang="en-US" dirty="0"/>
          </a:p>
        </p:txBody>
      </p:sp>
    </p:spTree>
    <p:extLst>
      <p:ext uri="{BB962C8B-B14F-4D97-AF65-F5344CB8AC3E}">
        <p14:creationId xmlns:p14="http://schemas.microsoft.com/office/powerpoint/2010/main" val="2523954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SystemVerilog</a:t>
            </a:r>
            <a:r>
              <a:rPr lang="zh-CN" altLang="en-US" dirty="0"/>
              <a:t>概述</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SystemVerilog</a:t>
            </a:r>
            <a:r>
              <a:rPr lang="zh-CN" altLang="en-US" dirty="0"/>
              <a:t>中的主循环</a:t>
            </a:r>
          </a:p>
        </p:txBody>
      </p:sp>
      <p:sp>
        <p:nvSpPr>
          <p:cNvPr id="3" name="内容占位符 2"/>
          <p:cNvSpPr>
            <a:spLocks noGrp="1"/>
          </p:cNvSpPr>
          <p:nvPr>
            <p:ph idx="1"/>
          </p:nvPr>
        </p:nvSpPr>
        <p:spPr>
          <a:xfrm>
            <a:off x="457200" y="980728"/>
            <a:ext cx="5050904" cy="5328592"/>
          </a:xfrm>
        </p:spPr>
        <p:txBody>
          <a:bodyPr/>
          <a:lstStyle/>
          <a:p>
            <a:pPr marL="342900" lvl="1" indent="-342900">
              <a:buClr>
                <a:srgbClr val="102E54"/>
              </a:buClr>
            </a:pPr>
            <a:r>
              <a:rPr lang="en-US" altLang="zh-CN" dirty="0"/>
              <a:t>SV</a:t>
            </a:r>
            <a:r>
              <a:rPr lang="zh-CN" altLang="en-US" dirty="0"/>
              <a:t>在</a:t>
            </a:r>
            <a:r>
              <a:rPr lang="en-US" altLang="zh-CN" dirty="0"/>
              <a:t>Verilog</a:t>
            </a:r>
            <a:r>
              <a:rPr lang="zh-CN" altLang="en-US" dirty="0"/>
              <a:t>调度循环的基础上为新的语法增加了新的求值区域， 了解</a:t>
            </a:r>
            <a:r>
              <a:rPr lang="en-US" altLang="zh-CN" dirty="0"/>
              <a:t>SV</a:t>
            </a:r>
            <a:r>
              <a:rPr lang="zh-CN" altLang="en-US" dirty="0"/>
              <a:t>定义的调度循环是理解</a:t>
            </a:r>
            <a:r>
              <a:rPr lang="en-US" altLang="zh-CN" dirty="0"/>
              <a:t>SV</a:t>
            </a:r>
            <a:r>
              <a:rPr lang="zh-CN" altLang="en-US" dirty="0"/>
              <a:t>语法属性的重要依据。</a:t>
            </a:r>
            <a:endParaRPr lang="en-US" altLang="zh-CN" dirty="0"/>
          </a:p>
          <a:p>
            <a:pPr lvl="1"/>
            <a:r>
              <a:rPr lang="zh-CN" altLang="en-US" dirty="0"/>
              <a:t>阻塞赋值非阻塞赋值</a:t>
            </a:r>
            <a:endParaRPr lang="en-US" altLang="zh-CN" dirty="0"/>
          </a:p>
          <a:p>
            <a:pPr lvl="1"/>
            <a:r>
              <a:rPr lang="en-US" altLang="zh-CN" dirty="0"/>
              <a:t>Program</a:t>
            </a:r>
            <a:r>
              <a:rPr lang="zh-CN" altLang="en-US" dirty="0"/>
              <a:t>块</a:t>
            </a:r>
            <a:endParaRPr lang="en-US" altLang="zh-CN" dirty="0"/>
          </a:p>
          <a:p>
            <a:pPr lvl="1"/>
            <a:r>
              <a:rPr lang="en-US" altLang="zh-CN" dirty="0"/>
              <a:t>Clocking Block</a:t>
            </a:r>
          </a:p>
          <a:p>
            <a:pPr lvl="1"/>
            <a:r>
              <a:rPr lang="zh-CN" altLang="en-US" dirty="0"/>
              <a:t>断言</a:t>
            </a:r>
            <a:endParaRPr lang="en-US" altLang="zh-CN" dirty="0"/>
          </a:p>
          <a:p>
            <a:pPr lvl="1"/>
            <a:r>
              <a:rPr lang="zh-CN" altLang="en-US" dirty="0"/>
              <a:t>。。</a:t>
            </a:r>
            <a:endParaRPr lang="en-US" altLang="zh-CN" dirty="0"/>
          </a:p>
          <a:p>
            <a:r>
              <a:rPr lang="zh-CN" altLang="en-US" dirty="0"/>
              <a:t>这些新的语句的执行调度语义暗示了对应语法块的</a:t>
            </a:r>
            <a:r>
              <a:rPr lang="zh-CN" altLang="en-US" dirty="0">
                <a:solidFill>
                  <a:srgbClr val="FF0000"/>
                </a:solidFill>
              </a:rPr>
              <a:t>重要性</a:t>
            </a:r>
            <a:r>
              <a:rPr lang="zh-CN" altLang="en-US" dirty="0"/>
              <a:t>、</a:t>
            </a:r>
            <a:r>
              <a:rPr lang="zh-CN" altLang="en-US" dirty="0">
                <a:solidFill>
                  <a:srgbClr val="FF0000"/>
                </a:solidFill>
              </a:rPr>
              <a:t>使用的场景</a:t>
            </a:r>
            <a:r>
              <a:rPr lang="zh-CN" altLang="en-US" dirty="0"/>
              <a:t>以及优缺点。</a:t>
            </a:r>
            <a:endParaRPr lang="en-US" altLang="zh-CN" dirty="0"/>
          </a:p>
        </p:txBody>
      </p:sp>
      <p:pic>
        <p:nvPicPr>
          <p:cNvPr id="4" name="Picture 2"/>
          <p:cNvPicPr>
            <a:picLocks noChangeAspect="1" noChangeArrowheads="1"/>
          </p:cNvPicPr>
          <p:nvPr/>
        </p:nvPicPr>
        <p:blipFill>
          <a:blip r:embed="rId2" cstate="print"/>
          <a:srcRect/>
          <a:stretch>
            <a:fillRect/>
          </a:stretch>
        </p:blipFill>
        <p:spPr bwMode="auto">
          <a:xfrm>
            <a:off x="5652120" y="332656"/>
            <a:ext cx="3888432" cy="6375812"/>
          </a:xfrm>
          <a:prstGeom prst="rect">
            <a:avLst/>
          </a:prstGeom>
          <a:noFill/>
          <a:ln w="9525">
            <a:noFill/>
            <a:miter lim="800000"/>
            <a:headEnd/>
            <a:tailEnd/>
          </a:ln>
        </p:spPr>
      </p:pic>
      <p:sp>
        <p:nvSpPr>
          <p:cNvPr id="5" name="矩形 4"/>
          <p:cNvSpPr/>
          <p:nvPr/>
        </p:nvSpPr>
        <p:spPr bwMode="auto">
          <a:xfrm>
            <a:off x="6948264" y="1412776"/>
            <a:ext cx="1296144" cy="35165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Char char="•"/>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sp>
        <p:nvSpPr>
          <p:cNvPr id="6" name="矩形 5"/>
          <p:cNvSpPr/>
          <p:nvPr/>
        </p:nvSpPr>
        <p:spPr bwMode="auto">
          <a:xfrm>
            <a:off x="1115616" y="2348880"/>
            <a:ext cx="2016224" cy="115212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Char char="•"/>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sp>
        <p:nvSpPr>
          <p:cNvPr id="7" name="矩形 6"/>
          <p:cNvSpPr/>
          <p:nvPr/>
        </p:nvSpPr>
        <p:spPr bwMode="auto">
          <a:xfrm>
            <a:off x="7020272" y="4005064"/>
            <a:ext cx="1296144" cy="223224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Char char="•"/>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sp>
        <p:nvSpPr>
          <p:cNvPr id="8" name="矩形 7"/>
          <p:cNvSpPr/>
          <p:nvPr/>
        </p:nvSpPr>
        <p:spPr bwMode="auto">
          <a:xfrm>
            <a:off x="6876256" y="476672"/>
            <a:ext cx="1296144" cy="43204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Char char="•"/>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sp>
        <p:nvSpPr>
          <p:cNvPr id="9" name="矩形 8"/>
          <p:cNvSpPr/>
          <p:nvPr/>
        </p:nvSpPr>
        <p:spPr bwMode="auto">
          <a:xfrm>
            <a:off x="7100664" y="2717304"/>
            <a:ext cx="1296144" cy="35165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Char char="•"/>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MCDT</a:t>
            </a:r>
            <a:r>
              <a:rPr lang="zh-CN" altLang="en-US" dirty="0"/>
              <a:t>测试平台结构</a:t>
            </a:r>
            <a:br>
              <a:rPr lang="en-US" altLang="zh-CN" dirty="0"/>
            </a:br>
            <a:r>
              <a:rPr lang="zh-CN" altLang="en-US" sz="2800" dirty="0">
                <a:solidFill>
                  <a:schemeClr val="bg1">
                    <a:lumMod val="65000"/>
                  </a:schemeClr>
                </a:solidFill>
              </a:rPr>
              <a:t> </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300</a:t>
            </a:fld>
            <a:endParaRPr lang="en-US" dirty="0"/>
          </a:p>
        </p:txBody>
      </p:sp>
      <p:pic>
        <p:nvPicPr>
          <p:cNvPr id="7" name="Picture 6"/>
          <p:cNvPicPr>
            <a:picLocks noChangeAspect="1"/>
          </p:cNvPicPr>
          <p:nvPr/>
        </p:nvPicPr>
        <p:blipFill>
          <a:blip r:embed="rId2" cstate="print"/>
          <a:stretch>
            <a:fillRect/>
          </a:stretch>
        </p:blipFill>
        <p:spPr>
          <a:xfrm>
            <a:off x="1701124" y="832195"/>
            <a:ext cx="5740164" cy="5474380"/>
          </a:xfrm>
          <a:prstGeom prst="rect">
            <a:avLst/>
          </a:prstGeom>
        </p:spPr>
      </p:pic>
    </p:spTree>
    <p:extLst>
      <p:ext uri="{BB962C8B-B14F-4D97-AF65-F5344CB8AC3E}">
        <p14:creationId xmlns:p14="http://schemas.microsoft.com/office/powerpoint/2010/main" val="188716512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MCDT</a:t>
            </a:r>
            <a:r>
              <a:rPr lang="zh-CN" altLang="en-US" dirty="0"/>
              <a:t>测试平台结构</a:t>
            </a:r>
            <a:br>
              <a:rPr lang="en-US" altLang="zh-CN" dirty="0"/>
            </a:br>
            <a:r>
              <a:rPr lang="zh-CN" altLang="en-US" sz="2800" dirty="0">
                <a:solidFill>
                  <a:schemeClr val="bg1">
                    <a:lumMod val="65000"/>
                  </a:schemeClr>
                </a:solidFill>
              </a:rPr>
              <a:t> </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en-US" altLang="zh-CN" dirty="0"/>
              <a:t>channel initiator</a:t>
            </a:r>
            <a:r>
              <a:rPr lang="zh-CN" altLang="en-US" dirty="0"/>
              <a:t>与</a:t>
            </a:r>
            <a:r>
              <a:rPr lang="en-US" altLang="zh-CN" dirty="0"/>
              <a:t>channel monitor</a:t>
            </a:r>
            <a:r>
              <a:rPr lang="zh-CN" altLang="en-US" dirty="0"/>
              <a:t>一一对应</a:t>
            </a:r>
            <a:endParaRPr lang="en-US" altLang="zh-CN" dirty="0"/>
          </a:p>
          <a:p>
            <a:pPr>
              <a:buFont typeface="Arial" panose="020B0604020202020204" pitchFamily="34" charset="0"/>
              <a:buChar char="•"/>
            </a:pPr>
            <a:r>
              <a:rPr lang="en-US" dirty="0"/>
              <a:t>initiator</a:t>
            </a:r>
            <a:r>
              <a:rPr lang="zh-CN" altLang="en-US" dirty="0"/>
              <a:t>与</a:t>
            </a:r>
            <a:r>
              <a:rPr lang="en-US" altLang="zh-CN" dirty="0"/>
              <a:t>monitor</a:t>
            </a:r>
            <a:r>
              <a:rPr lang="zh-CN" altLang="en-US" dirty="0"/>
              <a:t>被封装在了</a:t>
            </a:r>
            <a:r>
              <a:rPr lang="en-US" altLang="zh-CN" dirty="0"/>
              <a:t>agent</a:t>
            </a:r>
            <a:r>
              <a:rPr lang="zh-CN" altLang="en-US" dirty="0"/>
              <a:t>中</a:t>
            </a:r>
            <a:endParaRPr lang="en-US" altLang="zh-CN" dirty="0"/>
          </a:p>
          <a:p>
            <a:pPr>
              <a:buFont typeface="Arial" panose="020B0604020202020204" pitchFamily="34" charset="0"/>
              <a:buChar char="•"/>
            </a:pPr>
            <a:r>
              <a:rPr lang="zh-CN" altLang="en-US" dirty="0"/>
              <a:t>由于</a:t>
            </a:r>
            <a:r>
              <a:rPr lang="en-US" altLang="zh-CN" dirty="0"/>
              <a:t>arbiter</a:t>
            </a:r>
            <a:r>
              <a:rPr lang="zh-CN" altLang="en-US" dirty="0"/>
              <a:t>不需要握手需要，因此只外置了</a:t>
            </a:r>
            <a:r>
              <a:rPr lang="en-US" altLang="zh-CN" dirty="0" err="1"/>
              <a:t>mcdt</a:t>
            </a:r>
            <a:r>
              <a:rPr lang="en-US" altLang="zh-CN" dirty="0"/>
              <a:t> monitor</a:t>
            </a:r>
            <a:r>
              <a:rPr lang="zh-CN" altLang="en-US" dirty="0"/>
              <a:t>而不需要</a:t>
            </a:r>
            <a:r>
              <a:rPr lang="en-US" altLang="zh-CN" dirty="0" err="1"/>
              <a:t>mcdt</a:t>
            </a:r>
            <a:r>
              <a:rPr lang="en-US" altLang="zh-CN" dirty="0"/>
              <a:t> responder</a:t>
            </a:r>
          </a:p>
          <a:p>
            <a:pPr>
              <a:buFont typeface="Arial" panose="020B0604020202020204" pitchFamily="34" charset="0"/>
              <a:buChar char="•"/>
            </a:pPr>
            <a:r>
              <a:rPr lang="zh-CN" altLang="en-US" dirty="0"/>
              <a:t>所有的</a:t>
            </a:r>
            <a:r>
              <a:rPr lang="en-US" altLang="zh-CN" dirty="0"/>
              <a:t>monitor</a:t>
            </a:r>
            <a:r>
              <a:rPr lang="zh-CN" altLang="en-US" dirty="0"/>
              <a:t>都将监测到的数据送至</a:t>
            </a:r>
            <a:r>
              <a:rPr lang="en-US" altLang="zh-CN" dirty="0" err="1"/>
              <a:t>mcdf</a:t>
            </a:r>
            <a:r>
              <a:rPr lang="en-US" altLang="zh-CN" dirty="0"/>
              <a:t> checker</a:t>
            </a:r>
          </a:p>
          <a:p>
            <a:pPr>
              <a:buFont typeface="Arial" panose="020B0604020202020204" pitchFamily="34" charset="0"/>
              <a:buChar char="•"/>
            </a:pPr>
            <a:r>
              <a:rPr lang="en-US" altLang="zh-CN" dirty="0" err="1"/>
              <a:t>mcdf</a:t>
            </a:r>
            <a:r>
              <a:rPr lang="en-US" altLang="zh-CN" dirty="0"/>
              <a:t> checker</a:t>
            </a:r>
            <a:r>
              <a:rPr lang="zh-CN" altLang="en-US" dirty="0"/>
              <a:t>内置若干</a:t>
            </a:r>
            <a:r>
              <a:rPr lang="en-US" altLang="zh-CN" dirty="0"/>
              <a:t>FIFO</a:t>
            </a:r>
            <a:r>
              <a:rPr lang="zh-CN" altLang="en-US" dirty="0"/>
              <a:t>，接收从</a:t>
            </a:r>
            <a:r>
              <a:rPr lang="en-US" altLang="zh-CN" dirty="0"/>
              <a:t>MCDT</a:t>
            </a:r>
            <a:r>
              <a:rPr lang="zh-CN" altLang="en-US" dirty="0"/>
              <a:t>的输入端和输出端监测到的数据</a:t>
            </a:r>
            <a:endParaRPr lang="en-US" altLang="zh-CN" dirty="0"/>
          </a:p>
          <a:p>
            <a:pPr>
              <a:buFont typeface="Arial" panose="020B0604020202020204" pitchFamily="34" charset="0"/>
              <a:buChar char="•"/>
            </a:pPr>
            <a:r>
              <a:rPr lang="zh-CN" altLang="en-US" dirty="0"/>
              <a:t>由于</a:t>
            </a:r>
            <a:r>
              <a:rPr lang="en-US" altLang="zh-CN" dirty="0"/>
              <a:t>checker</a:t>
            </a:r>
            <a:r>
              <a:rPr lang="zh-CN" altLang="en-US" dirty="0"/>
              <a:t>输入和输出端</a:t>
            </a:r>
            <a:r>
              <a:rPr lang="en-US" altLang="zh-CN" dirty="0"/>
              <a:t>FIFO</a:t>
            </a:r>
            <a:r>
              <a:rPr lang="zh-CN" altLang="en-US" dirty="0"/>
              <a:t>中存储的数据类型一致，这为数据比较带来了方便</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301</a:t>
            </a:fld>
            <a:endParaRPr lang="en-US" dirty="0"/>
          </a:p>
        </p:txBody>
      </p:sp>
    </p:spTree>
    <p:extLst>
      <p:ext uri="{BB962C8B-B14F-4D97-AF65-F5344CB8AC3E}">
        <p14:creationId xmlns:p14="http://schemas.microsoft.com/office/powerpoint/2010/main" val="307679980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实现</a:t>
            </a:r>
            <a:r>
              <a:rPr lang="en-US" altLang="zh-CN" dirty="0"/>
              <a:t>channel stimulator</a:t>
            </a:r>
            <a:br>
              <a:rPr lang="en-US" altLang="zh-CN" dirty="0"/>
            </a:br>
            <a:endParaRPr lang="en-US" dirty="0">
              <a:solidFill>
                <a:schemeClr val="bg1">
                  <a:lumMod val="65000"/>
                </a:schemeClr>
              </a:solidFill>
            </a:endParaRPr>
          </a:p>
        </p:txBody>
      </p:sp>
      <p:sp>
        <p:nvSpPr>
          <p:cNvPr id="5" name="Content Placeholder 4"/>
          <p:cNvSpPr>
            <a:spLocks noGrp="1"/>
          </p:cNvSpPr>
          <p:nvPr>
            <p:ph idx="1"/>
          </p:nvPr>
        </p:nvSpPr>
        <p:spPr/>
        <p:txBody>
          <a:bodyPr>
            <a:noAutofit/>
          </a:bodyPr>
          <a:lstStyle/>
          <a:p>
            <a:pPr>
              <a:spcBef>
                <a:spcPts val="0"/>
              </a:spcBef>
            </a:pPr>
            <a:r>
              <a:rPr lang="en-US" sz="1400" b="1" dirty="0">
                <a:latin typeface="Courier New" panose="02070309020205020404" pitchFamily="49" charset="0"/>
                <a:cs typeface="Courier New" panose="02070309020205020404" pitchFamily="49" charset="0"/>
              </a:rPr>
              <a:t>  class </a:t>
            </a:r>
            <a:r>
              <a:rPr lang="en-US" sz="1400" b="1" dirty="0" err="1">
                <a:solidFill>
                  <a:srgbClr val="FF0000"/>
                </a:solidFill>
                <a:latin typeface="Courier New" panose="02070309020205020404" pitchFamily="49" charset="0"/>
                <a:cs typeface="Courier New" panose="02070309020205020404" pitchFamily="49" charset="0"/>
              </a:rPr>
              <a:t>chnl_trans</a:t>
            </a:r>
            <a:r>
              <a:rPr lang="en-US" sz="1400" b="1" dirty="0">
                <a:latin typeface="Courier New" panose="02070309020205020404" pitchFamily="49" charset="0"/>
                <a:cs typeface="Courier New" panose="02070309020205020404" pitchFamily="49" charset="0"/>
              </a:rPr>
              <a:t>;</a:t>
            </a:r>
          </a:p>
          <a:p>
            <a:pPr>
              <a:spcBef>
                <a:spcPts val="0"/>
              </a:spcBef>
            </a:pPr>
            <a:r>
              <a:rPr lang="en-US" sz="1400" b="1" dirty="0">
                <a:latin typeface="Courier New" panose="02070309020205020404" pitchFamily="49" charset="0"/>
                <a:cs typeface="Courier New" panose="02070309020205020404" pitchFamily="49" charset="0"/>
              </a:rPr>
              <a:t>    rand bit[31:0] data[];</a:t>
            </a:r>
          </a:p>
          <a:p>
            <a:pPr>
              <a:spcBef>
                <a:spcPts val="0"/>
              </a:spcBef>
            </a:pPr>
            <a:r>
              <a:rPr lang="en-US" sz="1400" b="1" dirty="0">
                <a:latin typeface="Courier New" panose="02070309020205020404" pitchFamily="49" charset="0"/>
                <a:cs typeface="Courier New" panose="02070309020205020404" pitchFamily="49" charset="0"/>
              </a:rPr>
              <a:t>    rand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ch_id</a:t>
            </a:r>
            <a:r>
              <a:rPr lang="en-US" sz="1400" b="1" dirty="0">
                <a:latin typeface="Courier New" panose="02070309020205020404" pitchFamily="49" charset="0"/>
                <a:cs typeface="Courier New" panose="02070309020205020404" pitchFamily="49" charset="0"/>
              </a:rPr>
              <a:t>;</a:t>
            </a:r>
          </a:p>
          <a:p>
            <a:pPr>
              <a:spcBef>
                <a:spcPts val="0"/>
              </a:spcBef>
            </a:pPr>
            <a:r>
              <a:rPr lang="en-US" sz="1400" b="1" dirty="0">
                <a:latin typeface="Courier New" panose="02070309020205020404" pitchFamily="49" charset="0"/>
                <a:cs typeface="Courier New" panose="02070309020205020404" pitchFamily="49" charset="0"/>
              </a:rPr>
              <a:t>    rand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pkt_id</a:t>
            </a:r>
            <a:r>
              <a:rPr lang="en-US" sz="1400" b="1" dirty="0">
                <a:latin typeface="Courier New" panose="02070309020205020404" pitchFamily="49" charset="0"/>
                <a:cs typeface="Courier New" panose="02070309020205020404" pitchFamily="49" charset="0"/>
              </a:rPr>
              <a:t>;</a:t>
            </a:r>
          </a:p>
          <a:p>
            <a:pPr>
              <a:spcBef>
                <a:spcPts val="0"/>
              </a:spcBef>
            </a:pPr>
            <a:r>
              <a:rPr lang="en-US" sz="1400" b="1" dirty="0">
                <a:latin typeface="Courier New" panose="02070309020205020404" pitchFamily="49" charset="0"/>
                <a:cs typeface="Courier New" panose="02070309020205020404" pitchFamily="49" charset="0"/>
              </a:rPr>
              <a:t>    rand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data_nidles</a:t>
            </a:r>
            <a:r>
              <a:rPr lang="en-US" sz="1400" b="1" dirty="0">
                <a:latin typeface="Courier New" panose="02070309020205020404" pitchFamily="49" charset="0"/>
                <a:cs typeface="Courier New" panose="02070309020205020404" pitchFamily="49" charset="0"/>
              </a:rPr>
              <a:t>;</a:t>
            </a:r>
          </a:p>
          <a:p>
            <a:pPr>
              <a:spcBef>
                <a:spcPts val="0"/>
              </a:spcBef>
            </a:pPr>
            <a:r>
              <a:rPr lang="en-US" sz="1400" b="1" dirty="0">
                <a:latin typeface="Courier New" panose="02070309020205020404" pitchFamily="49" charset="0"/>
                <a:cs typeface="Courier New" panose="02070309020205020404" pitchFamily="49" charset="0"/>
              </a:rPr>
              <a:t>    rand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pkt_nidles</a:t>
            </a:r>
            <a:r>
              <a:rPr lang="en-US" sz="1400" b="1" dirty="0">
                <a:latin typeface="Courier New" panose="02070309020205020404" pitchFamily="49" charset="0"/>
                <a:cs typeface="Courier New" panose="02070309020205020404" pitchFamily="49" charset="0"/>
              </a:rPr>
              <a:t>;</a:t>
            </a:r>
          </a:p>
          <a:p>
            <a:pPr>
              <a:spcBef>
                <a:spcPts val="0"/>
              </a:spcBef>
            </a:pPr>
            <a:r>
              <a:rPr lang="en-US" sz="1400" b="1" dirty="0">
                <a:latin typeface="Courier New" panose="02070309020205020404" pitchFamily="49" charset="0"/>
                <a:cs typeface="Courier New" panose="02070309020205020404" pitchFamily="49" charset="0"/>
              </a:rPr>
              <a:t>    bit </a:t>
            </a:r>
            <a:r>
              <a:rPr lang="en-US" sz="1400" b="1" dirty="0" err="1">
                <a:latin typeface="Courier New" panose="02070309020205020404" pitchFamily="49" charset="0"/>
                <a:cs typeface="Courier New" panose="02070309020205020404" pitchFamily="49" charset="0"/>
              </a:rPr>
              <a:t>rsp</a:t>
            </a:r>
            <a:r>
              <a:rPr lang="en-US" sz="1400" b="1" dirty="0">
                <a:latin typeface="Courier New" panose="02070309020205020404" pitchFamily="49" charset="0"/>
                <a:cs typeface="Courier New" panose="02070309020205020404" pitchFamily="49" charset="0"/>
              </a:rPr>
              <a:t>;</a:t>
            </a:r>
          </a:p>
          <a:p>
            <a:pPr>
              <a:spcBef>
                <a:spcPts val="0"/>
              </a:spcBef>
            </a:pPr>
            <a:r>
              <a:rPr lang="en-US" sz="1400" b="1" dirty="0">
                <a:latin typeface="Courier New" panose="02070309020205020404" pitchFamily="49" charset="0"/>
                <a:cs typeface="Courier New" panose="02070309020205020404" pitchFamily="49" charset="0"/>
              </a:rPr>
              <a:t>    local static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obj_id</a:t>
            </a:r>
            <a:r>
              <a:rPr lang="en-US" sz="1400" b="1" dirty="0">
                <a:latin typeface="Courier New" panose="02070309020205020404" pitchFamily="49" charset="0"/>
                <a:cs typeface="Courier New" panose="02070309020205020404" pitchFamily="49" charset="0"/>
              </a:rPr>
              <a:t> = 0;</a:t>
            </a:r>
          </a:p>
          <a:p>
            <a:pPr>
              <a:spcBef>
                <a:spcPts val="0"/>
              </a:spcBef>
            </a:pPr>
            <a:r>
              <a:rPr lang="en-US" sz="1400" b="1" dirty="0">
                <a:latin typeface="Courier New" panose="02070309020205020404" pitchFamily="49" charset="0"/>
                <a:cs typeface="Courier New" panose="02070309020205020404" pitchFamily="49" charset="0"/>
              </a:rPr>
              <a:t>    constraint </a:t>
            </a:r>
            <a:r>
              <a:rPr lang="en-US" sz="1400" b="1" dirty="0" err="1">
                <a:latin typeface="Courier New" panose="02070309020205020404" pitchFamily="49" charset="0"/>
                <a:cs typeface="Courier New" panose="02070309020205020404" pitchFamily="49" charset="0"/>
              </a:rPr>
              <a:t>cstr</a:t>
            </a:r>
            <a:r>
              <a:rPr lang="en-US" sz="1400" b="1" dirty="0">
                <a:latin typeface="Courier New" panose="02070309020205020404" pitchFamily="49" charset="0"/>
                <a:cs typeface="Courier New" panose="02070309020205020404" pitchFamily="49" charset="0"/>
              </a:rPr>
              <a:t>{</a:t>
            </a:r>
          </a:p>
          <a:p>
            <a:pPr>
              <a:spcBef>
                <a:spcPts val="0"/>
              </a:spcBef>
            </a:pPr>
            <a:r>
              <a:rPr lang="en-US" sz="1400" b="1" dirty="0">
                <a:latin typeface="Courier New" panose="02070309020205020404" pitchFamily="49" charset="0"/>
                <a:cs typeface="Courier New" panose="02070309020205020404" pitchFamily="49" charset="0"/>
              </a:rPr>
              <a:t>      soft </a:t>
            </a:r>
            <a:r>
              <a:rPr lang="en-US" sz="1400" b="1" dirty="0" err="1">
                <a:latin typeface="Courier New" panose="02070309020205020404" pitchFamily="49" charset="0"/>
                <a:cs typeface="Courier New" panose="02070309020205020404" pitchFamily="49" charset="0"/>
              </a:rPr>
              <a:t>data.size</a:t>
            </a:r>
            <a:r>
              <a:rPr lang="en-US" sz="1400" b="1" dirty="0">
                <a:latin typeface="Courier New" panose="02070309020205020404" pitchFamily="49" charset="0"/>
                <a:cs typeface="Courier New" panose="02070309020205020404" pitchFamily="49" charset="0"/>
              </a:rPr>
              <a:t> inside {[4:8]};</a:t>
            </a:r>
          </a:p>
          <a:p>
            <a:pPr>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foreach</a:t>
            </a:r>
            <a:r>
              <a:rPr lang="en-US" sz="1400" b="1" dirty="0">
                <a:latin typeface="Courier New" panose="02070309020205020404" pitchFamily="49" charset="0"/>
                <a:cs typeface="Courier New" panose="02070309020205020404" pitchFamily="49" charset="0"/>
              </a:rPr>
              <a:t>(data[i]) </a:t>
            </a:r>
          </a:p>
          <a:p>
            <a:pPr>
              <a:spcBef>
                <a:spcPts val="0"/>
              </a:spcBef>
            </a:pPr>
            <a:r>
              <a:rPr lang="en-US" sz="1400" b="1" dirty="0">
                <a:latin typeface="Courier New" panose="02070309020205020404" pitchFamily="49" charset="0"/>
                <a:cs typeface="Courier New" panose="02070309020205020404" pitchFamily="49" charset="0"/>
              </a:rPr>
              <a:t>        data[i] == 'hC000_0000 + (</a:t>
            </a:r>
            <a:r>
              <a:rPr lang="en-US" sz="1400" b="1" dirty="0" err="1">
                <a:latin typeface="Courier New" panose="02070309020205020404" pitchFamily="49" charset="0"/>
                <a:cs typeface="Courier New" panose="02070309020205020404" pitchFamily="49" charset="0"/>
              </a:rPr>
              <a:t>this.ch_id</a:t>
            </a:r>
            <a:r>
              <a:rPr lang="en-US" sz="1400" b="1" dirty="0">
                <a:latin typeface="Courier New" panose="02070309020205020404" pitchFamily="49" charset="0"/>
                <a:cs typeface="Courier New" panose="02070309020205020404" pitchFamily="49" charset="0"/>
              </a:rPr>
              <a:t>&lt;&lt;24) + (</a:t>
            </a:r>
            <a:r>
              <a:rPr lang="en-US" sz="1400" b="1" dirty="0" err="1">
                <a:latin typeface="Courier New" panose="02070309020205020404" pitchFamily="49" charset="0"/>
                <a:cs typeface="Courier New" panose="02070309020205020404" pitchFamily="49" charset="0"/>
              </a:rPr>
              <a:t>this.pkt_id</a:t>
            </a:r>
            <a:r>
              <a:rPr lang="en-US" sz="1400" b="1" dirty="0">
                <a:latin typeface="Courier New" panose="02070309020205020404" pitchFamily="49" charset="0"/>
                <a:cs typeface="Courier New" panose="02070309020205020404" pitchFamily="49" charset="0"/>
              </a:rPr>
              <a:t>&lt;&lt;8) + i;</a:t>
            </a:r>
          </a:p>
          <a:p>
            <a:pPr>
              <a:spcBef>
                <a:spcPts val="0"/>
              </a:spcBef>
            </a:pPr>
            <a:r>
              <a:rPr lang="en-US" sz="1400" b="1" dirty="0">
                <a:latin typeface="Courier New" panose="02070309020205020404" pitchFamily="49" charset="0"/>
                <a:cs typeface="Courier New" panose="02070309020205020404" pitchFamily="49" charset="0"/>
              </a:rPr>
              <a:t>      soft </a:t>
            </a:r>
            <a:r>
              <a:rPr lang="en-US" sz="1400" b="1" dirty="0" err="1">
                <a:latin typeface="Courier New" panose="02070309020205020404" pitchFamily="49" charset="0"/>
                <a:cs typeface="Courier New" panose="02070309020205020404" pitchFamily="49" charset="0"/>
              </a:rPr>
              <a:t>ch_id</a:t>
            </a:r>
            <a:r>
              <a:rPr lang="en-US" sz="1400" b="1" dirty="0">
                <a:latin typeface="Courier New" panose="02070309020205020404" pitchFamily="49" charset="0"/>
                <a:cs typeface="Courier New" panose="02070309020205020404" pitchFamily="49" charset="0"/>
              </a:rPr>
              <a:t> == 0;</a:t>
            </a:r>
          </a:p>
          <a:p>
            <a:pPr>
              <a:spcBef>
                <a:spcPts val="0"/>
              </a:spcBef>
            </a:pPr>
            <a:r>
              <a:rPr lang="en-US" sz="1400" b="1" dirty="0">
                <a:latin typeface="Courier New" panose="02070309020205020404" pitchFamily="49" charset="0"/>
                <a:cs typeface="Courier New" panose="02070309020205020404" pitchFamily="49" charset="0"/>
              </a:rPr>
              <a:t>      soft </a:t>
            </a:r>
            <a:r>
              <a:rPr lang="en-US" sz="1400" b="1" dirty="0" err="1">
                <a:latin typeface="Courier New" panose="02070309020205020404" pitchFamily="49" charset="0"/>
                <a:cs typeface="Courier New" panose="02070309020205020404" pitchFamily="49" charset="0"/>
              </a:rPr>
              <a:t>pkt_id</a:t>
            </a:r>
            <a:r>
              <a:rPr lang="en-US" sz="1400" b="1" dirty="0">
                <a:latin typeface="Courier New" panose="02070309020205020404" pitchFamily="49" charset="0"/>
                <a:cs typeface="Courier New" panose="02070309020205020404" pitchFamily="49" charset="0"/>
              </a:rPr>
              <a:t> == 0;</a:t>
            </a:r>
          </a:p>
          <a:p>
            <a:pPr>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data_nidles</a:t>
            </a:r>
            <a:r>
              <a:rPr lang="en-US" sz="1400" b="1" dirty="0">
                <a:latin typeface="Courier New" panose="02070309020205020404" pitchFamily="49" charset="0"/>
                <a:cs typeface="Courier New" panose="02070309020205020404" pitchFamily="49" charset="0"/>
              </a:rPr>
              <a:t> inside {[0:2]};</a:t>
            </a:r>
          </a:p>
          <a:p>
            <a:pPr>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pkt_nidles</a:t>
            </a:r>
            <a:r>
              <a:rPr lang="en-US" sz="1400" b="1" dirty="0">
                <a:latin typeface="Courier New" panose="02070309020205020404" pitchFamily="49" charset="0"/>
                <a:cs typeface="Courier New" panose="02070309020205020404" pitchFamily="49" charset="0"/>
              </a:rPr>
              <a:t> inside {[1:10]};</a:t>
            </a:r>
          </a:p>
          <a:p>
            <a:pPr>
              <a:spcBef>
                <a:spcPts val="0"/>
              </a:spcBef>
            </a:pPr>
            <a:r>
              <a:rPr lang="en-US" sz="1400" b="1" dirty="0">
                <a:latin typeface="Courier New" panose="02070309020205020404" pitchFamily="49" charset="0"/>
                <a:cs typeface="Courier New" panose="02070309020205020404" pitchFamily="49" charset="0"/>
              </a:rPr>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302</a:t>
            </a:fld>
            <a:endParaRPr lang="en-US" dirty="0"/>
          </a:p>
        </p:txBody>
      </p:sp>
    </p:spTree>
    <p:extLst>
      <p:ext uri="{BB962C8B-B14F-4D97-AF65-F5344CB8AC3E}">
        <p14:creationId xmlns:p14="http://schemas.microsoft.com/office/powerpoint/2010/main" val="127785524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a:t>channel stimulator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0" indent="0">
              <a:lnSpc>
                <a:spcPct val="120000"/>
              </a:lnSpc>
              <a:spcBef>
                <a:spcPts val="0"/>
              </a:spcBef>
              <a:buNone/>
            </a:pPr>
            <a:r>
              <a:rPr lang="en-US" sz="1400" dirty="0"/>
              <a:t>       </a:t>
            </a:r>
            <a:r>
              <a:rPr lang="en-US" sz="1400" b="1" dirty="0">
                <a:latin typeface="Courier New" panose="02070309020205020404" pitchFamily="49" charset="0"/>
                <a:cs typeface="Courier New" panose="02070309020205020404" pitchFamily="49" charset="0"/>
              </a:rPr>
              <a:t>function new();</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this.obj_id</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1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function </a:t>
            </a:r>
            <a:r>
              <a:rPr lang="en-US" sz="1400" b="1" dirty="0" err="1">
                <a:latin typeface="Courier New" panose="02070309020205020404" pitchFamily="49" charset="0"/>
                <a:cs typeface="Courier New" panose="02070309020205020404" pitchFamily="49" charset="0"/>
              </a:rPr>
              <a:t>chnl_trans</a:t>
            </a:r>
            <a:r>
              <a:rPr lang="en-US" sz="1400" b="1" dirty="0">
                <a:latin typeface="Courier New" panose="02070309020205020404" pitchFamily="49" charset="0"/>
                <a:cs typeface="Courier New" panose="02070309020205020404" pitchFamily="49" charset="0"/>
              </a:rPr>
              <a:t> clone();</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chnl_trans</a:t>
            </a:r>
            <a:r>
              <a:rPr lang="en-US" sz="1400" b="1" dirty="0">
                <a:latin typeface="Courier New" panose="02070309020205020404" pitchFamily="49" charset="0"/>
                <a:cs typeface="Courier New" panose="02070309020205020404" pitchFamily="49" charset="0"/>
              </a:rPr>
              <a:t> c = new();</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c.data</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this.data</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c.ch_id</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this.ch_id</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c.pkt_id</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this.pkt_id</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c.data_nidles</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this.data_nidles</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c.pkt_nidles</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this.pkt_nidles</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c.rsp</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this.rsp</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return c;</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endclass</a:t>
            </a:r>
            <a:r>
              <a:rPr lang="en-US" sz="1400" b="1" dirty="0">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chnl_trans</a:t>
            </a:r>
            <a:endParaRPr lang="en-US" sz="1400" b="1" dirty="0">
              <a:solidFill>
                <a:srgbClr val="FF0000"/>
              </a:solidFill>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303</a:t>
            </a:fld>
            <a:endParaRPr lang="en-US" dirty="0"/>
          </a:p>
        </p:txBody>
      </p:sp>
    </p:spTree>
    <p:extLst>
      <p:ext uri="{BB962C8B-B14F-4D97-AF65-F5344CB8AC3E}">
        <p14:creationId xmlns:p14="http://schemas.microsoft.com/office/powerpoint/2010/main" val="9914247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a:t>channel stimulator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rmAutofit fontScale="25000" lnSpcReduction="20000"/>
          </a:bodyPr>
          <a:lstStyle/>
          <a:p>
            <a:pPr marL="0" indent="0">
              <a:lnSpc>
                <a:spcPct val="140000"/>
              </a:lnSpc>
              <a:spcBef>
                <a:spcPts val="0"/>
              </a:spcBef>
              <a:buNone/>
            </a:pPr>
            <a:r>
              <a:rPr lang="en-US" altLang="zh-CN" sz="5600" b="1" dirty="0">
                <a:latin typeface="Courier New" panose="02070309020205020404" pitchFamily="49" charset="0"/>
                <a:cs typeface="Courier New" panose="02070309020205020404" pitchFamily="49" charset="0"/>
              </a:rPr>
              <a:t>  cl</a:t>
            </a:r>
            <a:r>
              <a:rPr lang="en-US" sz="5600" b="1" dirty="0">
                <a:latin typeface="Courier New" panose="02070309020205020404" pitchFamily="49" charset="0"/>
                <a:cs typeface="Courier New" panose="02070309020205020404" pitchFamily="49" charset="0"/>
              </a:rPr>
              <a:t>ass </a:t>
            </a:r>
            <a:r>
              <a:rPr lang="en-US" sz="5600" b="1" dirty="0" err="1">
                <a:solidFill>
                  <a:srgbClr val="FF0000"/>
                </a:solidFill>
                <a:latin typeface="Courier New" panose="02070309020205020404" pitchFamily="49" charset="0"/>
                <a:cs typeface="Courier New" panose="02070309020205020404" pitchFamily="49" charset="0"/>
              </a:rPr>
              <a:t>chnl_initiator</a:t>
            </a:r>
            <a:r>
              <a:rPr lang="en-US" sz="56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local string name;</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local virtual </a:t>
            </a:r>
            <a:r>
              <a:rPr lang="en-US" sz="5600" b="1" dirty="0" err="1">
                <a:latin typeface="Courier New" panose="02070309020205020404" pitchFamily="49" charset="0"/>
                <a:cs typeface="Courier New" panose="02070309020205020404" pitchFamily="49" charset="0"/>
              </a:rPr>
              <a:t>chnl_intf</a:t>
            </a:r>
            <a:r>
              <a:rPr lang="en-US" sz="5600" b="1" dirty="0">
                <a:latin typeface="Courier New" panose="02070309020205020404" pitchFamily="49" charset="0"/>
                <a:cs typeface="Courier New" panose="02070309020205020404" pitchFamily="49" charset="0"/>
              </a:rPr>
              <a:t> </a:t>
            </a:r>
            <a:r>
              <a:rPr lang="en-US" sz="5600" b="1" dirty="0" err="1">
                <a:latin typeface="Courier New" panose="02070309020205020404" pitchFamily="49" charset="0"/>
                <a:cs typeface="Courier New" panose="02070309020205020404" pitchFamily="49" charset="0"/>
              </a:rPr>
              <a:t>intf</a:t>
            </a:r>
            <a:r>
              <a:rPr lang="en-US" sz="56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mailbox #(</a:t>
            </a:r>
            <a:r>
              <a:rPr lang="en-US" sz="5600" b="1" dirty="0" err="1">
                <a:latin typeface="Courier New" panose="02070309020205020404" pitchFamily="49" charset="0"/>
                <a:cs typeface="Courier New" panose="02070309020205020404" pitchFamily="49" charset="0"/>
              </a:rPr>
              <a:t>chnl_trans</a:t>
            </a:r>
            <a:r>
              <a:rPr lang="en-US" sz="5600" b="1" dirty="0">
                <a:latin typeface="Courier New" panose="02070309020205020404" pitchFamily="49" charset="0"/>
                <a:cs typeface="Courier New" panose="02070309020205020404" pitchFamily="49" charset="0"/>
              </a:rPr>
              <a:t>) </a:t>
            </a:r>
            <a:r>
              <a:rPr lang="en-US" sz="5600" b="1" dirty="0" err="1">
                <a:latin typeface="Courier New" panose="02070309020205020404" pitchFamily="49" charset="0"/>
                <a:cs typeface="Courier New" panose="02070309020205020404" pitchFamily="49" charset="0"/>
              </a:rPr>
              <a:t>req_mb</a:t>
            </a:r>
            <a:r>
              <a:rPr lang="en-US" sz="56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mailbox #(</a:t>
            </a:r>
            <a:r>
              <a:rPr lang="en-US" sz="5600" b="1" dirty="0" err="1">
                <a:latin typeface="Courier New" panose="02070309020205020404" pitchFamily="49" charset="0"/>
                <a:cs typeface="Courier New" panose="02070309020205020404" pitchFamily="49" charset="0"/>
              </a:rPr>
              <a:t>chnl_trans</a:t>
            </a:r>
            <a:r>
              <a:rPr lang="en-US" sz="5600" b="1" dirty="0">
                <a:latin typeface="Courier New" panose="02070309020205020404" pitchFamily="49" charset="0"/>
                <a:cs typeface="Courier New" panose="02070309020205020404" pitchFamily="49" charset="0"/>
              </a:rPr>
              <a:t>) </a:t>
            </a:r>
            <a:r>
              <a:rPr lang="en-US" sz="5600" b="1" dirty="0" err="1">
                <a:latin typeface="Courier New" panose="02070309020205020404" pitchFamily="49" charset="0"/>
                <a:cs typeface="Courier New" panose="02070309020205020404" pitchFamily="49" charset="0"/>
              </a:rPr>
              <a:t>rsp_mb</a:t>
            </a:r>
            <a:r>
              <a:rPr lang="en-US" sz="56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function new(string name = "</a:t>
            </a:r>
            <a:r>
              <a:rPr lang="en-US" sz="5600" b="1" dirty="0" err="1">
                <a:latin typeface="Courier New" panose="02070309020205020404" pitchFamily="49" charset="0"/>
                <a:cs typeface="Courier New" panose="02070309020205020404" pitchFamily="49" charset="0"/>
              </a:rPr>
              <a:t>chnl_initiator</a:t>
            </a:r>
            <a:r>
              <a:rPr lang="en-US" sz="56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this.name = name;</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a:t>
            </a:r>
            <a:r>
              <a:rPr lang="en-US" sz="5600" b="1" dirty="0" err="1">
                <a:latin typeface="Courier New" panose="02070309020205020404" pitchFamily="49" charset="0"/>
                <a:cs typeface="Courier New" panose="02070309020205020404" pitchFamily="49" charset="0"/>
              </a:rPr>
              <a:t>endfunction</a:t>
            </a:r>
            <a:endParaRPr lang="en-US" sz="5600" b="1" dirty="0">
              <a:latin typeface="Courier New" panose="02070309020205020404" pitchFamily="49" charset="0"/>
              <a:cs typeface="Courier New" panose="02070309020205020404" pitchFamily="49" charset="0"/>
            </a:endParaRP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function void </a:t>
            </a:r>
            <a:r>
              <a:rPr lang="en-US" sz="5600" b="1" dirty="0" err="1">
                <a:latin typeface="Courier New" panose="02070309020205020404" pitchFamily="49" charset="0"/>
                <a:cs typeface="Courier New" panose="02070309020205020404" pitchFamily="49" charset="0"/>
              </a:rPr>
              <a:t>set_interface</a:t>
            </a:r>
            <a:r>
              <a:rPr lang="en-US" sz="5600" b="1" dirty="0">
                <a:latin typeface="Courier New" panose="02070309020205020404" pitchFamily="49" charset="0"/>
                <a:cs typeface="Courier New" panose="02070309020205020404" pitchFamily="49" charset="0"/>
              </a:rPr>
              <a:t>(virtual </a:t>
            </a:r>
            <a:r>
              <a:rPr lang="en-US" sz="5600" b="1" dirty="0" err="1">
                <a:latin typeface="Courier New" panose="02070309020205020404" pitchFamily="49" charset="0"/>
                <a:cs typeface="Courier New" panose="02070309020205020404" pitchFamily="49" charset="0"/>
              </a:rPr>
              <a:t>chnl_intf</a:t>
            </a:r>
            <a:r>
              <a:rPr lang="en-US" sz="5600" b="1" dirty="0">
                <a:latin typeface="Courier New" panose="02070309020205020404" pitchFamily="49" charset="0"/>
                <a:cs typeface="Courier New" panose="02070309020205020404" pitchFamily="49" charset="0"/>
              </a:rPr>
              <a:t> </a:t>
            </a:r>
            <a:r>
              <a:rPr lang="en-US" sz="5600" b="1" dirty="0" err="1">
                <a:latin typeface="Courier New" panose="02070309020205020404" pitchFamily="49" charset="0"/>
                <a:cs typeface="Courier New" panose="02070309020205020404" pitchFamily="49" charset="0"/>
              </a:rPr>
              <a:t>intf</a:t>
            </a:r>
            <a:r>
              <a:rPr lang="en-US" sz="56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if(</a:t>
            </a:r>
            <a:r>
              <a:rPr lang="en-US" sz="5600" b="1" dirty="0" err="1">
                <a:latin typeface="Courier New" panose="02070309020205020404" pitchFamily="49" charset="0"/>
                <a:cs typeface="Courier New" panose="02070309020205020404" pitchFamily="49" charset="0"/>
              </a:rPr>
              <a:t>intf</a:t>
            </a:r>
            <a:r>
              <a:rPr lang="en-US" sz="5600" b="1" dirty="0">
                <a:latin typeface="Courier New" panose="02070309020205020404" pitchFamily="49" charset="0"/>
                <a:cs typeface="Courier New" panose="02070309020205020404" pitchFamily="49" charset="0"/>
              </a:rPr>
              <a:t> == null)</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$error("interface handle is NULL, </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please check if target interface has been </a:t>
            </a:r>
            <a:r>
              <a:rPr lang="en-US" sz="5600" b="1" dirty="0" err="1">
                <a:latin typeface="Courier New" panose="02070309020205020404" pitchFamily="49" charset="0"/>
                <a:cs typeface="Courier New" panose="02070309020205020404" pitchFamily="49" charset="0"/>
              </a:rPr>
              <a:t>intantiated</a:t>
            </a:r>
            <a:r>
              <a:rPr lang="en-US" sz="56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else</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a:t>
            </a:r>
            <a:r>
              <a:rPr lang="en-US" sz="5600" b="1" dirty="0" err="1">
                <a:latin typeface="Courier New" panose="02070309020205020404" pitchFamily="49" charset="0"/>
                <a:cs typeface="Courier New" panose="02070309020205020404" pitchFamily="49" charset="0"/>
              </a:rPr>
              <a:t>this.intf</a:t>
            </a:r>
            <a:r>
              <a:rPr lang="en-US" sz="5600" b="1" dirty="0">
                <a:latin typeface="Courier New" panose="02070309020205020404" pitchFamily="49" charset="0"/>
                <a:cs typeface="Courier New" panose="02070309020205020404" pitchFamily="49" charset="0"/>
              </a:rPr>
              <a:t> = </a:t>
            </a:r>
            <a:r>
              <a:rPr lang="en-US" sz="5600" b="1" dirty="0" err="1">
                <a:latin typeface="Courier New" panose="02070309020205020404" pitchFamily="49" charset="0"/>
                <a:cs typeface="Courier New" panose="02070309020205020404" pitchFamily="49" charset="0"/>
              </a:rPr>
              <a:t>intf</a:t>
            </a:r>
            <a:r>
              <a:rPr lang="en-US" sz="56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a:t>
            </a:r>
            <a:r>
              <a:rPr lang="en-US" sz="5600" b="1" dirty="0" err="1">
                <a:latin typeface="Courier New" panose="02070309020205020404" pitchFamily="49" charset="0"/>
                <a:cs typeface="Courier New" panose="02070309020205020404" pitchFamily="49" charset="0"/>
              </a:rPr>
              <a:t>endfunction</a:t>
            </a:r>
            <a:endParaRPr lang="en-US" sz="5600" b="1" dirty="0">
              <a:latin typeface="Courier New" panose="02070309020205020404" pitchFamily="49" charset="0"/>
              <a:cs typeface="Courier New" panose="02070309020205020404" pitchFamily="49" charset="0"/>
            </a:endParaRPr>
          </a:p>
          <a:p>
            <a:pPr marL="0" indent="0">
              <a:lnSpc>
                <a:spcPct val="140000"/>
              </a:lnSpc>
              <a:spcBef>
                <a:spcPts val="0"/>
              </a:spcBef>
              <a:buNone/>
            </a:pPr>
            <a:endParaRPr lang="en-US" sz="5600" b="1" dirty="0">
              <a:latin typeface="Courier New" panose="02070309020205020404" pitchFamily="49" charset="0"/>
              <a:cs typeface="Courier New" panose="02070309020205020404" pitchFamily="49" charset="0"/>
            </a:endParaRPr>
          </a:p>
          <a:p>
            <a:pPr marL="0" indent="0">
              <a:lnSpc>
                <a:spcPct val="140000"/>
              </a:lnSpc>
              <a:spcBef>
                <a:spcPts val="0"/>
              </a:spcBef>
              <a:buNone/>
            </a:pPr>
            <a:r>
              <a:rPr lang="en-US" sz="5600" b="1" dirty="0">
                <a:latin typeface="Courier New" panose="02070309020205020404" pitchFamily="49" charset="0"/>
                <a:cs typeface="Courier New" panose="02070309020205020404" pitchFamily="49" charset="0"/>
              </a:rPr>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304</a:t>
            </a:fld>
            <a:endParaRPr lang="en-US" dirty="0"/>
          </a:p>
        </p:txBody>
      </p:sp>
    </p:spTree>
    <p:extLst>
      <p:ext uri="{BB962C8B-B14F-4D97-AF65-F5344CB8AC3E}">
        <p14:creationId xmlns:p14="http://schemas.microsoft.com/office/powerpoint/2010/main" val="67231369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a:t>channel stimulator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task run();</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this.drive</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1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task drive();</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chnl_trans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req</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rsp</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posedge</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intf.rstn</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forever begin</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this.req_mb.get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req</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this.chnl_write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req</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rsp</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req.clone</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rsp.rsp</a:t>
            </a:r>
            <a:r>
              <a:rPr lang="en-US" sz="1400" b="1" dirty="0">
                <a:latin typeface="Courier New" panose="02070309020205020404" pitchFamily="49" charset="0"/>
                <a:cs typeface="Courier New" panose="02070309020205020404" pitchFamily="49" charset="0"/>
              </a:rPr>
              <a:t> = 1;</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this.rsp_mb.put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rsp</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end</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305</a:t>
            </a:fld>
            <a:endParaRPr lang="en-US" dirty="0"/>
          </a:p>
        </p:txBody>
      </p:sp>
    </p:spTree>
    <p:extLst>
      <p:ext uri="{BB962C8B-B14F-4D97-AF65-F5344CB8AC3E}">
        <p14:creationId xmlns:p14="http://schemas.microsoft.com/office/powerpoint/2010/main" val="293096113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a:t>channel stimulator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0" indent="0">
              <a:spcBef>
                <a:spcPts val="0"/>
              </a:spcBef>
              <a:buNone/>
            </a:pPr>
            <a:r>
              <a:rPr lang="en-US" sz="1400" b="1" dirty="0">
                <a:latin typeface="Courier New" panose="02070309020205020404" pitchFamily="49" charset="0"/>
                <a:cs typeface="Courier New" panose="02070309020205020404" pitchFamily="49" charset="0"/>
              </a:rPr>
              <a:t>    task </a:t>
            </a:r>
            <a:r>
              <a:rPr lang="en-US" sz="1400" b="1" dirty="0" err="1">
                <a:latin typeface="Courier New" panose="02070309020205020404" pitchFamily="49" charset="0"/>
                <a:cs typeface="Courier New" panose="02070309020205020404" pitchFamily="49" charset="0"/>
              </a:rPr>
              <a:t>chnl_write</a:t>
            </a:r>
            <a:r>
              <a:rPr lang="en-US" sz="1400" b="1" dirty="0">
                <a:latin typeface="Courier New" panose="02070309020205020404" pitchFamily="49" charset="0"/>
                <a:cs typeface="Courier New" panose="02070309020205020404" pitchFamily="49" charset="0"/>
              </a:rPr>
              <a:t>(input </a:t>
            </a:r>
            <a:r>
              <a:rPr lang="en-US" sz="1400" b="1" dirty="0" err="1">
                <a:latin typeface="Courier New" panose="02070309020205020404" pitchFamily="49" charset="0"/>
                <a:cs typeface="Courier New" panose="02070309020205020404" pitchFamily="49" charset="0"/>
              </a:rPr>
              <a:t>chnl_trans</a:t>
            </a:r>
            <a:r>
              <a:rPr lang="en-US" sz="1400" b="1" dirty="0">
                <a:latin typeface="Courier New" panose="02070309020205020404" pitchFamily="49" charset="0"/>
                <a:cs typeface="Courier New" panose="02070309020205020404" pitchFamily="49" charset="0"/>
              </a:rPr>
              <a:t> t);</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foreach</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t.data</a:t>
            </a:r>
            <a:r>
              <a:rPr lang="en-US" sz="1400" b="1" dirty="0">
                <a:latin typeface="Courier New" panose="02070309020205020404" pitchFamily="49" charset="0"/>
                <a:cs typeface="Courier New" panose="02070309020205020404" pitchFamily="49" charset="0"/>
              </a:rPr>
              <a:t>[i]) begin</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posedge</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intf.clk</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intf.ch_valid</a:t>
            </a:r>
            <a:r>
              <a:rPr lang="en-US" sz="1400" b="1" dirty="0">
                <a:latin typeface="Courier New" panose="02070309020205020404" pitchFamily="49" charset="0"/>
                <a:cs typeface="Courier New" panose="02070309020205020404" pitchFamily="49" charset="0"/>
              </a:rPr>
              <a:t> &lt;= 1;</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intf.ch_data</a:t>
            </a:r>
            <a:r>
              <a:rPr lang="en-US" sz="1400" b="1" dirty="0">
                <a:latin typeface="Courier New" panose="02070309020205020404" pitchFamily="49" charset="0"/>
                <a:cs typeface="Courier New" panose="02070309020205020404" pitchFamily="49" charset="0"/>
              </a:rPr>
              <a:t> &lt;= </a:t>
            </a:r>
            <a:r>
              <a:rPr lang="en-US" sz="1400" b="1" dirty="0" err="1">
                <a:latin typeface="Courier New" panose="02070309020205020404" pitchFamily="49" charset="0"/>
                <a:cs typeface="Courier New" panose="02070309020205020404" pitchFamily="49" charset="0"/>
              </a:rPr>
              <a:t>t.data</a:t>
            </a:r>
            <a:r>
              <a:rPr lang="en-US" sz="1400" b="1" dirty="0">
                <a:latin typeface="Courier New" panose="02070309020205020404" pitchFamily="49" charset="0"/>
                <a:cs typeface="Courier New" panose="02070309020205020404" pitchFamily="49" charset="0"/>
              </a:rPr>
              <a:t>[i];</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negedge</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intf.clk</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wait(</a:t>
            </a:r>
            <a:r>
              <a:rPr lang="en-US" sz="1400" b="1" dirty="0" err="1">
                <a:latin typeface="Courier New" panose="02070309020205020404" pitchFamily="49" charset="0"/>
                <a:cs typeface="Courier New" panose="02070309020205020404" pitchFamily="49" charset="0"/>
              </a:rPr>
              <a:t>intf.ch_ready</a:t>
            </a:r>
            <a:r>
              <a:rPr lang="en-US" sz="1400" b="1" dirty="0">
                <a:latin typeface="Courier New" panose="02070309020205020404" pitchFamily="49" charset="0"/>
                <a:cs typeface="Courier New" panose="02070309020205020404" pitchFamily="49" charset="0"/>
              </a:rPr>
              <a:t> === 'b1);</a:t>
            </a:r>
          </a:p>
          <a:p>
            <a:pPr marL="0" indent="0">
              <a:spcBef>
                <a:spcPts val="0"/>
              </a:spcBef>
              <a:buNone/>
            </a:pPr>
            <a:r>
              <a:rPr lang="en-US" sz="1400" b="1" dirty="0">
                <a:latin typeface="Courier New" panose="02070309020205020404" pitchFamily="49" charset="0"/>
                <a:cs typeface="Courier New" panose="02070309020205020404" pitchFamily="49" charset="0"/>
              </a:rPr>
              <a:t>        $display("%0t channel initiator [%s] sent data %x", </a:t>
            </a:r>
          </a:p>
          <a:p>
            <a:pPr marL="0" indent="0">
              <a:spcBef>
                <a:spcPts val="0"/>
              </a:spcBef>
              <a:buNone/>
            </a:pPr>
            <a:r>
              <a:rPr lang="en-US" sz="1400" b="1" dirty="0">
                <a:latin typeface="Courier New" panose="02070309020205020404" pitchFamily="49" charset="0"/>
                <a:cs typeface="Courier New" panose="02070309020205020404" pitchFamily="49" charset="0"/>
              </a:rPr>
              <a:t>                 $time, name, </a:t>
            </a:r>
            <a:r>
              <a:rPr lang="en-US" sz="1400" b="1" dirty="0" err="1">
                <a:latin typeface="Courier New" panose="02070309020205020404" pitchFamily="49" charset="0"/>
                <a:cs typeface="Courier New" panose="02070309020205020404" pitchFamily="49" charset="0"/>
              </a:rPr>
              <a:t>t.data</a:t>
            </a:r>
            <a:r>
              <a:rPr lang="en-US" sz="1400" b="1" dirty="0">
                <a:latin typeface="Courier New" panose="02070309020205020404" pitchFamily="49" charset="0"/>
                <a:cs typeface="Courier New" panose="02070309020205020404" pitchFamily="49" charset="0"/>
              </a:rPr>
              <a:t>[i]);</a:t>
            </a:r>
          </a:p>
          <a:p>
            <a:pPr marL="0" indent="0">
              <a:spcBef>
                <a:spcPts val="0"/>
              </a:spcBef>
              <a:buNone/>
            </a:pPr>
            <a:r>
              <a:rPr lang="en-US" sz="1400" b="1" dirty="0">
                <a:latin typeface="Courier New" panose="02070309020205020404" pitchFamily="49" charset="0"/>
                <a:cs typeface="Courier New" panose="02070309020205020404" pitchFamily="49" charset="0"/>
              </a:rPr>
              <a:t>        repeat(</a:t>
            </a:r>
            <a:r>
              <a:rPr lang="en-US" sz="1400" b="1" dirty="0" err="1">
                <a:latin typeface="Courier New" panose="02070309020205020404" pitchFamily="49" charset="0"/>
                <a:cs typeface="Courier New" panose="02070309020205020404" pitchFamily="49" charset="0"/>
              </a:rPr>
              <a:t>t.data_nidles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chnl_idle</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end</a:t>
            </a:r>
          </a:p>
          <a:p>
            <a:pPr marL="0" indent="0">
              <a:spcBef>
                <a:spcPts val="0"/>
              </a:spcBef>
              <a:buNone/>
            </a:pPr>
            <a:r>
              <a:rPr lang="en-US" sz="1400" b="1" dirty="0">
                <a:latin typeface="Courier New" panose="02070309020205020404" pitchFamily="49" charset="0"/>
                <a:cs typeface="Courier New" panose="02070309020205020404" pitchFamily="49" charset="0"/>
              </a:rPr>
              <a:t>      repeat(</a:t>
            </a:r>
            <a:r>
              <a:rPr lang="en-US" sz="1400" b="1" dirty="0" err="1">
                <a:latin typeface="Courier New" panose="02070309020205020404" pitchFamily="49" charset="0"/>
                <a:cs typeface="Courier New" panose="02070309020205020404" pitchFamily="49" charset="0"/>
              </a:rPr>
              <a:t>t.pkt_nidles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chnl_idle</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a:t>
            </a:r>
          </a:p>
          <a:p>
            <a:pPr marL="0" indent="0">
              <a:spcBef>
                <a:spcPts val="0"/>
              </a:spcBef>
              <a:buNone/>
            </a:pPr>
            <a:r>
              <a:rPr lang="en-US" sz="1400" b="1" dirty="0">
                <a:latin typeface="Courier New" panose="02070309020205020404" pitchFamily="49" charset="0"/>
                <a:cs typeface="Courier New" panose="02070309020205020404" pitchFamily="49" charset="0"/>
              </a:rPr>
              <a:t>    task </a:t>
            </a:r>
            <a:r>
              <a:rPr lang="en-US" sz="1400" b="1" dirty="0" err="1">
                <a:latin typeface="Courier New" panose="02070309020205020404" pitchFamily="49" charset="0"/>
                <a:cs typeface="Courier New" panose="02070309020205020404" pitchFamily="49" charset="0"/>
              </a:rPr>
              <a:t>chnl_idle</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posedge</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intf.clk</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intf.ch_valid</a:t>
            </a:r>
            <a:r>
              <a:rPr lang="en-US" sz="1400" b="1" dirty="0">
                <a:latin typeface="Courier New" panose="02070309020205020404" pitchFamily="49" charset="0"/>
                <a:cs typeface="Courier New" panose="02070309020205020404" pitchFamily="49" charset="0"/>
              </a:rPr>
              <a:t> &lt;= 0;</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intf.ch_data</a:t>
            </a:r>
            <a:r>
              <a:rPr lang="en-US" sz="1400" b="1" dirty="0">
                <a:latin typeface="Courier New" panose="02070309020205020404" pitchFamily="49" charset="0"/>
                <a:cs typeface="Courier New" panose="02070309020205020404" pitchFamily="49" charset="0"/>
              </a:rPr>
              <a:t> &lt;= 0;</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endclass</a:t>
            </a:r>
            <a:r>
              <a:rPr lang="en-US" sz="1400" b="1" dirty="0">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chnl_initiator</a:t>
            </a:r>
            <a:endParaRPr lang="en-US" sz="1400" b="1" dirty="0">
              <a:solidFill>
                <a:srgbClr val="FF0000"/>
              </a:solidFill>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306</a:t>
            </a:fld>
            <a:endParaRPr lang="en-US" dirty="0"/>
          </a:p>
        </p:txBody>
      </p:sp>
    </p:spTree>
    <p:extLst>
      <p:ext uri="{BB962C8B-B14F-4D97-AF65-F5344CB8AC3E}">
        <p14:creationId xmlns:p14="http://schemas.microsoft.com/office/powerpoint/2010/main" val="32253015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MCDT</a:t>
            </a:r>
            <a:r>
              <a:rPr lang="zh-CN" altLang="en-US" dirty="0"/>
              <a:t>测试平台结构</a:t>
            </a:r>
            <a:br>
              <a:rPr lang="en-US" altLang="zh-CN" dirty="0"/>
            </a:br>
            <a:r>
              <a:rPr lang="zh-CN" altLang="en-US" sz="2800" dirty="0">
                <a:solidFill>
                  <a:schemeClr val="bg1">
                    <a:lumMod val="65000"/>
                  </a:schemeClr>
                </a:solidFill>
              </a:rPr>
              <a:t> </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307</a:t>
            </a:fld>
            <a:endParaRPr lang="en-US" dirty="0"/>
          </a:p>
        </p:txBody>
      </p:sp>
      <p:pic>
        <p:nvPicPr>
          <p:cNvPr id="7" name="Picture 6"/>
          <p:cNvPicPr>
            <a:picLocks noChangeAspect="1"/>
          </p:cNvPicPr>
          <p:nvPr/>
        </p:nvPicPr>
        <p:blipFill>
          <a:blip r:embed="rId2" cstate="print"/>
          <a:stretch>
            <a:fillRect/>
          </a:stretch>
        </p:blipFill>
        <p:spPr>
          <a:xfrm>
            <a:off x="1651241" y="807620"/>
            <a:ext cx="5839930" cy="5569527"/>
          </a:xfrm>
          <a:prstGeom prst="rect">
            <a:avLst/>
          </a:prstGeom>
        </p:spPr>
      </p:pic>
    </p:spTree>
    <p:extLst>
      <p:ext uri="{BB962C8B-B14F-4D97-AF65-F5344CB8AC3E}">
        <p14:creationId xmlns:p14="http://schemas.microsoft.com/office/powerpoint/2010/main" val="18184577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a:t>channel stimulator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0" indent="0">
              <a:spcBef>
                <a:spcPts val="0"/>
              </a:spcBef>
              <a:buNone/>
            </a:pPr>
            <a:r>
              <a:rPr lang="en-US" sz="1400" b="1" dirty="0">
                <a:latin typeface="Courier New" panose="02070309020205020404" pitchFamily="49" charset="0"/>
                <a:cs typeface="Courier New" panose="02070309020205020404" pitchFamily="49" charset="0"/>
              </a:rPr>
              <a:t> class </a:t>
            </a:r>
            <a:r>
              <a:rPr lang="en-US" sz="1400" b="1" dirty="0" err="1">
                <a:solidFill>
                  <a:srgbClr val="FF0000"/>
                </a:solidFill>
                <a:latin typeface="Courier New" panose="02070309020205020404" pitchFamily="49" charset="0"/>
                <a:cs typeface="Courier New" panose="02070309020205020404" pitchFamily="49" charset="0"/>
              </a:rPr>
              <a:t>chnl_generator</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rand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pkt_id</a:t>
            </a:r>
            <a:r>
              <a:rPr lang="en-US" sz="1400" b="1" dirty="0">
                <a:latin typeface="Courier New" panose="02070309020205020404" pitchFamily="49" charset="0"/>
                <a:cs typeface="Courier New" panose="02070309020205020404" pitchFamily="49" charset="0"/>
              </a:rPr>
              <a:t> = -1;</a:t>
            </a:r>
          </a:p>
          <a:p>
            <a:pPr marL="0" indent="0">
              <a:spcBef>
                <a:spcPts val="0"/>
              </a:spcBef>
              <a:buNone/>
            </a:pPr>
            <a:r>
              <a:rPr lang="en-US" sz="1400" b="1" dirty="0">
                <a:latin typeface="Courier New" panose="02070309020205020404" pitchFamily="49" charset="0"/>
                <a:cs typeface="Courier New" panose="02070309020205020404" pitchFamily="49" charset="0"/>
              </a:rPr>
              <a:t>    rand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ch_id</a:t>
            </a:r>
            <a:r>
              <a:rPr lang="en-US" sz="1400" b="1" dirty="0">
                <a:latin typeface="Courier New" panose="02070309020205020404" pitchFamily="49" charset="0"/>
                <a:cs typeface="Courier New" panose="02070309020205020404" pitchFamily="49" charset="0"/>
              </a:rPr>
              <a:t> = -1;</a:t>
            </a:r>
          </a:p>
          <a:p>
            <a:pPr marL="0" indent="0">
              <a:spcBef>
                <a:spcPts val="0"/>
              </a:spcBef>
              <a:buNone/>
            </a:pPr>
            <a:r>
              <a:rPr lang="en-US" sz="1400" b="1" dirty="0">
                <a:latin typeface="Courier New" panose="02070309020205020404" pitchFamily="49" charset="0"/>
                <a:cs typeface="Courier New" panose="02070309020205020404" pitchFamily="49" charset="0"/>
              </a:rPr>
              <a:t>    rand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data_nidles</a:t>
            </a:r>
            <a:r>
              <a:rPr lang="en-US" sz="1400" b="1" dirty="0">
                <a:latin typeface="Courier New" panose="02070309020205020404" pitchFamily="49" charset="0"/>
                <a:cs typeface="Courier New" panose="02070309020205020404" pitchFamily="49" charset="0"/>
              </a:rPr>
              <a:t> = -1;</a:t>
            </a:r>
          </a:p>
          <a:p>
            <a:pPr marL="0" indent="0">
              <a:spcBef>
                <a:spcPts val="0"/>
              </a:spcBef>
              <a:buNone/>
            </a:pPr>
            <a:r>
              <a:rPr lang="en-US" sz="1400" b="1" dirty="0">
                <a:latin typeface="Courier New" panose="02070309020205020404" pitchFamily="49" charset="0"/>
                <a:cs typeface="Courier New" panose="02070309020205020404" pitchFamily="49" charset="0"/>
              </a:rPr>
              <a:t>    rand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pkt_nidles</a:t>
            </a:r>
            <a:r>
              <a:rPr lang="en-US" sz="1400" b="1" dirty="0">
                <a:latin typeface="Courier New" panose="02070309020205020404" pitchFamily="49" charset="0"/>
                <a:cs typeface="Courier New" panose="02070309020205020404" pitchFamily="49" charset="0"/>
              </a:rPr>
              <a:t> = -1;</a:t>
            </a:r>
          </a:p>
          <a:p>
            <a:pPr marL="0" indent="0">
              <a:spcBef>
                <a:spcPts val="0"/>
              </a:spcBef>
              <a:buNone/>
            </a:pPr>
            <a:r>
              <a:rPr lang="en-US" sz="1400" b="1" dirty="0">
                <a:latin typeface="Courier New" panose="02070309020205020404" pitchFamily="49" charset="0"/>
                <a:cs typeface="Courier New" panose="02070309020205020404" pitchFamily="49" charset="0"/>
              </a:rPr>
              <a:t>    rand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data_size</a:t>
            </a:r>
            <a:r>
              <a:rPr lang="en-US" sz="1400" b="1" dirty="0">
                <a:latin typeface="Courier New" panose="02070309020205020404" pitchFamily="49" charset="0"/>
                <a:cs typeface="Courier New" panose="02070309020205020404" pitchFamily="49" charset="0"/>
              </a:rPr>
              <a:t> = -1;</a:t>
            </a:r>
          </a:p>
          <a:p>
            <a:pPr marL="0" indent="0">
              <a:spcBef>
                <a:spcPts val="0"/>
              </a:spcBef>
              <a:buNone/>
            </a:pPr>
            <a:r>
              <a:rPr lang="en-US" sz="1400" b="1" dirty="0">
                <a:latin typeface="Courier New" panose="02070309020205020404" pitchFamily="49" charset="0"/>
                <a:cs typeface="Courier New" panose="02070309020205020404" pitchFamily="49" charset="0"/>
              </a:rPr>
              <a:t>    rand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ntrans</a:t>
            </a:r>
            <a:r>
              <a:rPr lang="en-US" sz="1400" b="1" dirty="0">
                <a:latin typeface="Courier New" panose="02070309020205020404" pitchFamily="49" charset="0"/>
                <a:cs typeface="Courier New" panose="02070309020205020404" pitchFamily="49" charset="0"/>
              </a:rPr>
              <a:t> = 10;</a:t>
            </a:r>
          </a:p>
          <a:p>
            <a:pPr marL="0" indent="0">
              <a:spcBef>
                <a:spcPts val="0"/>
              </a:spcBef>
              <a:buNone/>
            </a:pPr>
            <a:r>
              <a:rPr lang="en-US" sz="1400" b="1" dirty="0">
                <a:latin typeface="Courier New" panose="02070309020205020404" pitchFamily="49" charset="0"/>
                <a:cs typeface="Courier New" panose="02070309020205020404" pitchFamily="49" charset="0"/>
              </a:rPr>
              <a:t>    mailbox #(</a:t>
            </a:r>
            <a:r>
              <a:rPr lang="en-US" sz="1400" b="1" dirty="0" err="1">
                <a:latin typeface="Courier New" panose="02070309020205020404" pitchFamily="49" charset="0"/>
                <a:cs typeface="Courier New" panose="02070309020205020404" pitchFamily="49" charset="0"/>
              </a:rPr>
              <a:t>chnl_trans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req_mb</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mailbox #(</a:t>
            </a:r>
            <a:r>
              <a:rPr lang="en-US" sz="1400" b="1" dirty="0" err="1">
                <a:latin typeface="Courier New" panose="02070309020205020404" pitchFamily="49" charset="0"/>
                <a:cs typeface="Courier New" panose="02070309020205020404" pitchFamily="49" charset="0"/>
              </a:rPr>
              <a:t>chnl_trans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rsp_mb</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constraint </a:t>
            </a:r>
            <a:r>
              <a:rPr lang="en-US" sz="1400" b="1" dirty="0" err="1">
                <a:latin typeface="Courier New" panose="02070309020205020404" pitchFamily="49" charset="0"/>
                <a:cs typeface="Courier New" panose="02070309020205020404" pitchFamily="49" charset="0"/>
              </a:rPr>
              <a:t>cstr</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soft </a:t>
            </a:r>
            <a:r>
              <a:rPr lang="en-US" sz="1400" b="1" dirty="0" err="1">
                <a:latin typeface="Courier New" panose="02070309020205020404" pitchFamily="49" charset="0"/>
                <a:cs typeface="Courier New" panose="02070309020205020404" pitchFamily="49" charset="0"/>
              </a:rPr>
              <a:t>ch_id</a:t>
            </a:r>
            <a:r>
              <a:rPr lang="en-US" sz="1400" b="1" dirty="0">
                <a:latin typeface="Courier New" panose="02070309020205020404" pitchFamily="49" charset="0"/>
                <a:cs typeface="Courier New" panose="02070309020205020404" pitchFamily="49" charset="0"/>
              </a:rPr>
              <a:t> == -1;</a:t>
            </a:r>
          </a:p>
          <a:p>
            <a:pPr marL="0" indent="0">
              <a:spcBef>
                <a:spcPts val="0"/>
              </a:spcBef>
              <a:buNone/>
            </a:pPr>
            <a:r>
              <a:rPr lang="en-US" sz="1400" b="1" dirty="0">
                <a:latin typeface="Courier New" panose="02070309020205020404" pitchFamily="49" charset="0"/>
                <a:cs typeface="Courier New" panose="02070309020205020404" pitchFamily="49" charset="0"/>
              </a:rPr>
              <a:t>      soft </a:t>
            </a:r>
            <a:r>
              <a:rPr lang="en-US" sz="1400" b="1" dirty="0" err="1">
                <a:latin typeface="Courier New" panose="02070309020205020404" pitchFamily="49" charset="0"/>
                <a:cs typeface="Courier New" panose="02070309020205020404" pitchFamily="49" charset="0"/>
              </a:rPr>
              <a:t>pkt_id</a:t>
            </a:r>
            <a:r>
              <a:rPr lang="en-US" sz="1400" b="1" dirty="0">
                <a:latin typeface="Courier New" panose="02070309020205020404" pitchFamily="49" charset="0"/>
                <a:cs typeface="Courier New" panose="02070309020205020404" pitchFamily="49" charset="0"/>
              </a:rPr>
              <a:t> == -1;</a:t>
            </a:r>
          </a:p>
          <a:p>
            <a:pPr marL="0" indent="0">
              <a:spcBef>
                <a:spcPts val="0"/>
              </a:spcBef>
              <a:buNone/>
            </a:pPr>
            <a:r>
              <a:rPr lang="en-US" sz="1400" b="1" dirty="0">
                <a:latin typeface="Courier New" panose="02070309020205020404" pitchFamily="49" charset="0"/>
                <a:cs typeface="Courier New" panose="02070309020205020404" pitchFamily="49" charset="0"/>
              </a:rPr>
              <a:t>      soft </a:t>
            </a:r>
            <a:r>
              <a:rPr lang="en-US" sz="1400" b="1" dirty="0" err="1">
                <a:latin typeface="Courier New" panose="02070309020205020404" pitchFamily="49" charset="0"/>
                <a:cs typeface="Courier New" panose="02070309020205020404" pitchFamily="49" charset="0"/>
              </a:rPr>
              <a:t>data_size</a:t>
            </a:r>
            <a:r>
              <a:rPr lang="en-US" sz="1400" b="1" dirty="0">
                <a:latin typeface="Courier New" panose="02070309020205020404" pitchFamily="49" charset="0"/>
                <a:cs typeface="Courier New" panose="02070309020205020404" pitchFamily="49" charset="0"/>
              </a:rPr>
              <a:t> == -1;</a:t>
            </a:r>
          </a:p>
          <a:p>
            <a:pPr marL="0" indent="0">
              <a:spcBef>
                <a:spcPts val="0"/>
              </a:spcBef>
              <a:buNone/>
            </a:pPr>
            <a:r>
              <a:rPr lang="en-US" sz="1400" b="1" dirty="0">
                <a:latin typeface="Courier New" panose="02070309020205020404" pitchFamily="49" charset="0"/>
                <a:cs typeface="Courier New" panose="02070309020205020404" pitchFamily="49" charset="0"/>
              </a:rPr>
              <a:t>      soft </a:t>
            </a:r>
            <a:r>
              <a:rPr lang="en-US" sz="1400" b="1" dirty="0" err="1">
                <a:latin typeface="Courier New" panose="02070309020205020404" pitchFamily="49" charset="0"/>
                <a:cs typeface="Courier New" panose="02070309020205020404" pitchFamily="49" charset="0"/>
              </a:rPr>
              <a:t>data_nidles</a:t>
            </a:r>
            <a:r>
              <a:rPr lang="en-US" sz="1400" b="1" dirty="0">
                <a:latin typeface="Courier New" panose="02070309020205020404" pitchFamily="49" charset="0"/>
                <a:cs typeface="Courier New" panose="02070309020205020404" pitchFamily="49" charset="0"/>
              </a:rPr>
              <a:t> == -1;</a:t>
            </a:r>
          </a:p>
          <a:p>
            <a:pPr marL="0" indent="0">
              <a:spcBef>
                <a:spcPts val="0"/>
              </a:spcBef>
              <a:buNone/>
            </a:pPr>
            <a:r>
              <a:rPr lang="en-US" sz="1400" b="1" dirty="0">
                <a:latin typeface="Courier New" panose="02070309020205020404" pitchFamily="49" charset="0"/>
                <a:cs typeface="Courier New" panose="02070309020205020404" pitchFamily="49" charset="0"/>
              </a:rPr>
              <a:t>      soft </a:t>
            </a:r>
            <a:r>
              <a:rPr lang="en-US" sz="1400" b="1" dirty="0" err="1">
                <a:latin typeface="Courier New" panose="02070309020205020404" pitchFamily="49" charset="0"/>
                <a:cs typeface="Courier New" panose="02070309020205020404" pitchFamily="49" charset="0"/>
              </a:rPr>
              <a:t>pkt_nidles</a:t>
            </a:r>
            <a:r>
              <a:rPr lang="en-US" sz="1400" b="1" dirty="0">
                <a:latin typeface="Courier New" panose="02070309020205020404" pitchFamily="49" charset="0"/>
                <a:cs typeface="Courier New" panose="02070309020205020404" pitchFamily="49" charset="0"/>
              </a:rPr>
              <a:t> == -1;</a:t>
            </a:r>
          </a:p>
          <a:p>
            <a:pPr marL="0" indent="0">
              <a:spcBef>
                <a:spcPts val="0"/>
              </a:spcBef>
              <a:buNone/>
            </a:pPr>
            <a:r>
              <a:rPr lang="en-US" sz="1400" b="1" dirty="0">
                <a:latin typeface="Courier New" panose="02070309020205020404" pitchFamily="49" charset="0"/>
                <a:cs typeface="Courier New" panose="02070309020205020404" pitchFamily="49" charset="0"/>
              </a:rPr>
              <a:t>      soft </a:t>
            </a:r>
            <a:r>
              <a:rPr lang="en-US" sz="1400" b="1" dirty="0" err="1">
                <a:latin typeface="Courier New" panose="02070309020205020404" pitchFamily="49" charset="0"/>
                <a:cs typeface="Courier New" panose="02070309020205020404" pitchFamily="49" charset="0"/>
              </a:rPr>
              <a:t>ntrans</a:t>
            </a:r>
            <a:r>
              <a:rPr lang="en-US" sz="1400" b="1" dirty="0">
                <a:latin typeface="Courier New" panose="02070309020205020404" pitchFamily="49" charset="0"/>
                <a:cs typeface="Courier New" panose="02070309020205020404" pitchFamily="49" charset="0"/>
              </a:rPr>
              <a:t> == 10;</a:t>
            </a:r>
          </a:p>
          <a:p>
            <a:pPr marL="0" indent="0">
              <a:spcBef>
                <a:spcPts val="0"/>
              </a:spcBef>
              <a:buNone/>
            </a:pPr>
            <a:r>
              <a:rPr lang="en-US" sz="1400" b="1" dirty="0">
                <a:latin typeface="Courier New" panose="02070309020205020404" pitchFamily="49" charset="0"/>
                <a:cs typeface="Courier New" panose="02070309020205020404" pitchFamily="49" charset="0"/>
              </a:rPr>
              <a:t>    }</a:t>
            </a:r>
          </a:p>
          <a:p>
            <a:pPr marL="0" indent="0">
              <a:spcBef>
                <a:spcPts val="0"/>
              </a:spcBef>
              <a:buNone/>
            </a:pPr>
            <a:r>
              <a:rPr lang="en-US" sz="1400" b="1" dirty="0">
                <a:latin typeface="Courier New" panose="02070309020205020404" pitchFamily="49" charset="0"/>
                <a:cs typeface="Courier New" panose="02070309020205020404" pitchFamily="49" charset="0"/>
              </a:rPr>
              <a:t>    function new();</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this.req_mb</a:t>
            </a:r>
            <a:r>
              <a:rPr lang="en-US" sz="1400" b="1" dirty="0">
                <a:latin typeface="Courier New" panose="02070309020205020404" pitchFamily="49" charset="0"/>
                <a:cs typeface="Courier New" panose="02070309020205020404" pitchFamily="49" charset="0"/>
              </a:rPr>
              <a:t> = new();</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this.rsp_mb</a:t>
            </a:r>
            <a:r>
              <a:rPr lang="en-US" sz="1400" b="1" dirty="0">
                <a:latin typeface="Courier New" panose="02070309020205020404" pitchFamily="49" charset="0"/>
                <a:cs typeface="Courier New" panose="02070309020205020404" pitchFamily="49" charset="0"/>
              </a:rPr>
              <a:t> = new();</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308</a:t>
            </a:fld>
            <a:endParaRPr lang="en-US" dirty="0"/>
          </a:p>
        </p:txBody>
      </p:sp>
    </p:spTree>
    <p:extLst>
      <p:ext uri="{BB962C8B-B14F-4D97-AF65-F5344CB8AC3E}">
        <p14:creationId xmlns:p14="http://schemas.microsoft.com/office/powerpoint/2010/main" val="15583174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a:t>channel stimulator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0" indent="0">
              <a:spcBef>
                <a:spcPts val="0"/>
              </a:spcBef>
              <a:buNone/>
            </a:pPr>
            <a:r>
              <a:rPr lang="en-US" sz="1200" b="1" dirty="0">
                <a:latin typeface="Courier New" panose="02070309020205020404" pitchFamily="49" charset="0"/>
                <a:cs typeface="Courier New" panose="02070309020205020404" pitchFamily="49" charset="0"/>
              </a:rPr>
              <a:t>    task run();</a:t>
            </a:r>
          </a:p>
          <a:p>
            <a:pPr marL="0" indent="0">
              <a:spcBef>
                <a:spcPts val="0"/>
              </a:spcBef>
              <a:buNone/>
            </a:pPr>
            <a:r>
              <a:rPr lang="en-US" sz="1200" b="1" dirty="0">
                <a:latin typeface="Courier New" panose="02070309020205020404" pitchFamily="49" charset="0"/>
                <a:cs typeface="Courier New" panose="02070309020205020404" pitchFamily="49" charset="0"/>
              </a:rPr>
              <a:t>      repeat(</a:t>
            </a:r>
            <a:r>
              <a:rPr lang="en-US" sz="1200" b="1" dirty="0" err="1">
                <a:latin typeface="Courier New" panose="02070309020205020404" pitchFamily="49" charset="0"/>
                <a:cs typeface="Courier New" panose="02070309020205020404" pitchFamily="49" charset="0"/>
              </a:rPr>
              <a:t>ntrans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send_trans</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run_stop_flags.put</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endtask</a:t>
            </a: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 generate transaction and put into local mailbox</a:t>
            </a:r>
          </a:p>
          <a:p>
            <a:pPr marL="0" indent="0">
              <a:spcBef>
                <a:spcPts val="0"/>
              </a:spcBef>
              <a:buNone/>
            </a:pPr>
            <a:r>
              <a:rPr lang="en-US" sz="1200" b="1" dirty="0">
                <a:latin typeface="Courier New" panose="02070309020205020404" pitchFamily="49" charset="0"/>
                <a:cs typeface="Courier New" panose="02070309020205020404" pitchFamily="49" charset="0"/>
              </a:rPr>
              <a:t>    task </a:t>
            </a:r>
            <a:r>
              <a:rPr lang="en-US" sz="1200" b="1" dirty="0" err="1">
                <a:latin typeface="Courier New" panose="02070309020205020404" pitchFamily="49" charset="0"/>
                <a:cs typeface="Courier New" panose="02070309020205020404" pitchFamily="49" charset="0"/>
              </a:rPr>
              <a:t>send_trans</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chnl_trans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req</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rsp</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req</a:t>
            </a:r>
            <a:r>
              <a:rPr lang="en-US" sz="1200" b="1" dirty="0">
                <a:latin typeface="Courier New" panose="02070309020205020404" pitchFamily="49" charset="0"/>
                <a:cs typeface="Courier New" panose="02070309020205020404" pitchFamily="49" charset="0"/>
              </a:rPr>
              <a:t> = new();</a:t>
            </a:r>
          </a:p>
          <a:p>
            <a:pPr marL="0" indent="0">
              <a:spcBef>
                <a:spcPts val="0"/>
              </a:spcBef>
              <a:buNone/>
            </a:pPr>
            <a:r>
              <a:rPr lang="en-US" sz="1200" b="1" dirty="0">
                <a:latin typeface="Courier New" panose="02070309020205020404" pitchFamily="49" charset="0"/>
                <a:cs typeface="Courier New" panose="02070309020205020404" pitchFamily="49" charset="0"/>
              </a:rPr>
              <a:t>      assert(</a:t>
            </a:r>
            <a:r>
              <a:rPr lang="en-US" sz="1200" b="1" dirty="0" err="1">
                <a:latin typeface="Courier New" panose="02070309020205020404" pitchFamily="49" charset="0"/>
                <a:cs typeface="Courier New" panose="02070309020205020404" pitchFamily="49" charset="0"/>
              </a:rPr>
              <a:t>req.randomize</a:t>
            </a:r>
            <a:r>
              <a:rPr lang="en-US" sz="1200" b="1" dirty="0">
                <a:latin typeface="Courier New" panose="02070309020205020404" pitchFamily="49" charset="0"/>
                <a:cs typeface="Courier New" panose="02070309020205020404" pitchFamily="49" charset="0"/>
              </a:rPr>
              <a:t> with {local::</a:t>
            </a:r>
            <a:r>
              <a:rPr lang="en-US" sz="1200" b="1" dirty="0" err="1">
                <a:latin typeface="Courier New" panose="02070309020205020404" pitchFamily="49" charset="0"/>
                <a:cs typeface="Courier New" panose="02070309020205020404" pitchFamily="49" charset="0"/>
              </a:rPr>
              <a:t>ch_id</a:t>
            </a:r>
            <a:r>
              <a:rPr lang="en-US" sz="1200" b="1" dirty="0">
                <a:latin typeface="Courier New" panose="02070309020205020404" pitchFamily="49" charset="0"/>
                <a:cs typeface="Courier New" panose="02070309020205020404" pitchFamily="49" charset="0"/>
              </a:rPr>
              <a:t> &gt;= 0 -&gt; </a:t>
            </a:r>
            <a:r>
              <a:rPr lang="en-US" sz="1200" b="1" dirty="0" err="1">
                <a:latin typeface="Courier New" panose="02070309020205020404" pitchFamily="49" charset="0"/>
                <a:cs typeface="Courier New" panose="02070309020205020404" pitchFamily="49" charset="0"/>
              </a:rPr>
              <a:t>ch_id</a:t>
            </a:r>
            <a:r>
              <a:rPr lang="en-US" sz="1200" b="1" dirty="0">
                <a:latin typeface="Courier New" panose="02070309020205020404" pitchFamily="49" charset="0"/>
                <a:cs typeface="Courier New" panose="02070309020205020404" pitchFamily="49" charset="0"/>
              </a:rPr>
              <a:t> == local::</a:t>
            </a:r>
            <a:r>
              <a:rPr lang="en-US" sz="1200" b="1" dirty="0" err="1">
                <a:latin typeface="Courier New" panose="02070309020205020404" pitchFamily="49" charset="0"/>
                <a:cs typeface="Courier New" panose="02070309020205020404" pitchFamily="49" charset="0"/>
              </a:rPr>
              <a:t>ch_id</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                                 local::</a:t>
            </a:r>
            <a:r>
              <a:rPr lang="en-US" sz="1200" b="1" dirty="0" err="1">
                <a:latin typeface="Courier New" panose="02070309020205020404" pitchFamily="49" charset="0"/>
                <a:cs typeface="Courier New" panose="02070309020205020404" pitchFamily="49" charset="0"/>
              </a:rPr>
              <a:t>pkt_id</a:t>
            </a:r>
            <a:r>
              <a:rPr lang="en-US" sz="1200" b="1" dirty="0">
                <a:latin typeface="Courier New" panose="02070309020205020404" pitchFamily="49" charset="0"/>
                <a:cs typeface="Courier New" panose="02070309020205020404" pitchFamily="49" charset="0"/>
              </a:rPr>
              <a:t> &gt;= 0 -&gt; </a:t>
            </a:r>
            <a:r>
              <a:rPr lang="en-US" sz="1200" b="1" dirty="0" err="1">
                <a:latin typeface="Courier New" panose="02070309020205020404" pitchFamily="49" charset="0"/>
                <a:cs typeface="Courier New" panose="02070309020205020404" pitchFamily="49" charset="0"/>
              </a:rPr>
              <a:t>pkt_id</a:t>
            </a:r>
            <a:r>
              <a:rPr lang="en-US" sz="1200" b="1" dirty="0">
                <a:latin typeface="Courier New" panose="02070309020205020404" pitchFamily="49" charset="0"/>
                <a:cs typeface="Courier New" panose="02070309020205020404" pitchFamily="49" charset="0"/>
              </a:rPr>
              <a:t> == local::</a:t>
            </a:r>
            <a:r>
              <a:rPr lang="en-US" sz="1200" b="1" dirty="0" err="1">
                <a:latin typeface="Courier New" panose="02070309020205020404" pitchFamily="49" charset="0"/>
                <a:cs typeface="Courier New" panose="02070309020205020404" pitchFamily="49" charset="0"/>
              </a:rPr>
              <a:t>pkt_id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local::</a:t>
            </a:r>
            <a:r>
              <a:rPr lang="en-US" sz="1200" b="1" dirty="0" err="1">
                <a:latin typeface="Courier New" panose="02070309020205020404" pitchFamily="49" charset="0"/>
                <a:cs typeface="Courier New" panose="02070309020205020404" pitchFamily="49" charset="0"/>
              </a:rPr>
              <a:t>data_nidles</a:t>
            </a:r>
            <a:r>
              <a:rPr lang="en-US" sz="1200" b="1" dirty="0">
                <a:latin typeface="Courier New" panose="02070309020205020404" pitchFamily="49" charset="0"/>
                <a:cs typeface="Courier New" panose="02070309020205020404" pitchFamily="49" charset="0"/>
              </a:rPr>
              <a:t> &gt;= 0 -&gt; </a:t>
            </a:r>
            <a:r>
              <a:rPr lang="en-US" sz="1200" b="1" dirty="0" err="1">
                <a:latin typeface="Courier New" panose="02070309020205020404" pitchFamily="49" charset="0"/>
                <a:cs typeface="Courier New" panose="02070309020205020404" pitchFamily="49" charset="0"/>
              </a:rPr>
              <a:t>data_nidles</a:t>
            </a:r>
            <a:r>
              <a:rPr lang="en-US" sz="1200" b="1" dirty="0">
                <a:latin typeface="Courier New" panose="02070309020205020404" pitchFamily="49" charset="0"/>
                <a:cs typeface="Courier New" panose="02070309020205020404" pitchFamily="49" charset="0"/>
              </a:rPr>
              <a:t> == local::</a:t>
            </a:r>
            <a:r>
              <a:rPr lang="en-US" sz="1200" b="1" dirty="0" err="1">
                <a:latin typeface="Courier New" panose="02070309020205020404" pitchFamily="49" charset="0"/>
                <a:cs typeface="Courier New" panose="02070309020205020404" pitchFamily="49" charset="0"/>
              </a:rPr>
              <a:t>data_nidles</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local::</a:t>
            </a:r>
            <a:r>
              <a:rPr lang="en-US" sz="1200" b="1" dirty="0" err="1">
                <a:latin typeface="Courier New" panose="02070309020205020404" pitchFamily="49" charset="0"/>
                <a:cs typeface="Courier New" panose="02070309020205020404" pitchFamily="49" charset="0"/>
              </a:rPr>
              <a:t>pkt_nidles</a:t>
            </a:r>
            <a:r>
              <a:rPr lang="en-US" sz="1200" b="1" dirty="0">
                <a:latin typeface="Courier New" panose="02070309020205020404" pitchFamily="49" charset="0"/>
                <a:cs typeface="Courier New" panose="02070309020205020404" pitchFamily="49" charset="0"/>
              </a:rPr>
              <a:t> &gt;= 0 -&gt; </a:t>
            </a:r>
            <a:r>
              <a:rPr lang="en-US" sz="1200" b="1" dirty="0" err="1">
                <a:latin typeface="Courier New" panose="02070309020205020404" pitchFamily="49" charset="0"/>
                <a:cs typeface="Courier New" panose="02070309020205020404" pitchFamily="49" charset="0"/>
              </a:rPr>
              <a:t>pkt_nidles</a:t>
            </a:r>
            <a:r>
              <a:rPr lang="en-US" sz="1200" b="1" dirty="0">
                <a:latin typeface="Courier New" panose="02070309020205020404" pitchFamily="49" charset="0"/>
                <a:cs typeface="Courier New" panose="02070309020205020404" pitchFamily="49" charset="0"/>
              </a:rPr>
              <a:t> == local::</a:t>
            </a:r>
            <a:r>
              <a:rPr lang="en-US" sz="1200" b="1" dirty="0" err="1">
                <a:latin typeface="Courier New" panose="02070309020205020404" pitchFamily="49" charset="0"/>
                <a:cs typeface="Courier New" panose="02070309020205020404" pitchFamily="49" charset="0"/>
              </a:rPr>
              <a:t>pkt_nidles</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local::</a:t>
            </a:r>
            <a:r>
              <a:rPr lang="en-US" sz="1200" b="1" dirty="0" err="1">
                <a:latin typeface="Courier New" panose="02070309020205020404" pitchFamily="49" charset="0"/>
                <a:cs typeface="Courier New" panose="02070309020205020404" pitchFamily="49" charset="0"/>
              </a:rPr>
              <a:t>data_size</a:t>
            </a:r>
            <a:r>
              <a:rPr lang="en-US" sz="1200" b="1" dirty="0">
                <a:latin typeface="Courier New" panose="02070309020205020404" pitchFamily="49" charset="0"/>
                <a:cs typeface="Courier New" panose="02070309020205020404" pitchFamily="49" charset="0"/>
              </a:rPr>
              <a:t> &gt;0 -&gt; </a:t>
            </a:r>
            <a:r>
              <a:rPr lang="en-US" sz="1200" b="1" dirty="0" err="1">
                <a:latin typeface="Courier New" panose="02070309020205020404" pitchFamily="49" charset="0"/>
                <a:cs typeface="Courier New" panose="02070309020205020404" pitchFamily="49" charset="0"/>
              </a:rPr>
              <a:t>data.size</a:t>
            </a:r>
            <a:r>
              <a:rPr lang="en-US" sz="1200" b="1" dirty="0">
                <a:latin typeface="Courier New" panose="02070309020205020404" pitchFamily="49" charset="0"/>
                <a:cs typeface="Courier New" panose="02070309020205020404" pitchFamily="49" charset="0"/>
              </a:rPr>
              <a:t>() == local::</a:t>
            </a:r>
            <a:r>
              <a:rPr lang="en-US" sz="1200" b="1" dirty="0" err="1">
                <a:latin typeface="Courier New" panose="02070309020205020404" pitchFamily="49" charset="0"/>
                <a:cs typeface="Courier New" panose="02070309020205020404" pitchFamily="49" charset="0"/>
              </a:rPr>
              <a:t>data_size</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        else $fatal("[RNDFAIL] channel packet randomization failure!");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this.pkt_id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this.req_mb.put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req</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this.rsp_mb.get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rsp</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assert(</a:t>
            </a:r>
            <a:r>
              <a:rPr lang="en-US" sz="1200" b="1" dirty="0" err="1">
                <a:latin typeface="Courier New" panose="02070309020205020404" pitchFamily="49" charset="0"/>
                <a:cs typeface="Courier New" panose="02070309020205020404" pitchFamily="49" charset="0"/>
              </a:rPr>
              <a:t>rsp.rsp</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else $error("[RSPERR] %0t error response received!", $time);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endtask</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endclass</a:t>
            </a:r>
            <a:r>
              <a:rPr lang="en-US" sz="1200" b="1"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chnl_generator</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309</a:t>
            </a:fld>
            <a:endParaRPr lang="en-US" dirty="0"/>
          </a:p>
        </p:txBody>
      </p:sp>
    </p:spTree>
    <p:extLst>
      <p:ext uri="{BB962C8B-B14F-4D97-AF65-F5344CB8AC3E}">
        <p14:creationId xmlns:p14="http://schemas.microsoft.com/office/powerpoint/2010/main" val="3105419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主要参考资料：</a:t>
            </a:r>
            <a:r>
              <a:rPr lang="en-US" altLang="zh-CN" sz="3600" dirty="0"/>
              <a:t>SystemVerilog </a:t>
            </a:r>
            <a:r>
              <a:rPr lang="zh-CN" altLang="en-US" sz="3600" dirty="0"/>
              <a:t>语言标准</a:t>
            </a:r>
          </a:p>
        </p:txBody>
      </p:sp>
      <p:sp>
        <p:nvSpPr>
          <p:cNvPr id="3" name="内容占位符 2"/>
          <p:cNvSpPr>
            <a:spLocks noGrp="1"/>
          </p:cNvSpPr>
          <p:nvPr>
            <p:ph idx="1"/>
          </p:nvPr>
        </p:nvSpPr>
        <p:spPr/>
        <p:txBody>
          <a:bodyPr/>
          <a:lstStyle/>
          <a:p>
            <a:endParaRPr lang="zh-CN" altLang="en-US" dirty="0"/>
          </a:p>
        </p:txBody>
      </p:sp>
      <p:pic>
        <p:nvPicPr>
          <p:cNvPr id="11692034" name="Picture 2"/>
          <p:cNvPicPr>
            <a:picLocks noChangeAspect="1" noChangeArrowheads="1"/>
          </p:cNvPicPr>
          <p:nvPr/>
        </p:nvPicPr>
        <p:blipFill>
          <a:blip r:embed="rId2" cstate="print"/>
          <a:srcRect/>
          <a:stretch>
            <a:fillRect/>
          </a:stretch>
        </p:blipFill>
        <p:spPr bwMode="auto">
          <a:xfrm>
            <a:off x="2483768" y="836712"/>
            <a:ext cx="4129041" cy="5112568"/>
          </a:xfrm>
          <a:prstGeom prst="rect">
            <a:avLst/>
          </a:prstGeom>
          <a:noFill/>
          <a:ln w="9525">
            <a:noFill/>
            <a:miter lim="800000"/>
            <a:headEnd/>
            <a:tailEnd/>
          </a:ln>
        </p:spPr>
      </p:pic>
      <p:sp>
        <p:nvSpPr>
          <p:cNvPr id="5" name="TextBox 4"/>
          <p:cNvSpPr txBox="1"/>
          <p:nvPr/>
        </p:nvSpPr>
        <p:spPr>
          <a:xfrm>
            <a:off x="5940152" y="4221088"/>
            <a:ext cx="2808312" cy="646331"/>
          </a:xfrm>
          <a:prstGeom prst="rect">
            <a:avLst/>
          </a:prstGeom>
          <a:noFill/>
        </p:spPr>
        <p:txBody>
          <a:bodyPr wrap="square" rtlCol="0">
            <a:spAutoFit/>
          </a:bodyPr>
          <a:lstStyle/>
          <a:p>
            <a:r>
              <a:rPr lang="zh-CN" altLang="en-US" sz="36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华文中宋" pitchFamily="2" charset="-122"/>
                <a:ea typeface="华文中宋" pitchFamily="2" charset="-122"/>
              </a:rPr>
              <a:t>非常重要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MCDT</a:t>
            </a:r>
            <a:r>
              <a:rPr lang="zh-CN" altLang="en-US" dirty="0"/>
              <a:t>测试平台结构</a:t>
            </a:r>
            <a:br>
              <a:rPr lang="en-US" altLang="zh-CN" dirty="0"/>
            </a:br>
            <a:r>
              <a:rPr lang="zh-CN" altLang="en-US" sz="2800" dirty="0">
                <a:solidFill>
                  <a:schemeClr val="bg1">
                    <a:lumMod val="65000"/>
                  </a:schemeClr>
                </a:solidFill>
              </a:rPr>
              <a:t> </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310</a:t>
            </a:fld>
            <a:endParaRPr lang="en-US" dirty="0"/>
          </a:p>
        </p:txBody>
      </p:sp>
      <p:pic>
        <p:nvPicPr>
          <p:cNvPr id="6" name="Picture 5"/>
          <p:cNvPicPr>
            <a:picLocks noChangeAspect="1"/>
          </p:cNvPicPr>
          <p:nvPr/>
        </p:nvPicPr>
        <p:blipFill>
          <a:blip r:embed="rId2" cstate="print"/>
          <a:stretch>
            <a:fillRect/>
          </a:stretch>
        </p:blipFill>
        <p:spPr>
          <a:xfrm>
            <a:off x="1736091" y="928253"/>
            <a:ext cx="5669387" cy="5406881"/>
          </a:xfrm>
          <a:prstGeom prst="rect">
            <a:avLst/>
          </a:prstGeom>
        </p:spPr>
      </p:pic>
    </p:spTree>
    <p:extLst>
      <p:ext uri="{BB962C8B-B14F-4D97-AF65-F5344CB8AC3E}">
        <p14:creationId xmlns:p14="http://schemas.microsoft.com/office/powerpoint/2010/main" val="1977268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a:t>channel monitor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typedef</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struct</a:t>
            </a:r>
            <a:r>
              <a:rPr lang="en-US" sz="1400" b="1" dirty="0">
                <a:latin typeface="Courier New" panose="02070309020205020404" pitchFamily="49" charset="0"/>
                <a:cs typeface="Courier New" panose="02070309020205020404" pitchFamily="49" charset="0"/>
              </a:rPr>
              <a:t> packed {</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bit[31:0] data;</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bit[1:0] id;</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 </a:t>
            </a:r>
            <a:r>
              <a:rPr lang="en-US" sz="1400" b="1" dirty="0" err="1">
                <a:solidFill>
                  <a:srgbClr val="FF0000"/>
                </a:solidFill>
                <a:latin typeface="Courier New" panose="02070309020205020404" pitchFamily="49" charset="0"/>
                <a:cs typeface="Courier New" panose="02070309020205020404" pitchFamily="49" charset="0"/>
              </a:rPr>
              <a:t>mon_data_t</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endParaRPr lang="en-US" sz="1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class </a:t>
            </a:r>
            <a:r>
              <a:rPr lang="en-US" sz="1400" b="1" dirty="0" err="1">
                <a:solidFill>
                  <a:srgbClr val="FF0000"/>
                </a:solidFill>
                <a:latin typeface="Courier New" panose="02070309020205020404" pitchFamily="49" charset="0"/>
                <a:cs typeface="Courier New" panose="02070309020205020404" pitchFamily="49" charset="0"/>
              </a:rPr>
              <a:t>chnl_monitor</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local string name;</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local virtual </a:t>
            </a:r>
            <a:r>
              <a:rPr lang="en-US" sz="1400" b="1" dirty="0" err="1">
                <a:latin typeface="Courier New" panose="02070309020205020404" pitchFamily="49" charset="0"/>
                <a:cs typeface="Courier New" panose="02070309020205020404" pitchFamily="49" charset="0"/>
              </a:rPr>
              <a:t>chnl_intf</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mailbox #(</a:t>
            </a:r>
            <a:r>
              <a:rPr lang="en-US" sz="1400" b="1" dirty="0" err="1">
                <a:latin typeface="Courier New" panose="02070309020205020404" pitchFamily="49" charset="0"/>
                <a:cs typeface="Courier New" panose="02070309020205020404" pitchFamily="49" charset="0"/>
              </a:rPr>
              <a:t>mon_data_t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mon_mb</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function new(string name="</a:t>
            </a:r>
            <a:r>
              <a:rPr lang="en-US" sz="1400" b="1" dirty="0" err="1">
                <a:latin typeface="Courier New" panose="02070309020205020404" pitchFamily="49" charset="0"/>
                <a:cs typeface="Courier New" panose="02070309020205020404" pitchFamily="49" charset="0"/>
              </a:rPr>
              <a:t>chnl_monitor</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this.name = name;</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function void </a:t>
            </a:r>
            <a:r>
              <a:rPr lang="en-US" sz="1400" b="1" dirty="0" err="1">
                <a:latin typeface="Courier New" panose="02070309020205020404" pitchFamily="49" charset="0"/>
                <a:cs typeface="Courier New" panose="02070309020205020404" pitchFamily="49" charset="0"/>
              </a:rPr>
              <a:t>set_interface</a:t>
            </a:r>
            <a:r>
              <a:rPr lang="en-US" sz="1400" b="1" dirty="0">
                <a:latin typeface="Courier New" panose="02070309020205020404" pitchFamily="49" charset="0"/>
                <a:cs typeface="Courier New" panose="02070309020205020404" pitchFamily="49" charset="0"/>
              </a:rPr>
              <a:t>(virtual </a:t>
            </a:r>
            <a:r>
              <a:rPr lang="en-US" sz="1400" b="1" dirty="0" err="1">
                <a:latin typeface="Courier New" panose="02070309020205020404" pitchFamily="49" charset="0"/>
                <a:cs typeface="Courier New" panose="02070309020205020404" pitchFamily="49" charset="0"/>
              </a:rPr>
              <a:t>chnl_intf</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if(</a:t>
            </a:r>
            <a:r>
              <a:rPr lang="en-US" sz="1400" b="1" dirty="0" err="1">
                <a:latin typeface="Courier New" panose="02070309020205020404" pitchFamily="49" charset="0"/>
                <a:cs typeface="Courier New" panose="02070309020205020404" pitchFamily="49" charset="0"/>
              </a:rPr>
              <a:t>intf</a:t>
            </a:r>
            <a:r>
              <a:rPr lang="en-US" sz="1400" b="1" dirty="0">
                <a:latin typeface="Courier New" panose="02070309020205020404" pitchFamily="49" charset="0"/>
                <a:cs typeface="Courier New" panose="02070309020205020404" pitchFamily="49" charset="0"/>
              </a:rPr>
              <a:t> == null)</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$error("interface handle is NULL, </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please check if target interface has been </a:t>
            </a:r>
            <a:r>
              <a:rPr lang="en-US" sz="1400" b="1" dirty="0" err="1">
                <a:latin typeface="Courier New" panose="02070309020205020404" pitchFamily="49" charset="0"/>
                <a:cs typeface="Courier New" panose="02070309020205020404" pitchFamily="49" charset="0"/>
              </a:rPr>
              <a:t>intantiated</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else</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this.intf</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intf</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311</a:t>
            </a:fld>
            <a:endParaRPr lang="en-US" dirty="0"/>
          </a:p>
        </p:txBody>
      </p:sp>
    </p:spTree>
    <p:extLst>
      <p:ext uri="{BB962C8B-B14F-4D97-AF65-F5344CB8AC3E}">
        <p14:creationId xmlns:p14="http://schemas.microsoft.com/office/powerpoint/2010/main" val="11931989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a:t>channel monitor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rmAutofit fontScale="62500" lnSpcReduction="20000"/>
          </a:bodyPr>
          <a:lstStyle/>
          <a:p>
            <a:pPr marL="1587" indent="0">
              <a:buNone/>
            </a:pPr>
            <a:endParaRPr lang="en-US" dirty="0"/>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task run();</a:t>
            </a: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a:t>
            </a:r>
            <a:r>
              <a:rPr lang="en-US" sz="2500" b="1" dirty="0" err="1">
                <a:latin typeface="Courier New" panose="02070309020205020404" pitchFamily="49" charset="0"/>
                <a:cs typeface="Courier New" panose="02070309020205020404" pitchFamily="49" charset="0"/>
              </a:rPr>
              <a:t>this.mon_trans</a:t>
            </a:r>
            <a:r>
              <a:rPr lang="en-US" sz="25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a:t>
            </a:r>
            <a:r>
              <a:rPr lang="en-US" sz="2500" b="1" dirty="0" err="1">
                <a:latin typeface="Courier New" panose="02070309020205020404" pitchFamily="49" charset="0"/>
                <a:cs typeface="Courier New" panose="02070309020205020404" pitchFamily="49" charset="0"/>
              </a:rPr>
              <a:t>endtask</a:t>
            </a:r>
            <a:endParaRPr lang="en-US" sz="2500" b="1" dirty="0">
              <a:latin typeface="Courier New" panose="02070309020205020404" pitchFamily="49" charset="0"/>
              <a:cs typeface="Courier New" panose="02070309020205020404" pitchFamily="49" charset="0"/>
            </a:endParaRPr>
          </a:p>
          <a:p>
            <a:pPr marL="0" indent="0">
              <a:lnSpc>
                <a:spcPct val="140000"/>
              </a:lnSpc>
              <a:spcBef>
                <a:spcPts val="0"/>
              </a:spcBef>
              <a:buNone/>
            </a:pPr>
            <a:endParaRPr lang="en-US" sz="2500" b="1" dirty="0">
              <a:latin typeface="Courier New" panose="02070309020205020404" pitchFamily="49" charset="0"/>
              <a:cs typeface="Courier New" panose="02070309020205020404" pitchFamily="49" charset="0"/>
            </a:endParaRP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task </a:t>
            </a:r>
            <a:r>
              <a:rPr lang="en-US" sz="2500" b="1" dirty="0" err="1">
                <a:latin typeface="Courier New" panose="02070309020205020404" pitchFamily="49" charset="0"/>
                <a:cs typeface="Courier New" panose="02070309020205020404" pitchFamily="49" charset="0"/>
              </a:rPr>
              <a:t>mon_trans</a:t>
            </a:r>
            <a:r>
              <a:rPr lang="en-US" sz="25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a:t>
            </a:r>
            <a:r>
              <a:rPr lang="en-US" sz="2500" b="1" dirty="0" err="1">
                <a:latin typeface="Courier New" panose="02070309020205020404" pitchFamily="49" charset="0"/>
                <a:cs typeface="Courier New" panose="02070309020205020404" pitchFamily="49" charset="0"/>
              </a:rPr>
              <a:t>mon_data_t</a:t>
            </a:r>
            <a:r>
              <a:rPr lang="en-US" sz="2500" b="1" dirty="0">
                <a:latin typeface="Courier New" panose="02070309020205020404" pitchFamily="49" charset="0"/>
                <a:cs typeface="Courier New" panose="02070309020205020404" pitchFamily="49" charset="0"/>
              </a:rPr>
              <a:t> m;</a:t>
            </a: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forever begin</a:t>
            </a: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a:t>
            </a:r>
            <a:r>
              <a:rPr lang="en-US" sz="2500" b="1" dirty="0" err="1">
                <a:latin typeface="Courier New" panose="02070309020205020404" pitchFamily="49" charset="0"/>
                <a:cs typeface="Courier New" panose="02070309020205020404" pitchFamily="49" charset="0"/>
              </a:rPr>
              <a:t>posedge</a:t>
            </a:r>
            <a:r>
              <a:rPr lang="en-US" sz="2500" b="1" dirty="0">
                <a:latin typeface="Courier New" panose="02070309020205020404" pitchFamily="49" charset="0"/>
                <a:cs typeface="Courier New" panose="02070309020205020404" pitchFamily="49" charset="0"/>
              </a:rPr>
              <a:t> </a:t>
            </a:r>
            <a:r>
              <a:rPr lang="en-US" sz="2500" b="1" dirty="0" err="1">
                <a:latin typeface="Courier New" panose="02070309020205020404" pitchFamily="49" charset="0"/>
                <a:cs typeface="Courier New" panose="02070309020205020404" pitchFamily="49" charset="0"/>
              </a:rPr>
              <a:t>intf.clk</a:t>
            </a:r>
            <a:r>
              <a:rPr lang="en-US" sz="2500" b="1" dirty="0">
                <a:latin typeface="Courier New" panose="02070309020205020404" pitchFamily="49" charset="0"/>
                <a:cs typeface="Courier New" panose="02070309020205020404" pitchFamily="49" charset="0"/>
              </a:rPr>
              <a:t> </a:t>
            </a:r>
            <a:r>
              <a:rPr lang="en-US" sz="2500" b="1" dirty="0" err="1">
                <a:latin typeface="Courier New" panose="02070309020205020404" pitchFamily="49" charset="0"/>
                <a:cs typeface="Courier New" panose="02070309020205020404" pitchFamily="49" charset="0"/>
              </a:rPr>
              <a:t>iff</a:t>
            </a:r>
            <a:r>
              <a:rPr lang="en-US" sz="2500" b="1" dirty="0">
                <a:latin typeface="Courier New" panose="02070309020205020404" pitchFamily="49" charset="0"/>
                <a:cs typeface="Courier New" panose="02070309020205020404" pitchFamily="49" charset="0"/>
              </a:rPr>
              <a:t> (</a:t>
            </a:r>
            <a:r>
              <a:rPr lang="en-US" sz="2500" b="1" dirty="0" err="1">
                <a:latin typeface="Courier New" panose="02070309020205020404" pitchFamily="49" charset="0"/>
                <a:cs typeface="Courier New" panose="02070309020205020404" pitchFamily="49" charset="0"/>
              </a:rPr>
              <a:t>intf.ch_valid</a:t>
            </a:r>
            <a:r>
              <a:rPr lang="en-US" sz="2500" b="1" dirty="0">
                <a:latin typeface="Courier New" panose="02070309020205020404" pitchFamily="49" charset="0"/>
                <a:cs typeface="Courier New" panose="02070309020205020404" pitchFamily="49" charset="0"/>
              </a:rPr>
              <a:t>==='b1 &amp;&amp; </a:t>
            </a:r>
            <a:r>
              <a:rPr lang="en-US" sz="2500" b="1" dirty="0" err="1">
                <a:latin typeface="Courier New" panose="02070309020205020404" pitchFamily="49" charset="0"/>
                <a:cs typeface="Courier New" panose="02070309020205020404" pitchFamily="49" charset="0"/>
              </a:rPr>
              <a:t>intf.ch_ready</a:t>
            </a:r>
            <a:r>
              <a:rPr lang="en-US" sz="2500" b="1" dirty="0">
                <a:latin typeface="Courier New" panose="02070309020205020404" pitchFamily="49" charset="0"/>
                <a:cs typeface="Courier New" panose="02070309020205020404" pitchFamily="49" charset="0"/>
              </a:rPr>
              <a:t>==='b1));</a:t>
            </a: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a:t>
            </a:r>
            <a:r>
              <a:rPr lang="en-US" sz="2500" b="1" dirty="0" err="1">
                <a:latin typeface="Courier New" panose="02070309020205020404" pitchFamily="49" charset="0"/>
                <a:cs typeface="Courier New" panose="02070309020205020404" pitchFamily="49" charset="0"/>
              </a:rPr>
              <a:t>m.data</a:t>
            </a:r>
            <a:r>
              <a:rPr lang="en-US" sz="2500" b="1" dirty="0">
                <a:latin typeface="Courier New" panose="02070309020205020404" pitchFamily="49" charset="0"/>
                <a:cs typeface="Courier New" panose="02070309020205020404" pitchFamily="49" charset="0"/>
              </a:rPr>
              <a:t> = </a:t>
            </a:r>
            <a:r>
              <a:rPr lang="en-US" sz="2500" b="1" dirty="0" err="1">
                <a:latin typeface="Courier New" panose="02070309020205020404" pitchFamily="49" charset="0"/>
                <a:cs typeface="Courier New" panose="02070309020205020404" pitchFamily="49" charset="0"/>
              </a:rPr>
              <a:t>intf.ch_data</a:t>
            </a:r>
            <a:r>
              <a:rPr lang="en-US" sz="25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a:t>
            </a:r>
            <a:r>
              <a:rPr lang="en-US" sz="2500" b="1" dirty="0" err="1">
                <a:latin typeface="Courier New" panose="02070309020205020404" pitchFamily="49" charset="0"/>
                <a:cs typeface="Courier New" panose="02070309020205020404" pitchFamily="49" charset="0"/>
              </a:rPr>
              <a:t>mon_mb.put</a:t>
            </a:r>
            <a:r>
              <a:rPr lang="en-US" sz="2500" b="1" dirty="0">
                <a:latin typeface="Courier New" panose="02070309020205020404" pitchFamily="49" charset="0"/>
                <a:cs typeface="Courier New" panose="02070309020205020404" pitchFamily="49" charset="0"/>
              </a:rPr>
              <a:t>(m);</a:t>
            </a: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$display("%0t %s monitored </a:t>
            </a:r>
            <a:r>
              <a:rPr lang="en-US" sz="2500" b="1" dirty="0" err="1">
                <a:latin typeface="Courier New" panose="02070309020205020404" pitchFamily="49" charset="0"/>
                <a:cs typeface="Courier New" panose="02070309020205020404" pitchFamily="49" charset="0"/>
              </a:rPr>
              <a:t>channle</a:t>
            </a:r>
            <a:r>
              <a:rPr lang="en-US" sz="2500" b="1" dirty="0">
                <a:latin typeface="Courier New" panose="02070309020205020404" pitchFamily="49" charset="0"/>
                <a:cs typeface="Courier New" panose="02070309020205020404" pitchFamily="49" charset="0"/>
              </a:rPr>
              <a:t> data %8x", </a:t>
            </a: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$time, this.name, </a:t>
            </a:r>
            <a:r>
              <a:rPr lang="en-US" sz="2500" b="1" dirty="0" err="1">
                <a:latin typeface="Courier New" panose="02070309020205020404" pitchFamily="49" charset="0"/>
                <a:cs typeface="Courier New" panose="02070309020205020404" pitchFamily="49" charset="0"/>
              </a:rPr>
              <a:t>m.data</a:t>
            </a:r>
            <a:r>
              <a:rPr lang="en-US" sz="2500" b="1" dirty="0">
                <a:latin typeface="Courier New" panose="02070309020205020404" pitchFamily="49" charset="0"/>
                <a:cs typeface="Courier New" panose="02070309020205020404" pitchFamily="49" charset="0"/>
              </a:rPr>
              <a:t>);</a:t>
            </a: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end</a:t>
            </a: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a:t>
            </a:r>
            <a:r>
              <a:rPr lang="en-US" sz="2500" b="1" dirty="0" err="1">
                <a:latin typeface="Courier New" panose="02070309020205020404" pitchFamily="49" charset="0"/>
                <a:cs typeface="Courier New" panose="02070309020205020404" pitchFamily="49" charset="0"/>
              </a:rPr>
              <a:t>endtask</a:t>
            </a:r>
            <a:endParaRPr lang="en-US" sz="2500" b="1" dirty="0">
              <a:latin typeface="Courier New" panose="02070309020205020404" pitchFamily="49" charset="0"/>
              <a:cs typeface="Courier New" panose="02070309020205020404" pitchFamily="49" charset="0"/>
            </a:endParaRPr>
          </a:p>
          <a:p>
            <a:pPr marL="0" indent="0">
              <a:lnSpc>
                <a:spcPct val="140000"/>
              </a:lnSpc>
              <a:spcBef>
                <a:spcPts val="0"/>
              </a:spcBef>
              <a:buNone/>
            </a:pPr>
            <a:r>
              <a:rPr lang="en-US" sz="2500" b="1" dirty="0">
                <a:latin typeface="Courier New" panose="02070309020205020404" pitchFamily="49" charset="0"/>
                <a:cs typeface="Courier New" panose="02070309020205020404" pitchFamily="49" charset="0"/>
              </a:rPr>
              <a:t>  </a:t>
            </a:r>
            <a:r>
              <a:rPr lang="en-US" sz="2500" b="1" dirty="0" err="1">
                <a:latin typeface="Courier New" panose="02070309020205020404" pitchFamily="49" charset="0"/>
                <a:cs typeface="Courier New" panose="02070309020205020404" pitchFamily="49" charset="0"/>
              </a:rPr>
              <a:t>endclass</a:t>
            </a:r>
            <a:r>
              <a:rPr lang="en-US" sz="2500" b="1" dirty="0">
                <a:latin typeface="Courier New" panose="02070309020205020404" pitchFamily="49" charset="0"/>
                <a:cs typeface="Courier New" panose="02070309020205020404" pitchFamily="49" charset="0"/>
              </a:rPr>
              <a:t>: </a:t>
            </a:r>
            <a:r>
              <a:rPr lang="en-US" sz="2500" b="1" dirty="0" err="1">
                <a:solidFill>
                  <a:srgbClr val="FF0000"/>
                </a:solidFill>
                <a:latin typeface="Courier New" panose="02070309020205020404" pitchFamily="49" charset="0"/>
                <a:cs typeface="Courier New" panose="02070309020205020404" pitchFamily="49" charset="0"/>
              </a:rPr>
              <a:t>chnl_monitor</a:t>
            </a:r>
            <a:endParaRPr lang="en-US" sz="2500" b="1" dirty="0">
              <a:solidFill>
                <a:srgbClr val="FF0000"/>
              </a:solidFill>
              <a:latin typeface="Courier New" panose="02070309020205020404" pitchFamily="49" charset="0"/>
              <a:cs typeface="Courier New" panose="02070309020205020404" pitchFamily="49" charset="0"/>
            </a:endParaRPr>
          </a:p>
          <a:p>
            <a:pPr marL="1587" indent="0">
              <a:buNone/>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312</a:t>
            </a:fld>
            <a:endParaRPr lang="en-US" dirty="0"/>
          </a:p>
        </p:txBody>
      </p:sp>
    </p:spTree>
    <p:extLst>
      <p:ext uri="{BB962C8B-B14F-4D97-AF65-F5344CB8AC3E}">
        <p14:creationId xmlns:p14="http://schemas.microsoft.com/office/powerpoint/2010/main" val="5297767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MCDT</a:t>
            </a:r>
            <a:r>
              <a:rPr lang="zh-CN" altLang="en-US" dirty="0"/>
              <a:t>测试平台结构</a:t>
            </a:r>
            <a:br>
              <a:rPr lang="en-US" altLang="zh-CN" dirty="0"/>
            </a:br>
            <a:r>
              <a:rPr lang="zh-CN" altLang="en-US" sz="2800" dirty="0">
                <a:solidFill>
                  <a:schemeClr val="bg1">
                    <a:lumMod val="65000"/>
                  </a:schemeClr>
                </a:solidFill>
              </a:rPr>
              <a:t> </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313</a:t>
            </a:fld>
            <a:endParaRPr lang="en-US" dirty="0"/>
          </a:p>
        </p:txBody>
      </p:sp>
      <p:pic>
        <p:nvPicPr>
          <p:cNvPr id="5" name="Picture 4"/>
          <p:cNvPicPr>
            <a:picLocks noChangeAspect="1"/>
          </p:cNvPicPr>
          <p:nvPr/>
        </p:nvPicPr>
        <p:blipFill>
          <a:blip r:embed="rId2" cstate="print"/>
          <a:stretch>
            <a:fillRect/>
          </a:stretch>
        </p:blipFill>
        <p:spPr>
          <a:xfrm>
            <a:off x="1789905" y="935181"/>
            <a:ext cx="5560433" cy="5302972"/>
          </a:xfrm>
          <a:prstGeom prst="rect">
            <a:avLst/>
          </a:prstGeom>
        </p:spPr>
      </p:pic>
    </p:spTree>
    <p:extLst>
      <p:ext uri="{BB962C8B-B14F-4D97-AF65-F5344CB8AC3E}">
        <p14:creationId xmlns:p14="http://schemas.microsoft.com/office/powerpoint/2010/main" val="38163219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err="1"/>
              <a:t>mcdt</a:t>
            </a:r>
            <a:r>
              <a:rPr lang="en-US" altLang="zh-CN" dirty="0"/>
              <a:t> monitor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0" indent="0">
              <a:spcBef>
                <a:spcPts val="0"/>
              </a:spcBef>
              <a:buNone/>
            </a:pPr>
            <a:r>
              <a:rPr lang="en-US" sz="1400" dirty="0"/>
              <a:t>   </a:t>
            </a:r>
            <a:r>
              <a:rPr lang="en-US" sz="1400" b="1" dirty="0">
                <a:latin typeface="Courier New" panose="02070309020205020404" pitchFamily="49" charset="0"/>
                <a:cs typeface="Courier New" panose="02070309020205020404" pitchFamily="49" charset="0"/>
              </a:rPr>
              <a:t>class </a:t>
            </a:r>
            <a:r>
              <a:rPr lang="en-US" sz="1400" b="1" dirty="0" err="1">
                <a:solidFill>
                  <a:srgbClr val="FF0000"/>
                </a:solidFill>
                <a:latin typeface="Courier New" panose="02070309020205020404" pitchFamily="49" charset="0"/>
                <a:cs typeface="Courier New" panose="02070309020205020404" pitchFamily="49" charset="0"/>
              </a:rPr>
              <a:t>mcdt_monitor</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local string name;</a:t>
            </a:r>
          </a:p>
          <a:p>
            <a:pPr marL="0" indent="0">
              <a:spcBef>
                <a:spcPts val="0"/>
              </a:spcBef>
              <a:buNone/>
            </a:pPr>
            <a:r>
              <a:rPr lang="en-US" sz="1400" b="1" dirty="0">
                <a:latin typeface="Courier New" panose="02070309020205020404" pitchFamily="49" charset="0"/>
                <a:cs typeface="Courier New" panose="02070309020205020404" pitchFamily="49" charset="0"/>
              </a:rPr>
              <a:t>    local virtual </a:t>
            </a:r>
            <a:r>
              <a:rPr lang="en-US" sz="1400" b="1" dirty="0" err="1">
                <a:latin typeface="Courier New" panose="02070309020205020404" pitchFamily="49" charset="0"/>
                <a:cs typeface="Courier New" panose="02070309020205020404" pitchFamily="49" charset="0"/>
              </a:rPr>
              <a:t>mcdt_intf</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mailbox #(</a:t>
            </a:r>
            <a:r>
              <a:rPr lang="en-US" sz="1400" b="1" dirty="0" err="1">
                <a:latin typeface="Courier New" panose="02070309020205020404" pitchFamily="49" charset="0"/>
                <a:cs typeface="Courier New" panose="02070309020205020404" pitchFamily="49" charset="0"/>
              </a:rPr>
              <a:t>mon_data_t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mon_mb</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function new(string name="</a:t>
            </a:r>
            <a:r>
              <a:rPr lang="en-US" sz="1400" b="1" dirty="0" err="1">
                <a:latin typeface="Courier New" panose="02070309020205020404" pitchFamily="49" charset="0"/>
                <a:cs typeface="Courier New" panose="02070309020205020404" pitchFamily="49" charset="0"/>
              </a:rPr>
              <a:t>mcdt_monitor</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this.name = name;</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task run();</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this.mon_trans</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a:p>
            <a:pPr marL="0" indent="0">
              <a:spcBef>
                <a:spcPts val="0"/>
              </a:spcBef>
              <a:buNone/>
            </a:pP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function void </a:t>
            </a:r>
            <a:r>
              <a:rPr lang="en-US" sz="1400" b="1" dirty="0" err="1">
                <a:latin typeface="Courier New" panose="02070309020205020404" pitchFamily="49" charset="0"/>
                <a:cs typeface="Courier New" panose="02070309020205020404" pitchFamily="49" charset="0"/>
              </a:rPr>
              <a:t>set_interface</a:t>
            </a:r>
            <a:r>
              <a:rPr lang="en-US" sz="1400" b="1" dirty="0">
                <a:latin typeface="Courier New" panose="02070309020205020404" pitchFamily="49" charset="0"/>
                <a:cs typeface="Courier New" panose="02070309020205020404" pitchFamily="49" charset="0"/>
              </a:rPr>
              <a:t>(virtual </a:t>
            </a:r>
            <a:r>
              <a:rPr lang="en-US" sz="1400" b="1" dirty="0" err="1">
                <a:latin typeface="Courier New" panose="02070309020205020404" pitchFamily="49" charset="0"/>
                <a:cs typeface="Courier New" panose="02070309020205020404" pitchFamily="49" charset="0"/>
              </a:rPr>
              <a:t>mcdt_intf</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if(</a:t>
            </a:r>
            <a:r>
              <a:rPr lang="en-US" sz="1400" b="1" dirty="0" err="1">
                <a:latin typeface="Courier New" panose="02070309020205020404" pitchFamily="49" charset="0"/>
                <a:cs typeface="Courier New" panose="02070309020205020404" pitchFamily="49" charset="0"/>
              </a:rPr>
              <a:t>intf</a:t>
            </a:r>
            <a:r>
              <a:rPr lang="en-US" sz="1400" b="1" dirty="0">
                <a:latin typeface="Courier New" panose="02070309020205020404" pitchFamily="49" charset="0"/>
                <a:cs typeface="Courier New" panose="02070309020205020404" pitchFamily="49" charset="0"/>
              </a:rPr>
              <a:t> == null)</a:t>
            </a:r>
          </a:p>
          <a:p>
            <a:pPr marL="0" indent="0">
              <a:spcBef>
                <a:spcPts val="0"/>
              </a:spcBef>
              <a:buNone/>
            </a:pPr>
            <a:r>
              <a:rPr lang="en-US" sz="1400" b="1" dirty="0">
                <a:latin typeface="Courier New" panose="02070309020205020404" pitchFamily="49" charset="0"/>
                <a:cs typeface="Courier New" panose="02070309020205020404" pitchFamily="49" charset="0"/>
              </a:rPr>
              <a:t>        $error("interface handle is NULL, </a:t>
            </a:r>
          </a:p>
          <a:p>
            <a:pPr marL="0" indent="0">
              <a:spcBef>
                <a:spcPts val="0"/>
              </a:spcBef>
              <a:buNone/>
            </a:pPr>
            <a:r>
              <a:rPr lang="en-US" sz="1400" b="1" dirty="0">
                <a:latin typeface="Courier New" panose="02070309020205020404" pitchFamily="49" charset="0"/>
                <a:cs typeface="Courier New" panose="02070309020205020404" pitchFamily="49" charset="0"/>
              </a:rPr>
              <a:t>               please check if target interface has been </a:t>
            </a:r>
            <a:r>
              <a:rPr lang="en-US" sz="1400" b="1" dirty="0" err="1">
                <a:latin typeface="Courier New" panose="02070309020205020404" pitchFamily="49" charset="0"/>
                <a:cs typeface="Courier New" panose="02070309020205020404" pitchFamily="49" charset="0"/>
              </a:rPr>
              <a:t>intantiated</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else</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this.intf</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intf</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314</a:t>
            </a:fld>
            <a:endParaRPr lang="en-US" dirty="0"/>
          </a:p>
        </p:txBody>
      </p:sp>
    </p:spTree>
    <p:extLst>
      <p:ext uri="{BB962C8B-B14F-4D97-AF65-F5344CB8AC3E}">
        <p14:creationId xmlns:p14="http://schemas.microsoft.com/office/powerpoint/2010/main" val="166858322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err="1"/>
              <a:t>mcdt</a:t>
            </a:r>
            <a:r>
              <a:rPr lang="en-US" altLang="zh-CN" dirty="0"/>
              <a:t> monitor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0" indent="0">
              <a:spcBef>
                <a:spcPts val="0"/>
              </a:spcBef>
              <a:buNone/>
            </a:pPr>
            <a:r>
              <a:rPr lang="en-US" sz="1100" b="1"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task </a:t>
            </a:r>
            <a:r>
              <a:rPr lang="en-US" sz="1400" b="1" dirty="0" err="1">
                <a:latin typeface="Courier New" panose="02070309020205020404" pitchFamily="49" charset="0"/>
                <a:cs typeface="Courier New" panose="02070309020205020404" pitchFamily="49" charset="0"/>
              </a:rPr>
              <a:t>mon_trans</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mon_data_t</a:t>
            </a:r>
            <a:r>
              <a:rPr lang="en-US" sz="1400" b="1" dirty="0">
                <a:latin typeface="Courier New" panose="02070309020205020404" pitchFamily="49" charset="0"/>
                <a:cs typeface="Courier New" panose="02070309020205020404" pitchFamily="49" charset="0"/>
              </a:rPr>
              <a:t> m;</a:t>
            </a:r>
          </a:p>
          <a:p>
            <a:pPr marL="0" indent="0">
              <a:spcBef>
                <a:spcPts val="0"/>
              </a:spcBef>
              <a:buNone/>
            </a:pPr>
            <a:r>
              <a:rPr lang="en-US" sz="1400" b="1" dirty="0">
                <a:latin typeface="Courier New" panose="02070309020205020404" pitchFamily="49" charset="0"/>
                <a:cs typeface="Courier New" panose="02070309020205020404" pitchFamily="49" charset="0"/>
              </a:rPr>
              <a:t>      forever begin</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posedge</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intf.clk</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iff</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intf.mcdt_val</a:t>
            </a:r>
            <a:r>
              <a:rPr lang="en-US" sz="1400" b="1" dirty="0">
                <a:latin typeface="Courier New" panose="02070309020205020404" pitchFamily="49" charset="0"/>
                <a:cs typeface="Courier New" panose="02070309020205020404" pitchFamily="49" charset="0"/>
              </a:rPr>
              <a:t>==='b1);</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m.data</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intf.mcdt_data</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m.id = </a:t>
            </a:r>
            <a:r>
              <a:rPr lang="en-US" sz="1400" b="1" dirty="0" err="1">
                <a:latin typeface="Courier New" panose="02070309020205020404" pitchFamily="49" charset="0"/>
                <a:cs typeface="Courier New" panose="02070309020205020404" pitchFamily="49" charset="0"/>
              </a:rPr>
              <a:t>intf.mcdt_id</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mon_mb.put</a:t>
            </a:r>
            <a:r>
              <a:rPr lang="en-US" sz="1400" b="1" dirty="0">
                <a:latin typeface="Courier New" panose="02070309020205020404" pitchFamily="49" charset="0"/>
                <a:cs typeface="Courier New" panose="02070309020205020404" pitchFamily="49" charset="0"/>
              </a:rPr>
              <a:t>(m);</a:t>
            </a:r>
          </a:p>
          <a:p>
            <a:pPr marL="0" indent="0">
              <a:spcBef>
                <a:spcPts val="0"/>
              </a:spcBef>
              <a:buNone/>
            </a:pPr>
            <a:r>
              <a:rPr lang="en-US" sz="1400" b="1" dirty="0">
                <a:latin typeface="Courier New" panose="02070309020205020404" pitchFamily="49" charset="0"/>
                <a:cs typeface="Courier New" panose="02070309020205020404" pitchFamily="49" charset="0"/>
              </a:rPr>
              <a:t>        $display("%0t %s monitored </a:t>
            </a:r>
            <a:r>
              <a:rPr lang="en-US" sz="1400" b="1" dirty="0" err="1">
                <a:latin typeface="Courier New" panose="02070309020205020404" pitchFamily="49" charset="0"/>
                <a:cs typeface="Courier New" panose="02070309020205020404" pitchFamily="49" charset="0"/>
              </a:rPr>
              <a:t>mcdt</a:t>
            </a:r>
            <a:r>
              <a:rPr lang="en-US" sz="1400" b="1" dirty="0">
                <a:latin typeface="Courier New" panose="02070309020205020404" pitchFamily="49" charset="0"/>
                <a:cs typeface="Courier New" panose="02070309020205020404" pitchFamily="49" charset="0"/>
              </a:rPr>
              <a:t> data %8x and id %0d", </a:t>
            </a:r>
          </a:p>
          <a:p>
            <a:pPr marL="0" indent="0">
              <a:spcBef>
                <a:spcPts val="0"/>
              </a:spcBef>
              <a:buNone/>
            </a:pPr>
            <a:r>
              <a:rPr lang="en-US" sz="1400" b="1" dirty="0">
                <a:latin typeface="Courier New" panose="02070309020205020404" pitchFamily="49" charset="0"/>
                <a:cs typeface="Courier New" panose="02070309020205020404" pitchFamily="49" charset="0"/>
              </a:rPr>
              <a:t>                  $time, this.name, </a:t>
            </a:r>
            <a:r>
              <a:rPr lang="en-US" sz="1400" b="1" dirty="0" err="1">
                <a:latin typeface="Courier New" panose="02070309020205020404" pitchFamily="49" charset="0"/>
                <a:cs typeface="Courier New" panose="02070309020205020404" pitchFamily="49" charset="0"/>
              </a:rPr>
              <a:t>m.data</a:t>
            </a:r>
            <a:r>
              <a:rPr lang="en-US" sz="1400" b="1" dirty="0">
                <a:latin typeface="Courier New" panose="02070309020205020404" pitchFamily="49" charset="0"/>
                <a:cs typeface="Courier New" panose="02070309020205020404" pitchFamily="49" charset="0"/>
              </a:rPr>
              <a:t>, m.id);</a:t>
            </a:r>
          </a:p>
          <a:p>
            <a:pPr marL="0" indent="0">
              <a:spcBef>
                <a:spcPts val="0"/>
              </a:spcBef>
              <a:buNone/>
            </a:pPr>
            <a:r>
              <a:rPr lang="en-US" sz="1400" b="1" dirty="0">
                <a:latin typeface="Courier New" panose="02070309020205020404" pitchFamily="49" charset="0"/>
                <a:cs typeface="Courier New" panose="02070309020205020404" pitchFamily="49" charset="0"/>
              </a:rPr>
              <a:t>      end</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endclass</a:t>
            </a:r>
            <a:r>
              <a:rPr lang="en-US" sz="1400" b="1" dirty="0">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mcdt_monitor</a:t>
            </a:r>
            <a:endParaRPr lang="en-US" sz="1400" b="1" dirty="0">
              <a:solidFill>
                <a:srgbClr val="FF0000"/>
              </a:solidFill>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315</a:t>
            </a:fld>
            <a:endParaRPr lang="en-US" dirty="0"/>
          </a:p>
        </p:txBody>
      </p:sp>
    </p:spTree>
    <p:extLst>
      <p:ext uri="{BB962C8B-B14F-4D97-AF65-F5344CB8AC3E}">
        <p14:creationId xmlns:p14="http://schemas.microsoft.com/office/powerpoint/2010/main" val="95723030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MCDT</a:t>
            </a:r>
            <a:r>
              <a:rPr lang="zh-CN" altLang="en-US" dirty="0"/>
              <a:t>测试平台结构</a:t>
            </a:r>
            <a:br>
              <a:rPr lang="en-US" altLang="zh-CN" dirty="0"/>
            </a:br>
            <a:r>
              <a:rPr lang="zh-CN" altLang="en-US" sz="2800" dirty="0">
                <a:solidFill>
                  <a:schemeClr val="bg1">
                    <a:lumMod val="65000"/>
                  </a:schemeClr>
                </a:solidFill>
              </a:rPr>
              <a:t> </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316</a:t>
            </a:fld>
            <a:endParaRPr lang="en-US" dirty="0"/>
          </a:p>
        </p:txBody>
      </p:sp>
      <p:pic>
        <p:nvPicPr>
          <p:cNvPr id="6" name="Picture 5"/>
          <p:cNvPicPr>
            <a:picLocks noChangeAspect="1"/>
          </p:cNvPicPr>
          <p:nvPr/>
        </p:nvPicPr>
        <p:blipFill>
          <a:blip r:embed="rId2" cstate="print"/>
          <a:stretch>
            <a:fillRect/>
          </a:stretch>
        </p:blipFill>
        <p:spPr>
          <a:xfrm>
            <a:off x="1711813" y="796636"/>
            <a:ext cx="5735229" cy="5469674"/>
          </a:xfrm>
          <a:prstGeom prst="rect">
            <a:avLst/>
          </a:prstGeom>
        </p:spPr>
      </p:pic>
    </p:spTree>
    <p:extLst>
      <p:ext uri="{BB962C8B-B14F-4D97-AF65-F5344CB8AC3E}">
        <p14:creationId xmlns:p14="http://schemas.microsoft.com/office/powerpoint/2010/main" val="295855752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err="1"/>
              <a:t>mcdt</a:t>
            </a:r>
            <a:r>
              <a:rPr lang="en-US" altLang="zh-CN" dirty="0"/>
              <a:t> checker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0" indent="0">
              <a:spcBef>
                <a:spcPts val="0"/>
              </a:spcBef>
              <a:buNone/>
            </a:pPr>
            <a:r>
              <a:rPr lang="en-US" sz="1400" b="1" dirty="0">
                <a:latin typeface="Courier New" panose="02070309020205020404" pitchFamily="49" charset="0"/>
                <a:cs typeface="Courier New" panose="02070309020205020404" pitchFamily="49" charset="0"/>
              </a:rPr>
              <a:t>  class </a:t>
            </a:r>
            <a:r>
              <a:rPr lang="en-US" sz="1400" b="1" dirty="0" err="1">
                <a:solidFill>
                  <a:srgbClr val="FF0000"/>
                </a:solidFill>
                <a:latin typeface="Courier New" panose="02070309020205020404" pitchFamily="49" charset="0"/>
                <a:cs typeface="Courier New" panose="02070309020205020404" pitchFamily="49" charset="0"/>
              </a:rPr>
              <a:t>mcdt_checker</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local string name;</a:t>
            </a:r>
          </a:p>
          <a:p>
            <a:pPr marL="0" indent="0">
              <a:spcBef>
                <a:spcPts val="0"/>
              </a:spcBef>
              <a:buNone/>
            </a:pPr>
            <a:r>
              <a:rPr lang="en-US" sz="1400" b="1" dirty="0">
                <a:latin typeface="Courier New" panose="02070309020205020404" pitchFamily="49" charset="0"/>
                <a:cs typeface="Courier New" panose="02070309020205020404" pitchFamily="49" charset="0"/>
              </a:rPr>
              <a:t>    local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error_count</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local </a:t>
            </a:r>
            <a:r>
              <a:rPr lang="en-US" sz="1400" b="1" dirty="0" err="1">
                <a:latin typeface="Courier New" panose="02070309020205020404" pitchFamily="49" charset="0"/>
                <a:cs typeface="Courier New" panose="02070309020205020404" pitchFamily="49" charset="0"/>
              </a:rPr>
              <a:t>int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cmp_count</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mailbox #(</a:t>
            </a:r>
            <a:r>
              <a:rPr lang="en-US" sz="1400" b="1" dirty="0" err="1">
                <a:latin typeface="Courier New" panose="02070309020205020404" pitchFamily="49" charset="0"/>
                <a:cs typeface="Courier New" panose="02070309020205020404" pitchFamily="49" charset="0"/>
              </a:rPr>
              <a:t>mon_data_t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in_mbs</a:t>
            </a:r>
            <a:r>
              <a:rPr lang="en-US" sz="1400" b="1" dirty="0">
                <a:latin typeface="Courier New" panose="02070309020205020404" pitchFamily="49" charset="0"/>
                <a:cs typeface="Courier New" panose="02070309020205020404" pitchFamily="49" charset="0"/>
              </a:rPr>
              <a:t>[3];</a:t>
            </a:r>
          </a:p>
          <a:p>
            <a:pPr marL="0" indent="0">
              <a:spcBef>
                <a:spcPts val="0"/>
              </a:spcBef>
              <a:buNone/>
            </a:pPr>
            <a:r>
              <a:rPr lang="en-US" sz="1400" b="1" dirty="0">
                <a:latin typeface="Courier New" panose="02070309020205020404" pitchFamily="49" charset="0"/>
                <a:cs typeface="Courier New" panose="02070309020205020404" pitchFamily="49" charset="0"/>
              </a:rPr>
              <a:t>    mailbox #(</a:t>
            </a:r>
            <a:r>
              <a:rPr lang="en-US" sz="1400" b="1" dirty="0" err="1">
                <a:latin typeface="Courier New" panose="02070309020205020404" pitchFamily="49" charset="0"/>
                <a:cs typeface="Courier New" panose="02070309020205020404" pitchFamily="49" charset="0"/>
              </a:rPr>
              <a:t>mon_data_t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out_mb</a:t>
            </a:r>
            <a:r>
              <a:rPr lang="en-US" sz="1400" b="1" dirty="0">
                <a:latin typeface="Courier New" panose="02070309020205020404" pitchFamily="49" charset="0"/>
                <a:cs typeface="Courier New" panose="02070309020205020404" pitchFamily="49" charset="0"/>
              </a:rPr>
              <a:t>;</a:t>
            </a:r>
          </a:p>
          <a:p>
            <a:pPr marL="0" indent="0">
              <a:spcBef>
                <a:spcPts val="0"/>
              </a:spcBef>
              <a:buNone/>
            </a:pP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function new(string name="</a:t>
            </a:r>
            <a:r>
              <a:rPr lang="en-US" sz="1400" b="1" dirty="0" err="1">
                <a:latin typeface="Courier New" panose="02070309020205020404" pitchFamily="49" charset="0"/>
                <a:cs typeface="Courier New" panose="02070309020205020404" pitchFamily="49" charset="0"/>
              </a:rPr>
              <a:t>mcdt_checker</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this.name = name;</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foreach</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this.in_mbs</a:t>
            </a:r>
            <a:r>
              <a:rPr lang="en-US" sz="1400" b="1" dirty="0">
                <a:latin typeface="Courier New" panose="02070309020205020404" pitchFamily="49" charset="0"/>
                <a:cs typeface="Courier New" panose="02070309020205020404" pitchFamily="49" charset="0"/>
              </a:rPr>
              <a:t>[i]) </a:t>
            </a:r>
            <a:r>
              <a:rPr lang="en-US" sz="1400" b="1" dirty="0" err="1">
                <a:latin typeface="Courier New" panose="02070309020205020404" pitchFamily="49" charset="0"/>
                <a:cs typeface="Courier New" panose="02070309020205020404" pitchFamily="49" charset="0"/>
              </a:rPr>
              <a:t>this.in_mbs</a:t>
            </a:r>
            <a:r>
              <a:rPr lang="en-US" sz="1400" b="1" dirty="0">
                <a:latin typeface="Courier New" panose="02070309020205020404" pitchFamily="49" charset="0"/>
                <a:cs typeface="Courier New" panose="02070309020205020404" pitchFamily="49" charset="0"/>
              </a:rPr>
              <a:t>[i] = new();</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this.out_mb</a:t>
            </a:r>
            <a:r>
              <a:rPr lang="en-US" sz="1400" b="1" dirty="0">
                <a:latin typeface="Courier New" panose="02070309020205020404" pitchFamily="49" charset="0"/>
                <a:cs typeface="Courier New" panose="02070309020205020404" pitchFamily="49" charset="0"/>
              </a:rPr>
              <a:t> = new();</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this.error_count</a:t>
            </a:r>
            <a:r>
              <a:rPr lang="en-US" sz="1400" b="1" dirty="0">
                <a:latin typeface="Courier New" panose="02070309020205020404" pitchFamily="49" charset="0"/>
                <a:cs typeface="Courier New" panose="02070309020205020404" pitchFamily="49" charset="0"/>
              </a:rPr>
              <a:t> = 0;</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this.cmp_count</a:t>
            </a:r>
            <a:r>
              <a:rPr lang="en-US" sz="1400" b="1" dirty="0">
                <a:latin typeface="Courier New" panose="02070309020205020404" pitchFamily="49" charset="0"/>
                <a:cs typeface="Courier New" panose="02070309020205020404" pitchFamily="49" charset="0"/>
              </a:rPr>
              <a:t> = 0;</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marL="0" indent="0">
              <a:spcBef>
                <a:spcPts val="0"/>
              </a:spcBef>
              <a:buNone/>
            </a:pP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task run();</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this.do_compare</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317</a:t>
            </a:fld>
            <a:endParaRPr lang="en-US" dirty="0"/>
          </a:p>
        </p:txBody>
      </p:sp>
    </p:spTree>
    <p:extLst>
      <p:ext uri="{BB962C8B-B14F-4D97-AF65-F5344CB8AC3E}">
        <p14:creationId xmlns:p14="http://schemas.microsoft.com/office/powerpoint/2010/main" val="297573935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a:t>
            </a:r>
            <a:r>
              <a:rPr lang="en-US" altLang="zh-CN" dirty="0" err="1"/>
              <a:t>mcdt</a:t>
            </a:r>
            <a:r>
              <a:rPr lang="en-US" altLang="zh-CN" dirty="0"/>
              <a:t> checker</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0" indent="0">
              <a:spcBef>
                <a:spcPts val="0"/>
              </a:spcBef>
              <a:buNone/>
            </a:pPr>
            <a:r>
              <a:rPr lang="en-US" sz="1400" b="1" dirty="0">
                <a:latin typeface="Courier New" panose="02070309020205020404" pitchFamily="49" charset="0"/>
                <a:cs typeface="Courier New" panose="02070309020205020404" pitchFamily="49" charset="0"/>
              </a:rPr>
              <a:t>    task </a:t>
            </a:r>
            <a:r>
              <a:rPr lang="en-US" sz="1400" b="1" dirty="0" err="1">
                <a:latin typeface="Courier New" panose="02070309020205020404" pitchFamily="49" charset="0"/>
                <a:cs typeface="Courier New" panose="02070309020205020404" pitchFamily="49" charset="0"/>
              </a:rPr>
              <a:t>do_compare</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mon_data_t</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im</a:t>
            </a:r>
            <a:r>
              <a:rPr lang="en-US" sz="1400" b="1" dirty="0">
                <a:latin typeface="Courier New" panose="02070309020205020404" pitchFamily="49" charset="0"/>
                <a:cs typeface="Courier New" panose="02070309020205020404" pitchFamily="49" charset="0"/>
              </a:rPr>
              <a:t>, om;</a:t>
            </a:r>
          </a:p>
          <a:p>
            <a:pPr marL="0" indent="0">
              <a:spcBef>
                <a:spcPts val="0"/>
              </a:spcBef>
              <a:buNone/>
            </a:pPr>
            <a:r>
              <a:rPr lang="en-US" sz="1400" b="1" dirty="0">
                <a:latin typeface="Courier New" panose="02070309020205020404" pitchFamily="49" charset="0"/>
                <a:cs typeface="Courier New" panose="02070309020205020404" pitchFamily="49" charset="0"/>
              </a:rPr>
              <a:t>      forever begin</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out_mb.get</a:t>
            </a:r>
            <a:r>
              <a:rPr lang="en-US" sz="1400" b="1" dirty="0">
                <a:latin typeface="Courier New" panose="02070309020205020404" pitchFamily="49" charset="0"/>
                <a:cs typeface="Courier New" panose="02070309020205020404" pitchFamily="49" charset="0"/>
              </a:rPr>
              <a:t>(om);</a:t>
            </a:r>
          </a:p>
          <a:p>
            <a:pPr marL="0" indent="0">
              <a:spcBef>
                <a:spcPts val="0"/>
              </a:spcBef>
              <a:buNone/>
            </a:pPr>
            <a:r>
              <a:rPr lang="en-US" sz="1400" b="1" dirty="0">
                <a:latin typeface="Courier New" panose="02070309020205020404" pitchFamily="49" charset="0"/>
                <a:cs typeface="Courier New" panose="02070309020205020404" pitchFamily="49" charset="0"/>
              </a:rPr>
              <a:t>        case(om.id)</a:t>
            </a:r>
          </a:p>
          <a:p>
            <a:pPr marL="0" indent="0">
              <a:spcBef>
                <a:spcPts val="0"/>
              </a:spcBef>
              <a:buNone/>
            </a:pPr>
            <a:r>
              <a:rPr lang="en-US" sz="1400" b="1" dirty="0">
                <a:latin typeface="Courier New" panose="02070309020205020404" pitchFamily="49" charset="0"/>
                <a:cs typeface="Courier New" panose="02070309020205020404" pitchFamily="49" charset="0"/>
              </a:rPr>
              <a:t>          0: </a:t>
            </a:r>
            <a:r>
              <a:rPr lang="en-US" sz="1400" b="1" dirty="0" err="1">
                <a:latin typeface="Courier New" panose="02070309020205020404" pitchFamily="49" charset="0"/>
                <a:cs typeface="Courier New" panose="02070309020205020404" pitchFamily="49" charset="0"/>
              </a:rPr>
              <a:t>in_mbs</a:t>
            </a:r>
            <a:r>
              <a:rPr lang="en-US" sz="1400" b="1" dirty="0">
                <a:latin typeface="Courier New" panose="02070309020205020404" pitchFamily="49" charset="0"/>
                <a:cs typeface="Courier New" panose="02070309020205020404" pitchFamily="49" charset="0"/>
              </a:rPr>
              <a:t>[0].get(</a:t>
            </a:r>
            <a:r>
              <a:rPr lang="en-US" sz="1400" b="1" dirty="0" err="1">
                <a:latin typeface="Courier New" panose="02070309020205020404" pitchFamily="49" charset="0"/>
                <a:cs typeface="Courier New" panose="02070309020205020404" pitchFamily="49" charset="0"/>
              </a:rPr>
              <a:t>im</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1: </a:t>
            </a:r>
            <a:r>
              <a:rPr lang="en-US" sz="1400" b="1" dirty="0" err="1">
                <a:latin typeface="Courier New" panose="02070309020205020404" pitchFamily="49" charset="0"/>
                <a:cs typeface="Courier New" panose="02070309020205020404" pitchFamily="49" charset="0"/>
              </a:rPr>
              <a:t>in_mbs</a:t>
            </a:r>
            <a:r>
              <a:rPr lang="en-US" sz="1400" b="1" dirty="0">
                <a:latin typeface="Courier New" panose="02070309020205020404" pitchFamily="49" charset="0"/>
                <a:cs typeface="Courier New" panose="02070309020205020404" pitchFamily="49" charset="0"/>
              </a:rPr>
              <a:t>[1].get(</a:t>
            </a:r>
            <a:r>
              <a:rPr lang="en-US" sz="1400" b="1" dirty="0" err="1">
                <a:latin typeface="Courier New" panose="02070309020205020404" pitchFamily="49" charset="0"/>
                <a:cs typeface="Courier New" panose="02070309020205020404" pitchFamily="49" charset="0"/>
              </a:rPr>
              <a:t>im</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2: </a:t>
            </a:r>
            <a:r>
              <a:rPr lang="en-US" sz="1400" b="1" dirty="0" err="1">
                <a:latin typeface="Courier New" panose="02070309020205020404" pitchFamily="49" charset="0"/>
                <a:cs typeface="Courier New" panose="02070309020205020404" pitchFamily="49" charset="0"/>
              </a:rPr>
              <a:t>in_mbs</a:t>
            </a:r>
            <a:r>
              <a:rPr lang="en-US" sz="1400" b="1" dirty="0">
                <a:latin typeface="Courier New" panose="02070309020205020404" pitchFamily="49" charset="0"/>
                <a:cs typeface="Courier New" panose="02070309020205020404" pitchFamily="49" charset="0"/>
              </a:rPr>
              <a:t>[2].get(</a:t>
            </a:r>
            <a:r>
              <a:rPr lang="en-US" sz="1400" b="1" dirty="0" err="1">
                <a:latin typeface="Courier New" panose="02070309020205020404" pitchFamily="49" charset="0"/>
                <a:cs typeface="Courier New" panose="02070309020205020404" pitchFamily="49" charset="0"/>
              </a:rPr>
              <a:t>im</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default: $fatal("id %0d is not available", om.id);</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endcase</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if(</a:t>
            </a:r>
            <a:r>
              <a:rPr lang="en-US" sz="1400" b="1" dirty="0" err="1">
                <a:latin typeface="Courier New" panose="02070309020205020404" pitchFamily="49" charset="0"/>
                <a:cs typeface="Courier New" panose="02070309020205020404" pitchFamily="49" charset="0"/>
              </a:rPr>
              <a:t>om.data</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im.data</a:t>
            </a:r>
            <a:r>
              <a:rPr lang="en-US" sz="1400" b="1" dirty="0">
                <a:latin typeface="Courier New" panose="02070309020205020404" pitchFamily="49" charset="0"/>
                <a:cs typeface="Courier New" panose="02070309020205020404" pitchFamily="49" charset="0"/>
              </a:rPr>
              <a:t>) begin</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this.error_count</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$error("[CMPFAIL] Compared failed! </a:t>
            </a:r>
            <a:r>
              <a:rPr lang="en-US" sz="1400" b="1" dirty="0" err="1">
                <a:latin typeface="Courier New" panose="02070309020205020404" pitchFamily="49" charset="0"/>
                <a:cs typeface="Courier New" panose="02070309020205020404" pitchFamily="49" charset="0"/>
              </a:rPr>
              <a:t>mcdt</a:t>
            </a:r>
            <a:r>
              <a:rPr lang="en-US" sz="1400" b="1" dirty="0">
                <a:latin typeface="Courier New" panose="02070309020205020404" pitchFamily="49" charset="0"/>
                <a:cs typeface="Courier New" panose="02070309020205020404" pitchFamily="49" charset="0"/>
              </a:rPr>
              <a:t> out data %8x </a:t>
            </a:r>
            <a:r>
              <a:rPr lang="en-US" sz="1400" b="1" dirty="0" err="1">
                <a:latin typeface="Courier New" panose="02070309020205020404" pitchFamily="49" charset="0"/>
                <a:cs typeface="Courier New" panose="02070309020205020404" pitchFamily="49" charset="0"/>
              </a:rPr>
              <a:t>ch_id</a:t>
            </a:r>
            <a:r>
              <a:rPr lang="en-US" sz="1400" b="1" dirty="0">
                <a:latin typeface="Courier New" panose="02070309020205020404" pitchFamily="49" charset="0"/>
                <a:cs typeface="Courier New" panose="02070309020205020404" pitchFamily="49" charset="0"/>
              </a:rPr>
              <a:t> %0d is </a:t>
            </a:r>
          </a:p>
          <a:p>
            <a:pPr marL="0" indent="0">
              <a:spcBef>
                <a:spcPts val="0"/>
              </a:spcBef>
              <a:buNone/>
            </a:pPr>
            <a:r>
              <a:rPr lang="en-US" sz="1400" b="1" dirty="0">
                <a:latin typeface="Courier New" panose="02070309020205020404" pitchFamily="49" charset="0"/>
                <a:cs typeface="Courier New" panose="02070309020205020404" pitchFamily="49" charset="0"/>
              </a:rPr>
              <a:t>                 not equal with channel in data %8x", </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om.data</a:t>
            </a:r>
            <a:r>
              <a:rPr lang="en-US" sz="1400" b="1" dirty="0">
                <a:latin typeface="Courier New" panose="02070309020205020404" pitchFamily="49" charset="0"/>
                <a:cs typeface="Courier New" panose="02070309020205020404" pitchFamily="49" charset="0"/>
              </a:rPr>
              <a:t>, om.id, </a:t>
            </a:r>
            <a:r>
              <a:rPr lang="en-US" sz="1400" b="1" dirty="0" err="1">
                <a:latin typeface="Courier New" panose="02070309020205020404" pitchFamily="49" charset="0"/>
                <a:cs typeface="Courier New" panose="02070309020205020404" pitchFamily="49" charset="0"/>
              </a:rPr>
              <a:t>im.data</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end</a:t>
            </a:r>
          </a:p>
          <a:p>
            <a:pPr marL="0" indent="0">
              <a:spcBef>
                <a:spcPts val="0"/>
              </a:spcBef>
              <a:buNone/>
            </a:pPr>
            <a:r>
              <a:rPr lang="en-US" sz="1400" b="1" dirty="0">
                <a:latin typeface="Courier New" panose="02070309020205020404" pitchFamily="49" charset="0"/>
                <a:cs typeface="Courier New" panose="02070309020205020404" pitchFamily="49" charset="0"/>
              </a:rPr>
              <a:t>        else begin</a:t>
            </a:r>
          </a:p>
          <a:p>
            <a:pPr marL="0" indent="0">
              <a:spcBef>
                <a:spcPts val="0"/>
              </a:spcBef>
              <a:buNone/>
            </a:pPr>
            <a:r>
              <a:rPr lang="en-US" sz="1400" b="1" dirty="0">
                <a:latin typeface="Courier New" panose="02070309020205020404" pitchFamily="49" charset="0"/>
                <a:cs typeface="Courier New" panose="02070309020205020404" pitchFamily="49" charset="0"/>
              </a:rPr>
              <a:t>          $display("[CMPSUCD] Compared succeeded! </a:t>
            </a:r>
            <a:r>
              <a:rPr lang="en-US" sz="1400" b="1" dirty="0" err="1">
                <a:latin typeface="Courier New" panose="02070309020205020404" pitchFamily="49" charset="0"/>
                <a:cs typeface="Courier New" panose="02070309020205020404" pitchFamily="49" charset="0"/>
              </a:rPr>
              <a:t>mcdt</a:t>
            </a:r>
            <a:r>
              <a:rPr lang="en-US" sz="1400" b="1" dirty="0">
                <a:latin typeface="Courier New" panose="02070309020205020404" pitchFamily="49" charset="0"/>
                <a:cs typeface="Courier New" panose="02070309020205020404" pitchFamily="49" charset="0"/>
              </a:rPr>
              <a:t> out data %8x </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ch_id</a:t>
            </a:r>
            <a:r>
              <a:rPr lang="en-US" sz="1400" b="1" dirty="0">
                <a:latin typeface="Courier New" panose="02070309020205020404" pitchFamily="49" charset="0"/>
                <a:cs typeface="Courier New" panose="02070309020205020404" pitchFamily="49" charset="0"/>
              </a:rPr>
              <a:t> %0d is equal with channel in data %8x", </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om.data</a:t>
            </a:r>
            <a:r>
              <a:rPr lang="en-US" sz="1400" b="1" dirty="0">
                <a:latin typeface="Courier New" panose="02070309020205020404" pitchFamily="49" charset="0"/>
                <a:cs typeface="Courier New" panose="02070309020205020404" pitchFamily="49" charset="0"/>
              </a:rPr>
              <a:t>, om.id, </a:t>
            </a:r>
            <a:r>
              <a:rPr lang="en-US" sz="1400" b="1" dirty="0" err="1">
                <a:latin typeface="Courier New" panose="02070309020205020404" pitchFamily="49" charset="0"/>
                <a:cs typeface="Courier New" panose="02070309020205020404" pitchFamily="49" charset="0"/>
              </a:rPr>
              <a:t>im.data</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end</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this.cmp_count</a:t>
            </a:r>
            <a:r>
              <a:rPr lang="en-US" sz="1400" b="1" dirty="0">
                <a:latin typeface="Courier New" panose="02070309020205020404" pitchFamily="49" charset="0"/>
                <a:cs typeface="Courier New" panose="02070309020205020404" pitchFamily="49" charset="0"/>
              </a:rPr>
              <a:t>++;</a:t>
            </a:r>
          </a:p>
          <a:p>
            <a:pPr marL="0" indent="0">
              <a:spcBef>
                <a:spcPts val="0"/>
              </a:spcBef>
              <a:buNone/>
            </a:pPr>
            <a:r>
              <a:rPr lang="en-US" sz="1400" b="1" dirty="0">
                <a:latin typeface="Courier New" panose="02070309020205020404" pitchFamily="49" charset="0"/>
                <a:cs typeface="Courier New" panose="02070309020205020404" pitchFamily="49" charset="0"/>
              </a:rPr>
              <a:t>      end</a:t>
            </a: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endclass</a:t>
            </a:r>
            <a:r>
              <a:rPr lang="en-US" sz="1400" b="1" dirty="0">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mcdt_checker</a:t>
            </a:r>
            <a:endParaRPr lang="en-US" sz="1400" b="1" dirty="0">
              <a:solidFill>
                <a:srgbClr val="FF0000"/>
              </a:solidFill>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318</a:t>
            </a:fld>
            <a:endParaRPr lang="en-US" dirty="0"/>
          </a:p>
        </p:txBody>
      </p:sp>
    </p:spTree>
    <p:extLst>
      <p:ext uri="{BB962C8B-B14F-4D97-AF65-F5344CB8AC3E}">
        <p14:creationId xmlns:p14="http://schemas.microsoft.com/office/powerpoint/2010/main" val="33135615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MCDT</a:t>
            </a:r>
            <a:r>
              <a:rPr lang="zh-CN" altLang="en-US" dirty="0"/>
              <a:t>测试平台结构</a:t>
            </a:r>
            <a:br>
              <a:rPr lang="en-US" altLang="zh-CN" dirty="0"/>
            </a:br>
            <a:r>
              <a:rPr lang="zh-CN" altLang="en-US" sz="2800" dirty="0">
                <a:solidFill>
                  <a:schemeClr val="bg1">
                    <a:lumMod val="65000"/>
                  </a:schemeClr>
                </a:solidFill>
              </a:rPr>
              <a:t> </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319</a:t>
            </a:fld>
            <a:endParaRPr lang="en-US" dirty="0"/>
          </a:p>
        </p:txBody>
      </p:sp>
      <p:pic>
        <p:nvPicPr>
          <p:cNvPr id="5" name="Picture 4"/>
          <p:cNvPicPr>
            <a:picLocks noChangeAspect="1"/>
          </p:cNvPicPr>
          <p:nvPr/>
        </p:nvPicPr>
        <p:blipFill>
          <a:blip r:embed="rId2" cstate="print"/>
          <a:stretch>
            <a:fillRect/>
          </a:stretch>
        </p:blipFill>
        <p:spPr>
          <a:xfrm>
            <a:off x="1771090" y="965648"/>
            <a:ext cx="5600231" cy="5340927"/>
          </a:xfrm>
          <a:prstGeom prst="rect">
            <a:avLst/>
          </a:prstGeom>
        </p:spPr>
      </p:pic>
    </p:spTree>
    <p:extLst>
      <p:ext uri="{BB962C8B-B14F-4D97-AF65-F5344CB8AC3E}">
        <p14:creationId xmlns:p14="http://schemas.microsoft.com/office/powerpoint/2010/main" val="4107687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时钟块</a:t>
            </a:r>
            <a:r>
              <a:rPr lang="en-US" altLang="zh-CN" dirty="0"/>
              <a:t>/Program</a:t>
            </a:r>
            <a:r>
              <a:rPr lang="zh-CN" altLang="en-US" dirty="0"/>
              <a:t>块</a:t>
            </a:r>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实现顶层环境</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class </a:t>
            </a:r>
            <a:r>
              <a:rPr lang="en-US" sz="1400" b="1" dirty="0" err="1">
                <a:solidFill>
                  <a:srgbClr val="FF0000"/>
                </a:solidFill>
                <a:latin typeface="Courier New" panose="02070309020205020404" pitchFamily="49" charset="0"/>
                <a:cs typeface="Courier New" panose="02070309020205020404" pitchFamily="49" charset="0"/>
              </a:rPr>
              <a:t>chnl_agent</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local string name;</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chnl_initiator</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chnl_monitor</a:t>
            </a:r>
            <a:r>
              <a:rPr lang="en-US" sz="1400" b="1" dirty="0">
                <a:latin typeface="Courier New" panose="02070309020205020404" pitchFamily="49" charset="0"/>
                <a:cs typeface="Courier New" panose="02070309020205020404" pitchFamily="49" charset="0"/>
              </a:rPr>
              <a:t> mon;</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virtual </a:t>
            </a:r>
            <a:r>
              <a:rPr lang="en-US" sz="1400" b="1" dirty="0" err="1">
                <a:latin typeface="Courier New" panose="02070309020205020404" pitchFamily="49" charset="0"/>
                <a:cs typeface="Courier New" panose="02070309020205020404" pitchFamily="49" charset="0"/>
              </a:rPr>
              <a:t>chnl_intf</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vif</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function new(string name = "</a:t>
            </a:r>
            <a:r>
              <a:rPr lang="en-US" sz="1400" b="1" dirty="0" err="1">
                <a:latin typeface="Courier New" panose="02070309020205020404" pitchFamily="49" charset="0"/>
                <a:cs typeface="Courier New" panose="02070309020205020404" pitchFamily="49" charset="0"/>
              </a:rPr>
              <a:t>chnl_agent</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this.name = name;</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this.init</a:t>
            </a:r>
            <a:r>
              <a:rPr lang="en-US" sz="1400" b="1" dirty="0">
                <a:latin typeface="Courier New" panose="02070309020205020404" pitchFamily="49" charset="0"/>
                <a:cs typeface="Courier New" panose="02070309020205020404" pitchFamily="49" charset="0"/>
              </a:rPr>
              <a:t> = new({name, ".</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this.mon</a:t>
            </a:r>
            <a:r>
              <a:rPr lang="en-US" sz="1400" b="1" dirty="0">
                <a:latin typeface="Courier New" panose="02070309020205020404" pitchFamily="49" charset="0"/>
                <a:cs typeface="Courier New" panose="02070309020205020404" pitchFamily="49" charset="0"/>
              </a:rPr>
              <a:t> = new({name, ".mon"});</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function void </a:t>
            </a:r>
            <a:r>
              <a:rPr lang="en-US" sz="1400" b="1" dirty="0" err="1">
                <a:latin typeface="Courier New" panose="02070309020205020404" pitchFamily="49" charset="0"/>
                <a:cs typeface="Courier New" panose="02070309020205020404" pitchFamily="49" charset="0"/>
              </a:rPr>
              <a:t>set_interface</a:t>
            </a:r>
            <a:r>
              <a:rPr lang="en-US" sz="1400" b="1" dirty="0">
                <a:latin typeface="Courier New" panose="02070309020205020404" pitchFamily="49" charset="0"/>
                <a:cs typeface="Courier New" panose="02070309020205020404" pitchFamily="49" charset="0"/>
              </a:rPr>
              <a:t>(virtual </a:t>
            </a:r>
            <a:r>
              <a:rPr lang="en-US" sz="1400" b="1" dirty="0" err="1">
                <a:latin typeface="Courier New" panose="02070309020205020404" pitchFamily="49" charset="0"/>
                <a:cs typeface="Courier New" panose="02070309020205020404" pitchFamily="49" charset="0"/>
              </a:rPr>
              <a:t>chnl_intf</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vif</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this.vif</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vif</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init.set_interface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vif</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mon.set_interface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vif</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task run();</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fork</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init.run</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mon.run</a:t>
            </a:r>
            <a:r>
              <a:rPr lang="en-US" sz="1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join</a:t>
            </a: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endclass</a:t>
            </a:r>
            <a:r>
              <a:rPr lang="en-US" sz="1400" b="1" dirty="0">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chnl_agent</a:t>
            </a:r>
            <a:endParaRPr lang="en-US" sz="1400" b="1" dirty="0">
              <a:solidFill>
                <a:srgbClr val="FF0000"/>
              </a:solidFill>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320</a:t>
            </a:fld>
            <a:endParaRPr lang="en-US" dirty="0"/>
          </a:p>
        </p:txBody>
      </p:sp>
    </p:spTree>
    <p:extLst>
      <p:ext uri="{BB962C8B-B14F-4D97-AF65-F5344CB8AC3E}">
        <p14:creationId xmlns:p14="http://schemas.microsoft.com/office/powerpoint/2010/main" val="7092089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MCDT</a:t>
            </a:r>
            <a:r>
              <a:rPr lang="zh-CN" altLang="en-US" dirty="0"/>
              <a:t>测试平台结构</a:t>
            </a:r>
            <a:br>
              <a:rPr lang="en-US" altLang="zh-CN" dirty="0"/>
            </a:br>
            <a:r>
              <a:rPr lang="zh-CN" altLang="en-US" sz="2800" dirty="0">
                <a:solidFill>
                  <a:schemeClr val="bg1">
                    <a:lumMod val="65000"/>
                  </a:schemeClr>
                </a:solidFill>
              </a:rPr>
              <a:t> </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321</a:t>
            </a:fld>
            <a:endParaRPr lang="en-US" dirty="0"/>
          </a:p>
        </p:txBody>
      </p:sp>
      <p:pic>
        <p:nvPicPr>
          <p:cNvPr id="6" name="Picture 5"/>
          <p:cNvPicPr>
            <a:picLocks noChangeAspect="1"/>
          </p:cNvPicPr>
          <p:nvPr/>
        </p:nvPicPr>
        <p:blipFill>
          <a:blip r:embed="rId2" cstate="print"/>
          <a:stretch>
            <a:fillRect/>
          </a:stretch>
        </p:blipFill>
        <p:spPr>
          <a:xfrm>
            <a:off x="1701124" y="832195"/>
            <a:ext cx="5740164" cy="5474380"/>
          </a:xfrm>
          <a:prstGeom prst="rect">
            <a:avLst/>
          </a:prstGeom>
        </p:spPr>
      </p:pic>
    </p:spTree>
    <p:extLst>
      <p:ext uri="{BB962C8B-B14F-4D97-AF65-F5344CB8AC3E}">
        <p14:creationId xmlns:p14="http://schemas.microsoft.com/office/powerpoint/2010/main" val="27303054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实现顶层环境</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a:lnSpc>
                <a:spcPct val="120000"/>
              </a:lnSpc>
              <a:spcBef>
                <a:spcPts val="0"/>
              </a:spcBef>
            </a:pPr>
            <a:r>
              <a:rPr lang="en-US" sz="1400" b="1" dirty="0">
                <a:latin typeface="Courier New" panose="02070309020205020404" pitchFamily="49" charset="0"/>
                <a:cs typeface="Courier New" panose="02070309020205020404" pitchFamily="49" charset="0"/>
              </a:rPr>
              <a:t>  class </a:t>
            </a:r>
            <a:r>
              <a:rPr lang="en-US" sz="1400" b="1" dirty="0" err="1">
                <a:solidFill>
                  <a:srgbClr val="FF0000"/>
                </a:solidFill>
                <a:latin typeface="Courier New" panose="02070309020205020404" pitchFamily="49" charset="0"/>
                <a:cs typeface="Courier New" panose="02070309020205020404" pitchFamily="49" charset="0"/>
              </a:rPr>
              <a:t>mcdt_root_test</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chnl_generator</a:t>
            </a:r>
            <a:r>
              <a:rPr lang="en-US" sz="1400" b="1" dirty="0">
                <a:latin typeface="Courier New" panose="02070309020205020404" pitchFamily="49" charset="0"/>
                <a:cs typeface="Courier New" panose="02070309020205020404" pitchFamily="49" charset="0"/>
              </a:rPr>
              <a:t> gen[3];</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chnl_agent</a:t>
            </a:r>
            <a:r>
              <a:rPr lang="en-US" sz="1400" b="1" dirty="0">
                <a:latin typeface="Courier New" panose="02070309020205020404" pitchFamily="49" charset="0"/>
                <a:cs typeface="Courier New" panose="02070309020205020404" pitchFamily="49" charset="0"/>
              </a:rPr>
              <a:t> agents[3];</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mcdt_monitor</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mcdt_mon</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mcdt_checker</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chker</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protected string name;</a:t>
            </a:r>
          </a:p>
          <a:p>
            <a:pPr>
              <a:lnSpc>
                <a:spcPct val="120000"/>
              </a:lnSpc>
              <a:spcBef>
                <a:spcPts val="0"/>
              </a:spcBef>
            </a:pPr>
            <a:r>
              <a:rPr lang="en-US" sz="1400" b="1" dirty="0">
                <a:latin typeface="Courier New" panose="02070309020205020404" pitchFamily="49" charset="0"/>
                <a:cs typeface="Courier New" panose="02070309020205020404" pitchFamily="49" charset="0"/>
              </a:rPr>
              <a:t>    event </a:t>
            </a:r>
            <a:r>
              <a:rPr lang="en-US" sz="1400" b="1" dirty="0" err="1">
                <a:latin typeface="Courier New" panose="02070309020205020404" pitchFamily="49" charset="0"/>
                <a:cs typeface="Courier New" panose="02070309020205020404" pitchFamily="49" charset="0"/>
              </a:rPr>
              <a:t>gen_stop_e</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function new(string name = "</a:t>
            </a:r>
            <a:r>
              <a:rPr lang="en-US" sz="1400" b="1" dirty="0" err="1">
                <a:latin typeface="Courier New" panose="02070309020205020404" pitchFamily="49" charset="0"/>
                <a:cs typeface="Courier New" panose="02070309020205020404" pitchFamily="49" charset="0"/>
              </a:rPr>
              <a:t>mcdt_root_test</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this.name = name;</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this.chker</a:t>
            </a:r>
            <a:r>
              <a:rPr lang="en-US" sz="1400" b="1" dirty="0">
                <a:latin typeface="Courier New" panose="02070309020205020404" pitchFamily="49" charset="0"/>
                <a:cs typeface="Courier New" panose="02070309020205020404" pitchFamily="49" charset="0"/>
              </a:rPr>
              <a:t> = new();</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foreach</a:t>
            </a:r>
            <a:r>
              <a:rPr lang="en-US" sz="1400" b="1" dirty="0">
                <a:latin typeface="Courier New" panose="02070309020205020404" pitchFamily="49" charset="0"/>
                <a:cs typeface="Courier New" panose="02070309020205020404" pitchFamily="49" charset="0"/>
              </a:rPr>
              <a:t>(agents[i]) begin</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this.agents</a:t>
            </a:r>
            <a:r>
              <a:rPr lang="en-US" sz="1400" b="1" dirty="0">
                <a:latin typeface="Courier New" panose="02070309020205020404" pitchFamily="49" charset="0"/>
                <a:cs typeface="Courier New" panose="02070309020205020404" pitchFamily="49" charset="0"/>
              </a:rPr>
              <a:t>[i] = new($</a:t>
            </a:r>
            <a:r>
              <a:rPr lang="en-US" sz="1400" b="1" dirty="0" err="1">
                <a:latin typeface="Courier New" panose="02070309020205020404" pitchFamily="49" charset="0"/>
                <a:cs typeface="Courier New" panose="02070309020205020404" pitchFamily="49" charset="0"/>
              </a:rPr>
              <a:t>sformatf</a:t>
            </a:r>
            <a:r>
              <a:rPr lang="en-US" sz="1400" b="1" dirty="0">
                <a:latin typeface="Courier New" panose="02070309020205020404" pitchFamily="49" charset="0"/>
                <a:cs typeface="Courier New" panose="02070309020205020404" pitchFamily="49" charset="0"/>
              </a:rPr>
              <a:t>("agents[%0d]",i));</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this.gen</a:t>
            </a:r>
            <a:r>
              <a:rPr lang="en-US" sz="1400" b="1" dirty="0">
                <a:latin typeface="Courier New" panose="02070309020205020404" pitchFamily="49" charset="0"/>
                <a:cs typeface="Courier New" panose="02070309020205020404" pitchFamily="49" charset="0"/>
              </a:rPr>
              <a:t>[i] = new();</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this.agents</a:t>
            </a:r>
            <a:r>
              <a:rPr lang="en-US" sz="1400" b="1" dirty="0">
                <a:latin typeface="Courier New" panose="02070309020205020404" pitchFamily="49" charset="0"/>
                <a:cs typeface="Courier New" panose="02070309020205020404" pitchFamily="49" charset="0"/>
              </a:rPr>
              <a:t>[i].</a:t>
            </a:r>
            <a:r>
              <a:rPr lang="en-US" sz="1400" b="1" dirty="0" err="1">
                <a:latin typeface="Courier New" panose="02070309020205020404" pitchFamily="49" charset="0"/>
                <a:cs typeface="Courier New" panose="02070309020205020404" pitchFamily="49" charset="0"/>
              </a:rPr>
              <a:t>init.req_mb</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this.gen</a:t>
            </a:r>
            <a:r>
              <a:rPr lang="en-US" sz="1400" b="1" dirty="0">
                <a:latin typeface="Courier New" panose="02070309020205020404" pitchFamily="49" charset="0"/>
                <a:cs typeface="Courier New" panose="02070309020205020404" pitchFamily="49" charset="0"/>
              </a:rPr>
              <a:t>[i].</a:t>
            </a:r>
            <a:r>
              <a:rPr lang="en-US" sz="1400" b="1" dirty="0" err="1">
                <a:latin typeface="Courier New" panose="02070309020205020404" pitchFamily="49" charset="0"/>
                <a:cs typeface="Courier New" panose="02070309020205020404" pitchFamily="49" charset="0"/>
              </a:rPr>
              <a:t>req_mb</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this.agents</a:t>
            </a:r>
            <a:r>
              <a:rPr lang="en-US" sz="1400" b="1" dirty="0">
                <a:latin typeface="Courier New" panose="02070309020205020404" pitchFamily="49" charset="0"/>
                <a:cs typeface="Courier New" panose="02070309020205020404" pitchFamily="49" charset="0"/>
              </a:rPr>
              <a:t>[i].</a:t>
            </a:r>
            <a:r>
              <a:rPr lang="en-US" sz="1400" b="1" dirty="0" err="1">
                <a:latin typeface="Courier New" panose="02070309020205020404" pitchFamily="49" charset="0"/>
                <a:cs typeface="Courier New" panose="02070309020205020404" pitchFamily="49" charset="0"/>
              </a:rPr>
              <a:t>init.rsp_mb</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this.gen</a:t>
            </a:r>
            <a:r>
              <a:rPr lang="en-US" sz="1400" b="1" dirty="0">
                <a:latin typeface="Courier New" panose="02070309020205020404" pitchFamily="49" charset="0"/>
                <a:cs typeface="Courier New" panose="02070309020205020404" pitchFamily="49" charset="0"/>
              </a:rPr>
              <a:t>[i].</a:t>
            </a:r>
            <a:r>
              <a:rPr lang="en-US" sz="1400" b="1" dirty="0" err="1">
                <a:latin typeface="Courier New" panose="02070309020205020404" pitchFamily="49" charset="0"/>
                <a:cs typeface="Courier New" panose="02070309020205020404" pitchFamily="49" charset="0"/>
              </a:rPr>
              <a:t>rsp_mb</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this.agents</a:t>
            </a:r>
            <a:r>
              <a:rPr lang="en-US" sz="1400" b="1" dirty="0">
                <a:latin typeface="Courier New" panose="02070309020205020404" pitchFamily="49" charset="0"/>
                <a:cs typeface="Courier New" panose="02070309020205020404" pitchFamily="49" charset="0"/>
              </a:rPr>
              <a:t>[i].</a:t>
            </a:r>
            <a:r>
              <a:rPr lang="en-US" sz="1400" b="1" dirty="0" err="1">
                <a:latin typeface="Courier New" panose="02070309020205020404" pitchFamily="49" charset="0"/>
                <a:cs typeface="Courier New" panose="02070309020205020404" pitchFamily="49" charset="0"/>
              </a:rPr>
              <a:t>mon.mon_mb</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this.chker.in_mbs</a:t>
            </a:r>
            <a:r>
              <a:rPr lang="en-US" sz="1400" b="1" dirty="0">
                <a:latin typeface="Courier New" panose="02070309020205020404" pitchFamily="49" charset="0"/>
                <a:cs typeface="Courier New" panose="02070309020205020404" pitchFamily="49" charset="0"/>
              </a:rPr>
              <a:t>[i];</a:t>
            </a:r>
          </a:p>
          <a:p>
            <a:pPr>
              <a:lnSpc>
                <a:spcPct val="120000"/>
              </a:lnSpc>
              <a:spcBef>
                <a:spcPts val="0"/>
              </a:spcBef>
            </a:pPr>
            <a:r>
              <a:rPr lang="en-US" sz="1400" b="1" dirty="0">
                <a:latin typeface="Courier New" panose="02070309020205020404" pitchFamily="49" charset="0"/>
                <a:cs typeface="Courier New" panose="02070309020205020404" pitchFamily="49" charset="0"/>
              </a:rPr>
              <a:t>      end</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this.mcdt_mon</a:t>
            </a:r>
            <a:r>
              <a:rPr lang="en-US" sz="1400" b="1" dirty="0">
                <a:latin typeface="Courier New" panose="02070309020205020404" pitchFamily="49" charset="0"/>
                <a:cs typeface="Courier New" panose="02070309020205020404" pitchFamily="49" charset="0"/>
              </a:rPr>
              <a:t> = new();</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this.mcdt_mon.mon_mb</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this.chker.out_mb</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$display("%s instantiated and connected objects", this.name);</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endParaRPr lang="en-US" sz="1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322</a:t>
            </a:fld>
            <a:endParaRPr lang="en-US" dirty="0"/>
          </a:p>
        </p:txBody>
      </p:sp>
    </p:spTree>
    <p:extLst>
      <p:ext uri="{BB962C8B-B14F-4D97-AF65-F5344CB8AC3E}">
        <p14:creationId xmlns:p14="http://schemas.microsoft.com/office/powerpoint/2010/main" val="3497410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实现顶层环境</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a:lnSpc>
                <a:spcPct val="120000"/>
              </a:lnSpc>
              <a:spcBef>
                <a:spcPts val="0"/>
              </a:spcBef>
            </a:pPr>
            <a:r>
              <a:rPr lang="en-US" sz="1400" b="1" dirty="0">
                <a:latin typeface="Courier New" panose="02070309020205020404" pitchFamily="49" charset="0"/>
                <a:cs typeface="Courier New" panose="02070309020205020404" pitchFamily="49" charset="0"/>
              </a:rPr>
              <a:t>    virtual task </a:t>
            </a:r>
            <a:r>
              <a:rPr lang="en-US" sz="1400" b="1" dirty="0" err="1">
                <a:latin typeface="Courier New" panose="02070309020205020404" pitchFamily="49" charset="0"/>
                <a:cs typeface="Courier New" panose="02070309020205020404" pitchFamily="49" charset="0"/>
              </a:rPr>
              <a:t>gen_stop_callback</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 empty</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r>
              <a:rPr lang="en-US" sz="1400" b="1" dirty="0">
                <a:latin typeface="Courier New" panose="02070309020205020404" pitchFamily="49" charset="0"/>
                <a:cs typeface="Courier New" panose="02070309020205020404" pitchFamily="49" charset="0"/>
              </a:rPr>
              <a:t>    virtual task </a:t>
            </a:r>
            <a:r>
              <a:rPr lang="en-US" sz="1400" b="1" dirty="0" err="1">
                <a:latin typeface="Courier New" panose="02070309020205020404" pitchFamily="49" charset="0"/>
                <a:cs typeface="Courier New" panose="02070309020205020404" pitchFamily="49" charset="0"/>
              </a:rPr>
              <a:t>run_stop_callback</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$display("</a:t>
            </a:r>
            <a:r>
              <a:rPr lang="en-US" sz="1400" b="1" dirty="0" err="1">
                <a:latin typeface="Courier New" panose="02070309020205020404" pitchFamily="49" charset="0"/>
                <a:cs typeface="Courier New" panose="02070309020205020404" pitchFamily="49" charset="0"/>
              </a:rPr>
              <a:t>run_stop_callback</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enterred</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 by default, run would be finished once generators raised 'finish'</a:t>
            </a:r>
          </a:p>
          <a:p>
            <a:pPr>
              <a:lnSpc>
                <a:spcPct val="120000"/>
              </a:lnSpc>
              <a:spcBef>
                <a:spcPts val="0"/>
              </a:spcBef>
            </a:pPr>
            <a:r>
              <a:rPr lang="en-US" sz="1400" b="1" dirty="0">
                <a:latin typeface="Courier New" panose="02070309020205020404" pitchFamily="49" charset="0"/>
                <a:cs typeface="Courier New" panose="02070309020205020404" pitchFamily="49" charset="0"/>
              </a:rPr>
              <a:t>      $display("%s: wait for all generators have generated </a:t>
            </a:r>
          </a:p>
          <a:p>
            <a:pPr>
              <a:lnSpc>
                <a:spcPct val="120000"/>
              </a:lnSpc>
              <a:spcBef>
                <a:spcPts val="0"/>
              </a:spcBef>
            </a:pPr>
            <a:r>
              <a:rPr lang="en-US" sz="1400" b="1" dirty="0">
                <a:latin typeface="Courier New" panose="02070309020205020404" pitchFamily="49" charset="0"/>
                <a:cs typeface="Courier New" panose="02070309020205020404" pitchFamily="49" charset="0"/>
              </a:rPr>
              <a:t>                and </a:t>
            </a:r>
            <a:r>
              <a:rPr lang="en-US" sz="1400" b="1" dirty="0" err="1">
                <a:latin typeface="Courier New" panose="02070309020205020404" pitchFamily="49" charset="0"/>
                <a:cs typeface="Courier New" panose="02070309020205020404" pitchFamily="49" charset="0"/>
              </a:rPr>
              <a:t>tranferred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transcations</a:t>
            </a:r>
            <a:r>
              <a:rPr lang="en-US" sz="1400" b="1" dirty="0">
                <a:latin typeface="Courier New" panose="02070309020205020404" pitchFamily="49" charset="0"/>
                <a:cs typeface="Courier New" panose="02070309020205020404" pitchFamily="49" charset="0"/>
              </a:rPr>
              <a:t>", this.name);</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run_stop_flags.get</a:t>
            </a:r>
            <a:r>
              <a:rPr lang="en-US" sz="1400" b="1" dirty="0">
                <a:latin typeface="Courier New" panose="02070309020205020404" pitchFamily="49" charset="0"/>
                <a:cs typeface="Courier New" panose="02070309020205020404" pitchFamily="49" charset="0"/>
              </a:rPr>
              <a:t>(3);</a:t>
            </a:r>
          </a:p>
          <a:p>
            <a:pPr>
              <a:lnSpc>
                <a:spcPct val="120000"/>
              </a:lnSpc>
              <a:spcBef>
                <a:spcPts val="0"/>
              </a:spcBef>
            </a:pPr>
            <a:r>
              <a:rPr lang="en-US" sz="1400" b="1" dirty="0">
                <a:latin typeface="Courier New" panose="02070309020205020404" pitchFamily="49" charset="0"/>
                <a:cs typeface="Courier New" panose="02070309020205020404" pitchFamily="49" charset="0"/>
              </a:rPr>
              <a:t>      $finish();</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323</a:t>
            </a:fld>
            <a:endParaRPr lang="en-US" dirty="0"/>
          </a:p>
        </p:txBody>
      </p:sp>
    </p:spTree>
    <p:extLst>
      <p:ext uri="{BB962C8B-B14F-4D97-AF65-F5344CB8AC3E}">
        <p14:creationId xmlns:p14="http://schemas.microsoft.com/office/powerpoint/2010/main" val="313984238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实现顶层环境</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a:lnSpc>
                <a:spcPct val="120000"/>
              </a:lnSpc>
              <a:spcBef>
                <a:spcPts val="0"/>
              </a:spcBef>
            </a:pPr>
            <a:r>
              <a:rPr lang="en-US" sz="1400" b="1" dirty="0">
                <a:latin typeface="Courier New" panose="02070309020205020404" pitchFamily="49" charset="0"/>
                <a:cs typeface="Courier New" panose="02070309020205020404" pitchFamily="49" charset="0"/>
              </a:rPr>
              <a:t>    virtual task run();</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this.do_config</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fork</a:t>
            </a:r>
          </a:p>
          <a:p>
            <a:pPr>
              <a:lnSpc>
                <a:spcPct val="120000"/>
              </a:lnSpc>
              <a:spcBef>
                <a:spcPts val="0"/>
              </a:spcBef>
            </a:pPr>
            <a:r>
              <a:rPr lang="en-US" sz="1400" b="1" dirty="0">
                <a:latin typeface="Courier New" panose="02070309020205020404" pitchFamily="49" charset="0"/>
                <a:cs typeface="Courier New" panose="02070309020205020404" pitchFamily="49" charset="0"/>
              </a:rPr>
              <a:t>        agents[0].run();</a:t>
            </a:r>
          </a:p>
          <a:p>
            <a:pPr>
              <a:lnSpc>
                <a:spcPct val="120000"/>
              </a:lnSpc>
              <a:spcBef>
                <a:spcPts val="0"/>
              </a:spcBef>
            </a:pPr>
            <a:r>
              <a:rPr lang="en-US" sz="1400" b="1" dirty="0">
                <a:latin typeface="Courier New" panose="02070309020205020404" pitchFamily="49" charset="0"/>
                <a:cs typeface="Courier New" panose="02070309020205020404" pitchFamily="49" charset="0"/>
              </a:rPr>
              <a:t>        agents[1].run();</a:t>
            </a:r>
          </a:p>
          <a:p>
            <a:pPr>
              <a:lnSpc>
                <a:spcPct val="120000"/>
              </a:lnSpc>
              <a:spcBef>
                <a:spcPts val="0"/>
              </a:spcBef>
            </a:pPr>
            <a:r>
              <a:rPr lang="en-US" sz="1400" b="1" dirty="0">
                <a:latin typeface="Courier New" panose="02070309020205020404" pitchFamily="49" charset="0"/>
                <a:cs typeface="Courier New" panose="02070309020205020404" pitchFamily="49" charset="0"/>
              </a:rPr>
              <a:t>        agents[2].run();</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mcdt_mon.run</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chker.run</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join_none</a:t>
            </a: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r>
              <a:rPr lang="en-US" sz="1400" b="1" dirty="0">
                <a:latin typeface="Courier New" panose="02070309020205020404" pitchFamily="49" charset="0"/>
                <a:cs typeface="Courier New" panose="02070309020205020404" pitchFamily="49" charset="0"/>
              </a:rPr>
              <a:t>      // run first the callback thread to conditionally disable </a:t>
            </a:r>
            <a:r>
              <a:rPr lang="en-US" sz="1400" b="1" dirty="0" err="1">
                <a:latin typeface="Courier New" panose="02070309020205020404" pitchFamily="49" charset="0"/>
                <a:cs typeface="Courier New" panose="02070309020205020404" pitchFamily="49" charset="0"/>
              </a:rPr>
              <a:t>gen_threads</a:t>
            </a: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r>
              <a:rPr lang="en-US" sz="1400" b="1" dirty="0">
                <a:latin typeface="Courier New" panose="02070309020205020404" pitchFamily="49" charset="0"/>
                <a:cs typeface="Courier New" panose="02070309020205020404" pitchFamily="49" charset="0"/>
              </a:rPr>
              <a:t>      fork</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this.gen_stop_callback</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this.gen_stop_e</a:t>
            </a:r>
            <a:r>
              <a:rPr lang="en-US" sz="1400" b="1" dirty="0">
                <a:latin typeface="Courier New" panose="02070309020205020404" pitchFamily="49" charset="0"/>
                <a:cs typeface="Courier New" panose="02070309020205020404" pitchFamily="49" charset="0"/>
              </a:rPr>
              <a:t>) disable </a:t>
            </a:r>
            <a:r>
              <a:rPr lang="en-US" sz="1400" b="1" dirty="0" err="1">
                <a:latin typeface="Courier New" panose="02070309020205020404" pitchFamily="49" charset="0"/>
                <a:cs typeface="Courier New" panose="02070309020205020404" pitchFamily="49" charset="0"/>
              </a:rPr>
              <a:t>gen_threads</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join_none</a:t>
            </a: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r>
              <a:rPr lang="en-US" sz="1400" b="1" dirty="0">
                <a:latin typeface="Courier New" panose="02070309020205020404" pitchFamily="49" charset="0"/>
                <a:cs typeface="Courier New" panose="02070309020205020404" pitchFamily="49" charset="0"/>
              </a:rPr>
              <a:t>      fork : </a:t>
            </a:r>
            <a:r>
              <a:rPr lang="en-US" sz="1400" b="1" dirty="0" err="1">
                <a:latin typeface="Courier New" panose="02070309020205020404" pitchFamily="49" charset="0"/>
                <a:cs typeface="Courier New" panose="02070309020205020404" pitchFamily="49" charset="0"/>
              </a:rPr>
              <a:t>gen_threads</a:t>
            </a: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r>
              <a:rPr lang="en-US" sz="1400" b="1" dirty="0">
                <a:latin typeface="Courier New" panose="02070309020205020404" pitchFamily="49" charset="0"/>
                <a:cs typeface="Courier New" panose="02070309020205020404" pitchFamily="49" charset="0"/>
              </a:rPr>
              <a:t>        gen[0].run();</a:t>
            </a:r>
          </a:p>
          <a:p>
            <a:pPr>
              <a:lnSpc>
                <a:spcPct val="120000"/>
              </a:lnSpc>
              <a:spcBef>
                <a:spcPts val="0"/>
              </a:spcBef>
            </a:pPr>
            <a:r>
              <a:rPr lang="en-US" sz="1400" b="1" dirty="0">
                <a:latin typeface="Courier New" panose="02070309020205020404" pitchFamily="49" charset="0"/>
                <a:cs typeface="Courier New" panose="02070309020205020404" pitchFamily="49" charset="0"/>
              </a:rPr>
              <a:t>        gen[1].run();</a:t>
            </a:r>
          </a:p>
          <a:p>
            <a:pPr>
              <a:lnSpc>
                <a:spcPct val="120000"/>
              </a:lnSpc>
              <a:spcBef>
                <a:spcPts val="0"/>
              </a:spcBef>
            </a:pPr>
            <a:r>
              <a:rPr lang="en-US" sz="1400" b="1" dirty="0">
                <a:latin typeface="Courier New" panose="02070309020205020404" pitchFamily="49" charset="0"/>
                <a:cs typeface="Courier New" panose="02070309020205020404" pitchFamily="49" charset="0"/>
              </a:rPr>
              <a:t>        gen[2].run();</a:t>
            </a:r>
          </a:p>
          <a:p>
            <a:pPr>
              <a:lnSpc>
                <a:spcPct val="120000"/>
              </a:lnSpc>
              <a:spcBef>
                <a:spcPts val="0"/>
              </a:spcBef>
            </a:pPr>
            <a:r>
              <a:rPr lang="en-US" sz="1400" b="1" dirty="0">
                <a:latin typeface="Courier New" panose="02070309020205020404" pitchFamily="49" charset="0"/>
                <a:cs typeface="Courier New" panose="02070309020205020404" pitchFamily="49" charset="0"/>
              </a:rPr>
              <a:t>      join</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run_stop_callback</a:t>
            </a:r>
            <a:r>
              <a:rPr lang="en-US" sz="1400" b="1" dirty="0">
                <a:latin typeface="Courier New" panose="02070309020205020404" pitchFamily="49" charset="0"/>
                <a:cs typeface="Courier New" panose="02070309020205020404" pitchFamily="49" charset="0"/>
              </a:rPr>
              <a:t>(); // wait until run stop control task finished</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endtask</a:t>
            </a:r>
            <a:endParaRPr lang="en-US" sz="1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324</a:t>
            </a:fld>
            <a:endParaRPr lang="en-US" dirty="0"/>
          </a:p>
        </p:txBody>
      </p:sp>
    </p:spTree>
    <p:extLst>
      <p:ext uri="{BB962C8B-B14F-4D97-AF65-F5344CB8AC3E}">
        <p14:creationId xmlns:p14="http://schemas.microsoft.com/office/powerpoint/2010/main" val="22440248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实现顶层环境</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a:lnSpc>
                <a:spcPct val="120000"/>
              </a:lnSpc>
              <a:spcBef>
                <a:spcPts val="0"/>
              </a:spcBef>
            </a:pPr>
            <a:r>
              <a:rPr lang="en-US" sz="1400" b="1" dirty="0">
                <a:latin typeface="Courier New" panose="02070309020205020404" pitchFamily="49" charset="0"/>
                <a:cs typeface="Courier New" panose="02070309020205020404" pitchFamily="49" charset="0"/>
              </a:rPr>
              <a:t>    virtual function void </a:t>
            </a:r>
            <a:r>
              <a:rPr lang="en-US" sz="1400" b="1" dirty="0" err="1">
                <a:latin typeface="Courier New" panose="02070309020205020404" pitchFamily="49" charset="0"/>
                <a:cs typeface="Courier New" panose="02070309020205020404" pitchFamily="49" charset="0"/>
              </a:rPr>
              <a:t>set_interface</a:t>
            </a:r>
            <a:r>
              <a:rPr lang="en-US" sz="1400" b="1" dirty="0">
                <a:latin typeface="Courier New" panose="02070309020205020404" pitchFamily="49" charset="0"/>
                <a:cs typeface="Courier New" panose="02070309020205020404" pitchFamily="49" charset="0"/>
              </a:rPr>
              <a:t>(virtual </a:t>
            </a:r>
            <a:r>
              <a:rPr lang="en-US" sz="1400" b="1" dirty="0" err="1">
                <a:latin typeface="Courier New" panose="02070309020205020404" pitchFamily="49" charset="0"/>
                <a:cs typeface="Courier New" panose="02070309020205020404" pitchFamily="49" charset="0"/>
              </a:rPr>
              <a:t>chnl_intf</a:t>
            </a:r>
            <a:r>
              <a:rPr lang="en-US" sz="1400" b="1" dirty="0">
                <a:latin typeface="Courier New" panose="02070309020205020404" pitchFamily="49" charset="0"/>
                <a:cs typeface="Courier New" panose="02070309020205020404" pitchFamily="49" charset="0"/>
              </a:rPr>
              <a:t> ch0_vif </a:t>
            </a:r>
          </a:p>
          <a:p>
            <a:pPr>
              <a:lnSpc>
                <a:spcPct val="120000"/>
              </a:lnSpc>
              <a:spcBef>
                <a:spcPts val="0"/>
              </a:spcBef>
            </a:pPr>
            <a:r>
              <a:rPr lang="en-US" sz="1400" b="1" dirty="0">
                <a:latin typeface="Courier New" panose="02070309020205020404" pitchFamily="49" charset="0"/>
                <a:cs typeface="Courier New" panose="02070309020205020404" pitchFamily="49" charset="0"/>
              </a:rPr>
              <a:t>                                        ,virtual </a:t>
            </a:r>
            <a:r>
              <a:rPr lang="en-US" sz="1400" b="1" dirty="0" err="1">
                <a:latin typeface="Courier New" panose="02070309020205020404" pitchFamily="49" charset="0"/>
                <a:cs typeface="Courier New" panose="02070309020205020404" pitchFamily="49" charset="0"/>
              </a:rPr>
              <a:t>chnl_intf</a:t>
            </a:r>
            <a:r>
              <a:rPr lang="en-US" sz="1400" b="1" dirty="0">
                <a:latin typeface="Courier New" panose="02070309020205020404" pitchFamily="49" charset="0"/>
                <a:cs typeface="Courier New" panose="02070309020205020404" pitchFamily="49" charset="0"/>
              </a:rPr>
              <a:t> ch1_vif </a:t>
            </a:r>
          </a:p>
          <a:p>
            <a:pPr>
              <a:lnSpc>
                <a:spcPct val="120000"/>
              </a:lnSpc>
              <a:spcBef>
                <a:spcPts val="0"/>
              </a:spcBef>
            </a:pPr>
            <a:r>
              <a:rPr lang="en-US" sz="1400" b="1" dirty="0">
                <a:latin typeface="Courier New" panose="02070309020205020404" pitchFamily="49" charset="0"/>
                <a:cs typeface="Courier New" panose="02070309020205020404" pitchFamily="49" charset="0"/>
              </a:rPr>
              <a:t>                                        ,virtual </a:t>
            </a:r>
            <a:r>
              <a:rPr lang="en-US" sz="1400" b="1" dirty="0" err="1">
                <a:latin typeface="Courier New" panose="02070309020205020404" pitchFamily="49" charset="0"/>
                <a:cs typeface="Courier New" panose="02070309020205020404" pitchFamily="49" charset="0"/>
              </a:rPr>
              <a:t>chnl_intf</a:t>
            </a:r>
            <a:r>
              <a:rPr lang="en-US" sz="1400" b="1" dirty="0">
                <a:latin typeface="Courier New" panose="02070309020205020404" pitchFamily="49" charset="0"/>
                <a:cs typeface="Courier New" panose="02070309020205020404" pitchFamily="49" charset="0"/>
              </a:rPr>
              <a:t> ch2_vif </a:t>
            </a:r>
          </a:p>
          <a:p>
            <a:pPr>
              <a:lnSpc>
                <a:spcPct val="120000"/>
              </a:lnSpc>
              <a:spcBef>
                <a:spcPts val="0"/>
              </a:spcBef>
            </a:pPr>
            <a:r>
              <a:rPr lang="en-US" sz="1400" b="1" dirty="0">
                <a:latin typeface="Courier New" panose="02070309020205020404" pitchFamily="49" charset="0"/>
                <a:cs typeface="Courier New" panose="02070309020205020404" pitchFamily="49" charset="0"/>
              </a:rPr>
              <a:t>                                        ,virtual </a:t>
            </a:r>
            <a:r>
              <a:rPr lang="en-US" sz="1400" b="1" dirty="0" err="1">
                <a:latin typeface="Courier New" panose="02070309020205020404" pitchFamily="49" charset="0"/>
                <a:cs typeface="Courier New" panose="02070309020205020404" pitchFamily="49" charset="0"/>
              </a:rPr>
              <a:t>mcdt_intf</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mcdt_vif</a:t>
            </a: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r>
              <a:rPr lang="en-US" sz="1400" b="1" dirty="0">
                <a:latin typeface="Courier New" panose="02070309020205020404" pitchFamily="49" charset="0"/>
                <a:cs typeface="Courier New" panose="02070309020205020404" pitchFamily="49" charset="0"/>
              </a:rPr>
              <a:t>                                      );</a:t>
            </a:r>
          </a:p>
          <a:p>
            <a:pPr>
              <a:lnSpc>
                <a:spcPct val="120000"/>
              </a:lnSpc>
              <a:spcBef>
                <a:spcPts val="0"/>
              </a:spcBef>
            </a:pPr>
            <a:r>
              <a:rPr lang="en-US" sz="1400" b="1" dirty="0">
                <a:latin typeface="Courier New" panose="02070309020205020404" pitchFamily="49" charset="0"/>
                <a:cs typeface="Courier New" panose="02070309020205020404" pitchFamily="49" charset="0"/>
              </a:rPr>
              <a:t>      agents[0].</a:t>
            </a:r>
            <a:r>
              <a:rPr lang="en-US" sz="1400" b="1" dirty="0" err="1">
                <a:latin typeface="Courier New" panose="02070309020205020404" pitchFamily="49" charset="0"/>
                <a:cs typeface="Courier New" panose="02070309020205020404" pitchFamily="49" charset="0"/>
              </a:rPr>
              <a:t>set_interface</a:t>
            </a:r>
            <a:r>
              <a:rPr lang="en-US" sz="1400" b="1" dirty="0">
                <a:latin typeface="Courier New" panose="02070309020205020404" pitchFamily="49" charset="0"/>
                <a:cs typeface="Courier New" panose="02070309020205020404" pitchFamily="49" charset="0"/>
              </a:rPr>
              <a:t>(ch0_vif);</a:t>
            </a:r>
          </a:p>
          <a:p>
            <a:pPr>
              <a:lnSpc>
                <a:spcPct val="120000"/>
              </a:lnSpc>
              <a:spcBef>
                <a:spcPts val="0"/>
              </a:spcBef>
            </a:pPr>
            <a:r>
              <a:rPr lang="en-US" sz="1400" b="1" dirty="0">
                <a:latin typeface="Courier New" panose="02070309020205020404" pitchFamily="49" charset="0"/>
                <a:cs typeface="Courier New" panose="02070309020205020404" pitchFamily="49" charset="0"/>
              </a:rPr>
              <a:t>      agents[1].</a:t>
            </a:r>
            <a:r>
              <a:rPr lang="en-US" sz="1400" b="1" dirty="0" err="1">
                <a:latin typeface="Courier New" panose="02070309020205020404" pitchFamily="49" charset="0"/>
                <a:cs typeface="Courier New" panose="02070309020205020404" pitchFamily="49" charset="0"/>
              </a:rPr>
              <a:t>set_interface</a:t>
            </a:r>
            <a:r>
              <a:rPr lang="en-US" sz="1400" b="1" dirty="0">
                <a:latin typeface="Courier New" panose="02070309020205020404" pitchFamily="49" charset="0"/>
                <a:cs typeface="Courier New" panose="02070309020205020404" pitchFamily="49" charset="0"/>
              </a:rPr>
              <a:t>(ch1_vif);</a:t>
            </a:r>
          </a:p>
          <a:p>
            <a:pPr>
              <a:lnSpc>
                <a:spcPct val="120000"/>
              </a:lnSpc>
              <a:spcBef>
                <a:spcPts val="0"/>
              </a:spcBef>
            </a:pPr>
            <a:r>
              <a:rPr lang="en-US" sz="1400" b="1" dirty="0">
                <a:latin typeface="Courier New" panose="02070309020205020404" pitchFamily="49" charset="0"/>
                <a:cs typeface="Courier New" panose="02070309020205020404" pitchFamily="49" charset="0"/>
              </a:rPr>
              <a:t>      agents[2].</a:t>
            </a:r>
            <a:r>
              <a:rPr lang="en-US" sz="1400" b="1" dirty="0" err="1">
                <a:latin typeface="Courier New" panose="02070309020205020404" pitchFamily="49" charset="0"/>
                <a:cs typeface="Courier New" panose="02070309020205020404" pitchFamily="49" charset="0"/>
              </a:rPr>
              <a:t>set_interface</a:t>
            </a:r>
            <a:r>
              <a:rPr lang="en-US" sz="1400" b="1" dirty="0">
                <a:latin typeface="Courier New" panose="02070309020205020404" pitchFamily="49" charset="0"/>
                <a:cs typeface="Courier New" panose="02070309020205020404" pitchFamily="49" charset="0"/>
              </a:rPr>
              <a:t>(ch2_vif);</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mcdt_mon.set_interface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mcdt_vif</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r>
              <a:rPr lang="en-US" sz="1400" b="1" dirty="0">
                <a:latin typeface="Courier New" panose="02070309020205020404" pitchFamily="49" charset="0"/>
                <a:cs typeface="Courier New" panose="02070309020205020404" pitchFamily="49" charset="0"/>
              </a:rPr>
              <a:t>    virtual function void </a:t>
            </a:r>
            <a:r>
              <a:rPr lang="en-US" sz="1400" b="1" dirty="0" err="1">
                <a:latin typeface="Courier New" panose="02070309020205020404" pitchFamily="49" charset="0"/>
                <a:cs typeface="Courier New" panose="02070309020205020404" pitchFamily="49" charset="0"/>
              </a:rPr>
              <a:t>do_config</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endclass</a:t>
            </a:r>
            <a:r>
              <a:rPr lang="en-US" sz="1400" b="1" dirty="0">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mcdt_root_test</a:t>
            </a:r>
            <a:endParaRPr lang="en-US" sz="1400" b="1" dirty="0">
              <a:solidFill>
                <a:srgbClr val="FF0000"/>
              </a:solidFill>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325</a:t>
            </a:fld>
            <a:endParaRPr lang="en-US" dirty="0"/>
          </a:p>
        </p:txBody>
      </p:sp>
    </p:spTree>
    <p:extLst>
      <p:ext uri="{BB962C8B-B14F-4D97-AF65-F5344CB8AC3E}">
        <p14:creationId xmlns:p14="http://schemas.microsoft.com/office/powerpoint/2010/main" val="34521463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MCDT</a:t>
            </a:r>
            <a:r>
              <a:rPr lang="zh-CN" altLang="en-US" dirty="0"/>
              <a:t>测试平台结构</a:t>
            </a:r>
            <a:br>
              <a:rPr lang="en-US" altLang="zh-CN" dirty="0"/>
            </a:br>
            <a:r>
              <a:rPr lang="zh-CN" altLang="en-US" sz="2800" dirty="0">
                <a:solidFill>
                  <a:schemeClr val="bg1">
                    <a:lumMod val="65000"/>
                  </a:schemeClr>
                </a:solidFill>
              </a:rPr>
              <a:t> </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326</a:t>
            </a:fld>
            <a:endParaRPr lang="en-US" dirty="0"/>
          </a:p>
        </p:txBody>
      </p:sp>
      <p:pic>
        <p:nvPicPr>
          <p:cNvPr id="5" name="Picture 4"/>
          <p:cNvPicPr>
            <a:picLocks noChangeAspect="1"/>
          </p:cNvPicPr>
          <p:nvPr/>
        </p:nvPicPr>
        <p:blipFill>
          <a:blip r:embed="rId2" cstate="print"/>
          <a:stretch>
            <a:fillRect/>
          </a:stretch>
        </p:blipFill>
        <p:spPr>
          <a:xfrm>
            <a:off x="1653165" y="807620"/>
            <a:ext cx="5836081" cy="5465590"/>
          </a:xfrm>
          <a:prstGeom prst="rect">
            <a:avLst/>
          </a:prstGeom>
        </p:spPr>
      </p:pic>
    </p:spTree>
    <p:extLst>
      <p:ext uri="{BB962C8B-B14F-4D97-AF65-F5344CB8AC3E}">
        <p14:creationId xmlns:p14="http://schemas.microsoft.com/office/powerpoint/2010/main" val="95370358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实现测试用例</a:t>
            </a:r>
            <a:br>
              <a:rPr lang="en-US" altLang="zh-CN" dirty="0"/>
            </a:b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a:lnSpc>
                <a:spcPct val="120000"/>
              </a:lnSpc>
              <a:spcBef>
                <a:spcPts val="0"/>
              </a:spcBef>
            </a:pPr>
            <a:r>
              <a:rPr lang="en-US" sz="1400" b="1" dirty="0">
                <a:latin typeface="Courier New" panose="02070309020205020404" pitchFamily="49" charset="0"/>
                <a:cs typeface="Courier New" panose="02070309020205020404" pitchFamily="49" charset="0"/>
              </a:rPr>
              <a:t>  class </a:t>
            </a:r>
            <a:r>
              <a:rPr lang="en-US" sz="1400" b="1" dirty="0" err="1">
                <a:solidFill>
                  <a:srgbClr val="FF0000"/>
                </a:solidFill>
                <a:latin typeface="Courier New" panose="02070309020205020404" pitchFamily="49" charset="0"/>
                <a:cs typeface="Courier New" panose="02070309020205020404" pitchFamily="49" charset="0"/>
              </a:rPr>
              <a:t>mcdt_basic_test</a:t>
            </a:r>
            <a:r>
              <a:rPr lang="en-US" sz="1400" b="1" dirty="0">
                <a:solidFill>
                  <a:srgbClr val="FF0000"/>
                </a:solidFill>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extends </a:t>
            </a:r>
            <a:r>
              <a:rPr lang="en-US" sz="1400" b="1" dirty="0" err="1">
                <a:latin typeface="Courier New" panose="02070309020205020404" pitchFamily="49" charset="0"/>
                <a:cs typeface="Courier New" panose="02070309020205020404" pitchFamily="49" charset="0"/>
              </a:rPr>
              <a:t>mcdt_root_test</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function new(string name = "</a:t>
            </a:r>
            <a:r>
              <a:rPr lang="en-US" sz="1400" b="1" dirty="0" err="1">
                <a:latin typeface="Courier New" panose="02070309020205020404" pitchFamily="49" charset="0"/>
                <a:cs typeface="Courier New" panose="02070309020205020404" pitchFamily="49" charset="0"/>
              </a:rPr>
              <a:t>mcdt_basic_test</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super.new</a:t>
            </a:r>
            <a:r>
              <a:rPr lang="en-US" sz="1400" b="1" dirty="0">
                <a:latin typeface="Courier New" panose="02070309020205020404" pitchFamily="49" charset="0"/>
                <a:cs typeface="Courier New" panose="02070309020205020404" pitchFamily="49" charset="0"/>
              </a:rPr>
              <a:t>(name);</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r>
              <a:rPr lang="en-US" sz="1400" b="1" dirty="0">
                <a:latin typeface="Courier New" panose="02070309020205020404" pitchFamily="49" charset="0"/>
                <a:cs typeface="Courier New" panose="02070309020205020404" pitchFamily="49" charset="0"/>
              </a:rPr>
              <a:t>    virtual function void </a:t>
            </a:r>
            <a:r>
              <a:rPr lang="en-US" sz="1400" b="1" dirty="0" err="1">
                <a:latin typeface="Courier New" panose="02070309020205020404" pitchFamily="49" charset="0"/>
                <a:cs typeface="Courier New" panose="02070309020205020404" pitchFamily="49" charset="0"/>
              </a:rPr>
              <a:t>do_config</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super.do_config</a:t>
            </a:r>
            <a:r>
              <a:rPr lang="en-US" sz="1400" b="1" dirty="0">
                <a:latin typeface="Courier New" panose="02070309020205020404" pitchFamily="49" charset="0"/>
                <a:cs typeface="Courier New" panose="02070309020205020404" pitchFamily="49" charset="0"/>
              </a:rPr>
              <a:t>();</a:t>
            </a:r>
          </a:p>
          <a:p>
            <a:pPr>
              <a:lnSpc>
                <a:spcPct val="120000"/>
              </a:lnSpc>
              <a:spcBef>
                <a:spcPts val="0"/>
              </a:spcBef>
            </a:pPr>
            <a:r>
              <a:rPr lang="en-US" sz="1400" b="1" dirty="0">
                <a:latin typeface="Courier New" panose="02070309020205020404" pitchFamily="49" charset="0"/>
                <a:cs typeface="Courier New" panose="02070309020205020404" pitchFamily="49" charset="0"/>
              </a:rPr>
              <a:t>      assert(gen[0].randomize() with </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ntrans</a:t>
            </a:r>
            <a:r>
              <a:rPr lang="en-US" sz="1400" b="1" dirty="0">
                <a:latin typeface="Courier New" panose="02070309020205020404" pitchFamily="49" charset="0"/>
                <a:cs typeface="Courier New" panose="02070309020205020404" pitchFamily="49" charset="0"/>
              </a:rPr>
              <a:t>==100; </a:t>
            </a:r>
            <a:r>
              <a:rPr lang="en-US" sz="1400" b="1" dirty="0" err="1">
                <a:latin typeface="Courier New" panose="02070309020205020404" pitchFamily="49" charset="0"/>
                <a:cs typeface="Courier New" panose="02070309020205020404" pitchFamily="49" charset="0"/>
              </a:rPr>
              <a:t>data_nidles</a:t>
            </a:r>
            <a:r>
              <a:rPr lang="en-US" sz="1400" b="1" dirty="0">
                <a:latin typeface="Courier New" panose="02070309020205020404" pitchFamily="49" charset="0"/>
                <a:cs typeface="Courier New" panose="02070309020205020404" pitchFamily="49" charset="0"/>
              </a:rPr>
              <a:t>==0; </a:t>
            </a:r>
            <a:r>
              <a:rPr lang="en-US" sz="1400" b="1" dirty="0" err="1">
                <a:latin typeface="Courier New" panose="02070309020205020404" pitchFamily="49" charset="0"/>
                <a:cs typeface="Courier New" panose="02070309020205020404" pitchFamily="49" charset="0"/>
              </a:rPr>
              <a:t>pkt_nidles</a:t>
            </a:r>
            <a:r>
              <a:rPr lang="en-US" sz="1400" b="1" dirty="0">
                <a:latin typeface="Courier New" panose="02070309020205020404" pitchFamily="49" charset="0"/>
                <a:cs typeface="Courier New" panose="02070309020205020404" pitchFamily="49" charset="0"/>
              </a:rPr>
              <a:t>==1; </a:t>
            </a:r>
            <a:r>
              <a:rPr lang="en-US" sz="1400" b="1" dirty="0" err="1">
                <a:latin typeface="Courier New" panose="02070309020205020404" pitchFamily="49" charset="0"/>
                <a:cs typeface="Courier New" panose="02070309020205020404" pitchFamily="49" charset="0"/>
              </a:rPr>
              <a:t>data_size</a:t>
            </a:r>
            <a:r>
              <a:rPr lang="en-US" sz="1400" b="1" dirty="0">
                <a:latin typeface="Courier New" panose="02070309020205020404" pitchFamily="49" charset="0"/>
                <a:cs typeface="Courier New" panose="02070309020205020404" pitchFamily="49" charset="0"/>
              </a:rPr>
              <a:t>==8;})</a:t>
            </a:r>
          </a:p>
          <a:p>
            <a:pPr>
              <a:lnSpc>
                <a:spcPct val="120000"/>
              </a:lnSpc>
              <a:spcBef>
                <a:spcPts val="0"/>
              </a:spcBef>
            </a:pPr>
            <a:r>
              <a:rPr lang="en-US" sz="1400" b="1" dirty="0">
                <a:latin typeface="Courier New" panose="02070309020205020404" pitchFamily="49" charset="0"/>
                <a:cs typeface="Courier New" panose="02070309020205020404" pitchFamily="49" charset="0"/>
              </a:rPr>
              <a:t>        else $fatal("[RNDFAIL] gen[0] randomization failure!");</a:t>
            </a:r>
          </a:p>
          <a:p>
            <a:pPr>
              <a:lnSpc>
                <a:spcPct val="120000"/>
              </a:lnSpc>
              <a:spcBef>
                <a:spcPts val="0"/>
              </a:spcBef>
            </a:pPr>
            <a:r>
              <a:rPr lang="en-US" sz="1400" b="1" dirty="0">
                <a:latin typeface="Courier New" panose="02070309020205020404" pitchFamily="49" charset="0"/>
                <a:cs typeface="Courier New" panose="02070309020205020404" pitchFamily="49" charset="0"/>
              </a:rPr>
              <a:t>      assert(gen[1].randomize() with </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ntrans</a:t>
            </a:r>
            <a:r>
              <a:rPr lang="en-US" sz="1400" b="1" dirty="0">
                <a:latin typeface="Courier New" panose="02070309020205020404" pitchFamily="49" charset="0"/>
                <a:cs typeface="Courier New" panose="02070309020205020404" pitchFamily="49" charset="0"/>
              </a:rPr>
              <a:t>==50; </a:t>
            </a:r>
            <a:r>
              <a:rPr lang="en-US" sz="1400" b="1" dirty="0" err="1">
                <a:latin typeface="Courier New" panose="02070309020205020404" pitchFamily="49" charset="0"/>
                <a:cs typeface="Courier New" panose="02070309020205020404" pitchFamily="49" charset="0"/>
              </a:rPr>
              <a:t>data_nidles</a:t>
            </a:r>
            <a:r>
              <a:rPr lang="en-US" sz="1400" b="1" dirty="0">
                <a:latin typeface="Courier New" panose="02070309020205020404" pitchFamily="49" charset="0"/>
                <a:cs typeface="Courier New" panose="02070309020205020404" pitchFamily="49" charset="0"/>
              </a:rPr>
              <a:t> inside {[1:2]}; </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pkt_nidles</a:t>
            </a:r>
            <a:r>
              <a:rPr lang="en-US" sz="1400" b="1" dirty="0">
                <a:latin typeface="Courier New" panose="02070309020205020404" pitchFamily="49" charset="0"/>
                <a:cs typeface="Courier New" panose="02070309020205020404" pitchFamily="49" charset="0"/>
              </a:rPr>
              <a:t> inside {[3:5]}; </a:t>
            </a:r>
            <a:r>
              <a:rPr lang="en-US" sz="1400" b="1" dirty="0" err="1">
                <a:latin typeface="Courier New" panose="02070309020205020404" pitchFamily="49" charset="0"/>
                <a:cs typeface="Courier New" panose="02070309020205020404" pitchFamily="49" charset="0"/>
              </a:rPr>
              <a:t>data_size</a:t>
            </a:r>
            <a:r>
              <a:rPr lang="en-US" sz="1400" b="1" dirty="0">
                <a:latin typeface="Courier New" panose="02070309020205020404" pitchFamily="49" charset="0"/>
                <a:cs typeface="Courier New" panose="02070309020205020404" pitchFamily="49" charset="0"/>
              </a:rPr>
              <a:t>==6;})</a:t>
            </a:r>
          </a:p>
          <a:p>
            <a:pPr>
              <a:lnSpc>
                <a:spcPct val="120000"/>
              </a:lnSpc>
              <a:spcBef>
                <a:spcPts val="0"/>
              </a:spcBef>
            </a:pPr>
            <a:r>
              <a:rPr lang="en-US" sz="1400" b="1" dirty="0">
                <a:latin typeface="Courier New" panose="02070309020205020404" pitchFamily="49" charset="0"/>
                <a:cs typeface="Courier New" panose="02070309020205020404" pitchFamily="49" charset="0"/>
              </a:rPr>
              <a:t>        else $fatal("[RNDFAIL] gen[1] randomization failure!");</a:t>
            </a:r>
          </a:p>
          <a:p>
            <a:pPr>
              <a:lnSpc>
                <a:spcPct val="120000"/>
              </a:lnSpc>
              <a:spcBef>
                <a:spcPts val="0"/>
              </a:spcBef>
            </a:pPr>
            <a:r>
              <a:rPr lang="en-US" sz="1400" b="1" dirty="0">
                <a:latin typeface="Courier New" panose="02070309020205020404" pitchFamily="49" charset="0"/>
                <a:cs typeface="Courier New" panose="02070309020205020404" pitchFamily="49" charset="0"/>
              </a:rPr>
              <a:t>      assert(gen[2].randomize() with </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ntrans</a:t>
            </a:r>
            <a:r>
              <a:rPr lang="en-US" sz="1400" b="1" dirty="0">
                <a:latin typeface="Courier New" panose="02070309020205020404" pitchFamily="49" charset="0"/>
                <a:cs typeface="Courier New" panose="02070309020205020404" pitchFamily="49" charset="0"/>
              </a:rPr>
              <a:t>==80; </a:t>
            </a:r>
            <a:r>
              <a:rPr lang="en-US" sz="1400" b="1" dirty="0" err="1">
                <a:latin typeface="Courier New" panose="02070309020205020404" pitchFamily="49" charset="0"/>
                <a:cs typeface="Courier New" panose="02070309020205020404" pitchFamily="49" charset="0"/>
              </a:rPr>
              <a:t>data_nidles</a:t>
            </a:r>
            <a:r>
              <a:rPr lang="en-US" sz="1400" b="1" dirty="0">
                <a:latin typeface="Courier New" panose="02070309020205020404" pitchFamily="49" charset="0"/>
                <a:cs typeface="Courier New" panose="02070309020205020404" pitchFamily="49" charset="0"/>
              </a:rPr>
              <a:t> inside {[0:1]}; </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pkt_nidles</a:t>
            </a:r>
            <a:r>
              <a:rPr lang="en-US" sz="1400" b="1" dirty="0">
                <a:latin typeface="Courier New" panose="02070309020205020404" pitchFamily="49" charset="0"/>
                <a:cs typeface="Courier New" panose="02070309020205020404" pitchFamily="49" charset="0"/>
              </a:rPr>
              <a:t> inside {[1:2]}; </a:t>
            </a:r>
            <a:r>
              <a:rPr lang="en-US" sz="1400" b="1" dirty="0" err="1">
                <a:latin typeface="Courier New" panose="02070309020205020404" pitchFamily="49" charset="0"/>
                <a:cs typeface="Courier New" panose="02070309020205020404" pitchFamily="49" charset="0"/>
              </a:rPr>
              <a:t>data_size</a:t>
            </a:r>
            <a:r>
              <a:rPr lang="en-US" sz="1400" b="1" dirty="0">
                <a:latin typeface="Courier New" panose="02070309020205020404" pitchFamily="49" charset="0"/>
                <a:cs typeface="Courier New" panose="02070309020205020404" pitchFamily="49" charset="0"/>
              </a:rPr>
              <a:t>==32;})</a:t>
            </a:r>
          </a:p>
          <a:p>
            <a:pPr>
              <a:lnSpc>
                <a:spcPct val="120000"/>
              </a:lnSpc>
              <a:spcBef>
                <a:spcPts val="0"/>
              </a:spcBef>
            </a:pPr>
            <a:r>
              <a:rPr lang="en-US" sz="1400" b="1" dirty="0">
                <a:latin typeface="Courier New" panose="02070309020205020404" pitchFamily="49" charset="0"/>
                <a:cs typeface="Courier New" panose="02070309020205020404" pitchFamily="49" charset="0"/>
              </a:rPr>
              <a:t>        else $fatal("[RNDFAIL] gen[2] randomization failure!");</a:t>
            </a: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endfunction</a:t>
            </a:r>
            <a:endParaRPr lang="en-US" sz="1400" b="1" dirty="0">
              <a:latin typeface="Courier New" panose="02070309020205020404" pitchFamily="49" charset="0"/>
              <a:cs typeface="Courier New" panose="02070309020205020404" pitchFamily="49" charset="0"/>
            </a:endParaRPr>
          </a:p>
          <a:p>
            <a:pPr>
              <a:lnSpc>
                <a:spcPct val="120000"/>
              </a:lnSpc>
              <a:spcBef>
                <a:spcPts val="0"/>
              </a:spcBef>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endclass</a:t>
            </a:r>
            <a:r>
              <a:rPr lang="en-US" sz="1400" b="1" dirty="0">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mcdt_basic_test</a:t>
            </a:r>
            <a:endParaRPr lang="en-US" sz="1400" b="1" dirty="0">
              <a:solidFill>
                <a:srgbClr val="FF0000"/>
              </a:solidFill>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327</a:t>
            </a:fld>
            <a:endParaRPr lang="en-US" dirty="0"/>
          </a:p>
        </p:txBody>
      </p:sp>
    </p:spTree>
    <p:extLst>
      <p:ext uri="{BB962C8B-B14F-4D97-AF65-F5344CB8AC3E}">
        <p14:creationId xmlns:p14="http://schemas.microsoft.com/office/powerpoint/2010/main" val="322218816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MCDT</a:t>
            </a:r>
            <a:r>
              <a:rPr lang="zh-CN" altLang="en-US" dirty="0"/>
              <a:t>测试平台结构</a:t>
            </a:r>
            <a:br>
              <a:rPr lang="en-US" altLang="zh-CN" dirty="0"/>
            </a:br>
            <a:r>
              <a:rPr lang="zh-CN" altLang="en-US" sz="2800" dirty="0">
                <a:solidFill>
                  <a:schemeClr val="bg1">
                    <a:lumMod val="65000"/>
                  </a:schemeClr>
                </a:solidFill>
              </a:rPr>
              <a:t> </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328</a:t>
            </a:fld>
            <a:endParaRPr lang="en-US" dirty="0"/>
          </a:p>
        </p:txBody>
      </p:sp>
      <p:pic>
        <p:nvPicPr>
          <p:cNvPr id="6" name="Picture 5"/>
          <p:cNvPicPr>
            <a:picLocks noChangeAspect="1"/>
          </p:cNvPicPr>
          <p:nvPr/>
        </p:nvPicPr>
        <p:blipFill>
          <a:blip r:embed="rId2" cstate="print"/>
          <a:stretch>
            <a:fillRect/>
          </a:stretch>
        </p:blipFill>
        <p:spPr>
          <a:xfrm>
            <a:off x="1582880" y="703263"/>
            <a:ext cx="5976652" cy="5597236"/>
          </a:xfrm>
          <a:prstGeom prst="rect">
            <a:avLst/>
          </a:prstGeom>
        </p:spPr>
      </p:pic>
    </p:spTree>
    <p:extLst>
      <p:ext uri="{BB962C8B-B14F-4D97-AF65-F5344CB8AC3E}">
        <p14:creationId xmlns:p14="http://schemas.microsoft.com/office/powerpoint/2010/main" val="42552296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实现测试用例</a:t>
            </a:r>
            <a:br>
              <a:rPr lang="en-US" altLang="zh-CN" dirty="0"/>
            </a:br>
            <a:r>
              <a:rPr lang="zh-CN" altLang="en-US" sz="2800" dirty="0">
                <a:solidFill>
                  <a:schemeClr val="bg1">
                    <a:lumMod val="65000"/>
                  </a:schemeClr>
                </a:solidFill>
              </a:rPr>
              <a:t>实验</a:t>
            </a:r>
            <a:r>
              <a:rPr lang="en-US" altLang="zh-CN" sz="2800" dirty="0">
                <a:solidFill>
                  <a:schemeClr val="bg1">
                    <a:lumMod val="65000"/>
                  </a:schemeClr>
                </a:solidFill>
              </a:rPr>
              <a:t>1</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r>
              <a:rPr lang="zh-CN" altLang="en-US" dirty="0"/>
              <a:t>理解</a:t>
            </a:r>
            <a:r>
              <a:rPr lang="en-US" altLang="zh-CN" dirty="0" err="1"/>
              <a:t>mcdf_root_test</a:t>
            </a:r>
            <a:r>
              <a:rPr lang="en-US" altLang="zh-CN" dirty="0"/>
              <a:t>::</a:t>
            </a:r>
            <a:r>
              <a:rPr lang="en-US" altLang="zh-CN" dirty="0" err="1"/>
              <a:t>gen_stop_callback</a:t>
            </a:r>
            <a:r>
              <a:rPr lang="en-US" altLang="zh-CN" dirty="0"/>
              <a:t>()</a:t>
            </a:r>
            <a:r>
              <a:rPr lang="zh-CN" altLang="en-US" dirty="0"/>
              <a:t>和</a:t>
            </a:r>
            <a:r>
              <a:rPr lang="en-US" altLang="zh-CN" dirty="0" err="1"/>
              <a:t>mcdf_root_test</a:t>
            </a:r>
            <a:r>
              <a:rPr lang="en-US" altLang="zh-CN" dirty="0"/>
              <a:t>::</a:t>
            </a:r>
            <a:r>
              <a:rPr lang="en-US" altLang="zh-CN" dirty="0" err="1"/>
              <a:t>run_stop_callback</a:t>
            </a:r>
            <a:r>
              <a:rPr lang="en-US" altLang="zh-CN" dirty="0"/>
              <a:t>()</a:t>
            </a:r>
            <a:r>
              <a:rPr lang="zh-CN" altLang="en-US" dirty="0"/>
              <a:t>的作用。</a:t>
            </a:r>
            <a:endParaRPr lang="en-US" altLang="zh-CN" dirty="0"/>
          </a:p>
          <a:p>
            <a:r>
              <a:rPr lang="zh-CN" altLang="en-US" dirty="0"/>
              <a:t>按照实验代码中的要求，实现测试用例</a:t>
            </a:r>
            <a:r>
              <a:rPr lang="en-US" altLang="zh-CN" dirty="0" err="1"/>
              <a:t>mcdf_burst_test</a:t>
            </a:r>
            <a:r>
              <a:rPr lang="zh-CN" altLang="en-US" dirty="0"/>
              <a:t>，并且在波形中检查三个通道的激励是否按照符合</a:t>
            </a:r>
            <a:r>
              <a:rPr lang="en-US" altLang="zh-CN" dirty="0"/>
              <a:t>BURST</a:t>
            </a:r>
            <a:r>
              <a:rPr lang="zh-CN" altLang="en-US" dirty="0"/>
              <a:t>发送要求。</a:t>
            </a:r>
            <a:endParaRPr lang="en-US" altLang="zh-CN" dirty="0"/>
          </a:p>
          <a:p>
            <a:r>
              <a:rPr lang="zh-CN" altLang="en-US" dirty="0"/>
              <a:t>实现测试用例</a:t>
            </a:r>
            <a:r>
              <a:rPr lang="en-US" altLang="zh-CN" dirty="0" err="1"/>
              <a:t>mcdf_fifo_full_test</a:t>
            </a:r>
            <a:r>
              <a:rPr lang="zh-CN" altLang="en-US" dirty="0"/>
              <a:t>，在满足至少有两个</a:t>
            </a:r>
            <a:r>
              <a:rPr lang="en-US" altLang="zh-CN" dirty="0"/>
              <a:t>channel</a:t>
            </a:r>
            <a:r>
              <a:rPr lang="zh-CN" altLang="en-US" dirty="0"/>
              <a:t>的</a:t>
            </a:r>
            <a:r>
              <a:rPr lang="en-US" altLang="zh-CN" dirty="0"/>
              <a:t>ready</a:t>
            </a:r>
            <a:r>
              <a:rPr lang="zh-CN" altLang="en-US" dirty="0"/>
              <a:t>信号同时拉低时，并且</a:t>
            </a:r>
            <a:r>
              <a:rPr lang="en-US" altLang="zh-CN" dirty="0"/>
              <a:t>channel FIFO</a:t>
            </a:r>
            <a:r>
              <a:rPr lang="zh-CN" altLang="en-US" dirty="0"/>
              <a:t>中的数据全部从</a:t>
            </a:r>
            <a:r>
              <a:rPr lang="en-US" altLang="zh-CN" dirty="0"/>
              <a:t>MCDT</a:t>
            </a:r>
            <a:r>
              <a:rPr lang="zh-CN" altLang="en-US" dirty="0"/>
              <a:t>送出时，才可以停止测试。</a:t>
            </a:r>
            <a:endParaRPr lang="en-US" altLang="zh-CN" dirty="0"/>
          </a:p>
          <a:p>
            <a:r>
              <a:rPr lang="zh-CN" altLang="en-US" dirty="0"/>
              <a:t>请在仿真中添加额外的仿真选项</a:t>
            </a:r>
            <a:br>
              <a:rPr lang="en-US" altLang="zh-CN" dirty="0"/>
            </a:br>
            <a:r>
              <a:rPr lang="en-US" dirty="0"/>
              <a:t>-</a:t>
            </a:r>
            <a:r>
              <a:rPr lang="en-US" dirty="0" err="1"/>
              <a:t>solvefaildebug</a:t>
            </a:r>
            <a:r>
              <a:rPr lang="en-US" dirty="0"/>
              <a:t> // </a:t>
            </a:r>
            <a:r>
              <a:rPr lang="zh-CN" altLang="en-US" dirty="0"/>
              <a:t>为了给出更多随机化失败的调试信息</a:t>
            </a:r>
            <a:br>
              <a:rPr lang="en-US" dirty="0"/>
            </a:br>
            <a:r>
              <a:rPr lang="en-US" dirty="0"/>
              <a:t>-</a:t>
            </a:r>
            <a:r>
              <a:rPr lang="en-US" dirty="0" err="1"/>
              <a:t>sv_seed</a:t>
            </a:r>
            <a:r>
              <a:rPr lang="en-US" dirty="0"/>
              <a:t>  NUMBER // </a:t>
            </a:r>
            <a:r>
              <a:rPr lang="zh-CN" altLang="en-US" dirty="0"/>
              <a:t>可调整随机种子值为</a:t>
            </a:r>
            <a:r>
              <a:rPr lang="en-US" altLang="zh-CN" dirty="0"/>
              <a:t>NUMBER</a:t>
            </a:r>
            <a:br>
              <a:rPr lang="en-US" altLang="zh-CN" dirty="0"/>
            </a:br>
            <a:r>
              <a:rPr lang="en-US" altLang="zh-CN" dirty="0"/>
              <a:t>-</a:t>
            </a:r>
            <a:r>
              <a:rPr lang="en-US" altLang="zh-CN" dirty="0" err="1"/>
              <a:t>classdebug</a:t>
            </a:r>
            <a:r>
              <a:rPr lang="en-US" altLang="zh-CN" dirty="0"/>
              <a:t> // </a:t>
            </a:r>
            <a:r>
              <a:rPr lang="zh-CN" altLang="en-US" dirty="0"/>
              <a:t>为了显示更多与类</a:t>
            </a:r>
            <a:r>
              <a:rPr lang="en-US" altLang="zh-CN" dirty="0"/>
              <a:t>/</a:t>
            </a:r>
            <a:r>
              <a:rPr lang="zh-CN" altLang="en-US" dirty="0"/>
              <a:t>对象调试有关的信息</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329</a:t>
            </a:fld>
            <a:endParaRPr lang="en-US" dirty="0"/>
          </a:p>
        </p:txBody>
      </p:sp>
    </p:spTree>
    <p:extLst>
      <p:ext uri="{BB962C8B-B14F-4D97-AF65-F5344CB8AC3E}">
        <p14:creationId xmlns:p14="http://schemas.microsoft.com/office/powerpoint/2010/main" val="759484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SystemVerilog</a:t>
            </a:r>
            <a:r>
              <a:rPr lang="zh-CN" altLang="en-US" dirty="0"/>
              <a:t>中的主循环</a:t>
            </a:r>
          </a:p>
        </p:txBody>
      </p:sp>
      <p:sp>
        <p:nvSpPr>
          <p:cNvPr id="3" name="内容占位符 2"/>
          <p:cNvSpPr>
            <a:spLocks noGrp="1"/>
          </p:cNvSpPr>
          <p:nvPr>
            <p:ph idx="1"/>
          </p:nvPr>
        </p:nvSpPr>
        <p:spPr>
          <a:xfrm>
            <a:off x="457200" y="980728"/>
            <a:ext cx="5050904" cy="5328592"/>
          </a:xfrm>
        </p:spPr>
        <p:txBody>
          <a:bodyPr/>
          <a:lstStyle/>
          <a:p>
            <a:pPr marL="342900" lvl="1" indent="-342900">
              <a:buClr>
                <a:srgbClr val="102E54"/>
              </a:buClr>
            </a:pPr>
            <a:r>
              <a:rPr lang="en-US" altLang="zh-CN" dirty="0"/>
              <a:t>SV</a:t>
            </a:r>
            <a:r>
              <a:rPr lang="zh-CN" altLang="en-US" dirty="0"/>
              <a:t>在</a:t>
            </a:r>
            <a:r>
              <a:rPr lang="en-US" altLang="zh-CN" dirty="0"/>
              <a:t>Verilog</a:t>
            </a:r>
            <a:r>
              <a:rPr lang="zh-CN" altLang="en-US" dirty="0"/>
              <a:t>调度循环的基础上为新的语法增加了新的求值区域， 了解</a:t>
            </a:r>
            <a:r>
              <a:rPr lang="en-US" altLang="zh-CN" dirty="0"/>
              <a:t>SV</a:t>
            </a:r>
            <a:r>
              <a:rPr lang="zh-CN" altLang="en-US" dirty="0"/>
              <a:t>定义的调度循环是理解</a:t>
            </a:r>
            <a:r>
              <a:rPr lang="en-US" altLang="zh-CN" dirty="0"/>
              <a:t>SV</a:t>
            </a:r>
            <a:r>
              <a:rPr lang="zh-CN" altLang="en-US" dirty="0"/>
              <a:t>语法属性的重要依据。</a:t>
            </a:r>
            <a:endParaRPr lang="en-US" altLang="zh-CN" dirty="0"/>
          </a:p>
          <a:p>
            <a:pPr lvl="1"/>
            <a:r>
              <a:rPr lang="en-US" altLang="zh-CN" dirty="0"/>
              <a:t>Program</a:t>
            </a:r>
            <a:r>
              <a:rPr lang="zh-CN" altLang="en-US" dirty="0"/>
              <a:t>块</a:t>
            </a:r>
            <a:endParaRPr lang="en-US" altLang="zh-CN" dirty="0"/>
          </a:p>
          <a:p>
            <a:pPr lvl="1"/>
            <a:r>
              <a:rPr lang="en-US" altLang="zh-CN" dirty="0"/>
              <a:t>Clocking Block</a:t>
            </a:r>
          </a:p>
          <a:p>
            <a:pPr lvl="1"/>
            <a:r>
              <a:rPr lang="zh-CN" altLang="en-US" dirty="0"/>
              <a:t>断言</a:t>
            </a:r>
            <a:endParaRPr lang="en-US" altLang="zh-CN" dirty="0"/>
          </a:p>
          <a:p>
            <a:pPr lvl="1"/>
            <a:r>
              <a:rPr lang="zh-CN" altLang="en-US" dirty="0"/>
              <a:t>。。</a:t>
            </a:r>
            <a:endParaRPr lang="en-US" altLang="zh-CN" dirty="0"/>
          </a:p>
        </p:txBody>
      </p:sp>
      <p:pic>
        <p:nvPicPr>
          <p:cNvPr id="4" name="Picture 2"/>
          <p:cNvPicPr>
            <a:picLocks noChangeAspect="1" noChangeArrowheads="1"/>
          </p:cNvPicPr>
          <p:nvPr/>
        </p:nvPicPr>
        <p:blipFill>
          <a:blip r:embed="rId2" cstate="print"/>
          <a:srcRect/>
          <a:stretch>
            <a:fillRect/>
          </a:stretch>
        </p:blipFill>
        <p:spPr bwMode="auto">
          <a:xfrm>
            <a:off x="5652120" y="332656"/>
            <a:ext cx="3888432" cy="6375812"/>
          </a:xfrm>
          <a:prstGeom prst="rect">
            <a:avLst/>
          </a:prstGeom>
          <a:noFill/>
          <a:ln w="9525">
            <a:noFill/>
            <a:miter lim="800000"/>
            <a:headEnd/>
            <a:tailEnd/>
          </a:ln>
        </p:spPr>
      </p:pic>
      <p:sp>
        <p:nvSpPr>
          <p:cNvPr id="5" name="矩形 4"/>
          <p:cNvSpPr/>
          <p:nvPr/>
        </p:nvSpPr>
        <p:spPr bwMode="auto">
          <a:xfrm>
            <a:off x="6948264" y="1412776"/>
            <a:ext cx="1296144" cy="35165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Char char="•"/>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sp>
        <p:nvSpPr>
          <p:cNvPr id="6" name="矩形 5"/>
          <p:cNvSpPr/>
          <p:nvPr/>
        </p:nvSpPr>
        <p:spPr bwMode="auto">
          <a:xfrm>
            <a:off x="6948264" y="2564904"/>
            <a:ext cx="1296144" cy="35165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Char char="•"/>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sp>
        <p:nvSpPr>
          <p:cNvPr id="7" name="矩形 6"/>
          <p:cNvSpPr/>
          <p:nvPr/>
        </p:nvSpPr>
        <p:spPr bwMode="auto">
          <a:xfrm>
            <a:off x="7020272" y="4005064"/>
            <a:ext cx="1296144" cy="223224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Char char="•"/>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sp>
        <p:nvSpPr>
          <p:cNvPr id="8" name="矩形 7"/>
          <p:cNvSpPr/>
          <p:nvPr/>
        </p:nvSpPr>
        <p:spPr bwMode="auto">
          <a:xfrm>
            <a:off x="6876256" y="476672"/>
            <a:ext cx="1296144" cy="43204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Char char="•"/>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可度量的验证</a:t>
            </a:r>
          </a:p>
        </p:txBody>
      </p:sp>
      <p:sp>
        <p:nvSpPr>
          <p:cNvPr id="3" name="副标题 2"/>
          <p:cNvSpPr>
            <a:spLocks noGrp="1"/>
          </p:cNvSpPr>
          <p:nvPr>
            <p:ph type="subTitle" idx="1"/>
          </p:nvPr>
        </p:nvSpPr>
        <p:spPr/>
        <p:txBody>
          <a:bodyPr/>
          <a:lstStyle/>
          <a:p>
            <a:endParaRPr lang="zh-CN" altLang="en-US"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覆盖率的种类</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没有任何一种单一的覆盖率可以完备地去衡量验证过程</a:t>
            </a:r>
            <a:endParaRPr lang="en-US" altLang="zh-CN" dirty="0"/>
          </a:p>
          <a:p>
            <a:pPr>
              <a:buFont typeface="Arial" panose="020B0604020202020204" pitchFamily="34" charset="0"/>
              <a:buChar char="•"/>
            </a:pPr>
            <a:r>
              <a:rPr lang="zh-CN" altLang="en-US" dirty="0"/>
              <a:t>及时我们可以达到</a:t>
            </a:r>
            <a:r>
              <a:rPr lang="en-US" altLang="zh-CN" dirty="0"/>
              <a:t>100%</a:t>
            </a:r>
            <a:r>
              <a:rPr lang="zh-CN" altLang="en-US" dirty="0"/>
              <a:t>的代码覆盖率，但这并不意味着</a:t>
            </a:r>
            <a:r>
              <a:rPr lang="en-US" altLang="zh-CN" dirty="0"/>
              <a:t>100%</a:t>
            </a:r>
            <a:r>
              <a:rPr lang="zh-CN" altLang="en-US" dirty="0"/>
              <a:t>的功能覆盖率。原因在于代码覆盖率并不是用来衡量设计内部的功能运转，或者模块之间的互动，或者功能时序的触发等。</a:t>
            </a:r>
            <a:endParaRPr lang="en-US" altLang="zh-CN" dirty="0"/>
          </a:p>
          <a:p>
            <a:pPr>
              <a:buFont typeface="Arial" panose="020B0604020202020204" pitchFamily="34" charset="0"/>
              <a:buChar char="•"/>
            </a:pPr>
            <a:r>
              <a:rPr lang="zh-CN" altLang="en-US" dirty="0"/>
              <a:t>类似地，我们即便达到了</a:t>
            </a:r>
            <a:r>
              <a:rPr lang="en-US" altLang="zh-CN" dirty="0"/>
              <a:t>100%</a:t>
            </a:r>
            <a:r>
              <a:rPr lang="zh-CN" altLang="en-US" dirty="0"/>
              <a:t>功能覆盖率，也可能只达到了</a:t>
            </a:r>
            <a:r>
              <a:rPr lang="en-US" altLang="zh-CN" dirty="0"/>
              <a:t>90%</a:t>
            </a:r>
            <a:r>
              <a:rPr lang="zh-CN" altLang="en-US" dirty="0"/>
              <a:t>的代码覆盖率。原因可能在于我们疏漏了去测试某些功能，或者一些实现的功能并没有被描述。</a:t>
            </a:r>
            <a:endParaRPr lang="en-US" altLang="zh-CN" dirty="0"/>
          </a:p>
          <a:p>
            <a:pPr>
              <a:buFont typeface="Arial" panose="020B0604020202020204" pitchFamily="34" charset="0"/>
              <a:buChar char="•"/>
            </a:pPr>
            <a:r>
              <a:rPr lang="zh-CN" altLang="en-US" dirty="0"/>
              <a:t>从上述关于代码覆盖率和功能覆盖率简单的论述就可以证明，如果想要得到全面的验证精度，我们就需要多个覆盖率种类的指标。</a:t>
            </a:r>
            <a:endParaRPr lang="en-US" altLang="zh-CN" dirty="0"/>
          </a:p>
          <a:p>
            <a:pPr>
              <a:buFont typeface="Arial" panose="020B0604020202020204" pitchFamily="34" charset="0"/>
              <a:buChar char="•"/>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331</a:t>
            </a:fld>
            <a:endParaRPr lang="en-US" dirty="0"/>
          </a:p>
        </p:txBody>
      </p:sp>
    </p:spTree>
    <p:extLst>
      <p:ext uri="{BB962C8B-B14F-4D97-AF65-F5344CB8AC3E}">
        <p14:creationId xmlns:p14="http://schemas.microsoft.com/office/powerpoint/2010/main" val="40010670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覆盖率的种类</a:t>
            </a:r>
            <a:br>
              <a:rPr lang="en-US" altLang="zh-CN" dirty="0"/>
            </a:br>
            <a:r>
              <a:rPr lang="zh-CN" altLang="en-US" sz="2800" dirty="0">
                <a:solidFill>
                  <a:schemeClr val="bg1">
                    <a:lumMod val="65000"/>
                  </a:schemeClr>
                </a:solidFill>
              </a:rPr>
              <a:t>分类</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最常见的划分覆盖率的两种方法</a:t>
            </a:r>
            <a:endParaRPr lang="en-US" altLang="zh-CN" dirty="0"/>
          </a:p>
          <a:p>
            <a:pPr lvl="2">
              <a:buFont typeface="Arial" panose="020B0604020202020204" pitchFamily="34" charset="0"/>
              <a:buChar char="•"/>
            </a:pPr>
            <a:r>
              <a:rPr lang="zh-CN" altLang="en-US" sz="1800" dirty="0"/>
              <a:t>按照覆盖率生成的方法，即隐性生成还是显性生成。</a:t>
            </a:r>
            <a:endParaRPr lang="en-US" altLang="zh-CN" sz="1800" dirty="0"/>
          </a:p>
          <a:p>
            <a:pPr lvl="2">
              <a:buFont typeface="Arial" panose="020B0604020202020204" pitchFamily="34" charset="0"/>
              <a:buChar char="•"/>
            </a:pPr>
            <a:r>
              <a:rPr lang="zh-CN" altLang="en-US" sz="1800" dirty="0"/>
              <a:t>按照覆盖率溯源，即它们从功能描述而来还是从设计实现而来。</a:t>
            </a:r>
            <a:endParaRPr lang="en-US" altLang="zh-CN" sz="1800" dirty="0"/>
          </a:p>
          <a:p>
            <a:pPr>
              <a:buFont typeface="Arial" panose="020B0604020202020204" pitchFamily="34" charset="0"/>
              <a:buChar char="•"/>
            </a:pPr>
            <a:r>
              <a:rPr lang="zh-CN" altLang="en-US" sz="2400" dirty="0"/>
              <a:t>例如功能覆盖率是显性的需要人为定义的覆盖率，而代码覆盖率则是隐性覆盖率这是因为仿真工具可以自动从</a:t>
            </a:r>
            <a:r>
              <a:rPr lang="en-US" altLang="zh-CN" sz="2400" dirty="0"/>
              <a:t>RTL</a:t>
            </a:r>
            <a:r>
              <a:rPr lang="zh-CN" altLang="en-US" sz="2400" dirty="0"/>
              <a:t>代码来生成。</a:t>
            </a:r>
            <a:endParaRPr lang="en-US" altLang="zh-CN" sz="2400" dirty="0"/>
          </a:p>
          <a:p>
            <a:pPr>
              <a:buFont typeface="Arial" panose="020B0604020202020204" pitchFamily="34" charset="0"/>
              <a:buChar char="•"/>
            </a:pPr>
            <a:endParaRPr lang="en-US" altLang="zh-CN" sz="24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332</a:t>
            </a:fld>
            <a:endParaRPr lang="en-US" dirty="0"/>
          </a:p>
        </p:txBody>
      </p:sp>
      <p:pic>
        <p:nvPicPr>
          <p:cNvPr id="5" name="Picture 4"/>
          <p:cNvPicPr>
            <a:picLocks noChangeAspect="1"/>
          </p:cNvPicPr>
          <p:nvPr/>
        </p:nvPicPr>
        <p:blipFill>
          <a:blip r:embed="rId2" cstate="print"/>
          <a:stretch>
            <a:fillRect/>
          </a:stretch>
        </p:blipFill>
        <p:spPr>
          <a:xfrm>
            <a:off x="6073437" y="73891"/>
            <a:ext cx="2465292" cy="2110509"/>
          </a:xfrm>
          <a:prstGeom prst="rect">
            <a:avLst/>
          </a:prstGeom>
        </p:spPr>
      </p:pic>
    </p:spTree>
    <p:extLst>
      <p:ext uri="{BB962C8B-B14F-4D97-AF65-F5344CB8AC3E}">
        <p14:creationId xmlns:p14="http://schemas.microsoft.com/office/powerpoint/2010/main" val="92383581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覆盖率的种类</a:t>
            </a:r>
            <a:br>
              <a:rPr lang="en-US" altLang="zh-CN" dirty="0"/>
            </a:br>
            <a:r>
              <a:rPr lang="zh-CN" altLang="en-US" sz="2800" dirty="0">
                <a:solidFill>
                  <a:schemeClr val="bg1">
                    <a:lumMod val="65000"/>
                  </a:schemeClr>
                </a:solidFill>
              </a:rPr>
              <a:t>分类</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如果将上述两个分类的方式进行组合，那么可以将代码覆盖率、断言覆盖率以及功能覆盖率分别置入到不同的象限。</a:t>
            </a:r>
            <a:endParaRPr lang="en-US" altLang="zh-CN" dirty="0"/>
          </a:p>
          <a:p>
            <a:pPr>
              <a:buFont typeface="Arial" panose="020B0604020202020204" pitchFamily="34" charset="0"/>
              <a:buChar char="•"/>
            </a:pPr>
            <a:r>
              <a:rPr lang="zh-CN" altLang="en-US" sz="2400" dirty="0"/>
              <a:t>但是需要注意，目前有一个象限仍然处于研究阶段，没有隐性的可以从功能描述生成某种覆盖率的方法，这也是为什么功能覆盖率依然需要人为定义的原因。</a:t>
            </a:r>
            <a:endParaRPr lang="en-US" altLang="zh-CN" sz="2400" dirty="0"/>
          </a:p>
          <a:p>
            <a:pPr>
              <a:buFont typeface="Arial" panose="020B0604020202020204" pitchFamily="34" charset="0"/>
              <a:buChar char="•"/>
            </a:pPr>
            <a:r>
              <a:rPr lang="zh-CN" altLang="en-US" sz="2400" dirty="0"/>
              <a:t>接下来我们将认识主要的两种覆盖率</a:t>
            </a:r>
            <a:endParaRPr lang="en-US" altLang="zh-CN" sz="2400" dirty="0"/>
          </a:p>
          <a:p>
            <a:pPr lvl="2">
              <a:buFont typeface="Arial" panose="020B0604020202020204" pitchFamily="34" charset="0"/>
              <a:buChar char="•"/>
            </a:pPr>
            <a:r>
              <a:rPr lang="zh-CN" altLang="en-US" sz="1800" dirty="0"/>
              <a:t>代码覆盖率（隐性覆盖率）</a:t>
            </a:r>
            <a:endParaRPr lang="en-US" altLang="zh-CN" sz="1800" dirty="0"/>
          </a:p>
          <a:p>
            <a:pPr lvl="2">
              <a:buFont typeface="Arial" panose="020B0604020202020204" pitchFamily="34" charset="0"/>
              <a:buChar char="•"/>
            </a:pPr>
            <a:r>
              <a:rPr lang="zh-CN" altLang="en-US" sz="1800" dirty="0"/>
              <a:t>功能覆盖率（显性覆盖率）</a:t>
            </a: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333</a:t>
            </a:fld>
            <a:endParaRPr lang="en-US" dirty="0"/>
          </a:p>
        </p:txBody>
      </p:sp>
      <p:pic>
        <p:nvPicPr>
          <p:cNvPr id="5" name="Picture 4"/>
          <p:cNvPicPr>
            <a:picLocks noChangeAspect="1"/>
          </p:cNvPicPr>
          <p:nvPr/>
        </p:nvPicPr>
        <p:blipFill>
          <a:blip r:embed="rId2" cstate="print"/>
          <a:stretch>
            <a:fillRect/>
          </a:stretch>
        </p:blipFill>
        <p:spPr>
          <a:xfrm>
            <a:off x="5634262" y="94707"/>
            <a:ext cx="3049363" cy="2610526"/>
          </a:xfrm>
          <a:prstGeom prst="rect">
            <a:avLst/>
          </a:prstGeom>
        </p:spPr>
      </p:pic>
    </p:spTree>
    <p:extLst>
      <p:ext uri="{BB962C8B-B14F-4D97-AF65-F5344CB8AC3E}">
        <p14:creationId xmlns:p14="http://schemas.microsoft.com/office/powerpoint/2010/main" val="10081455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代码覆盖率</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代码覆盖率并不是</a:t>
            </a:r>
            <a:r>
              <a:rPr lang="en-US" altLang="zh-CN" dirty="0"/>
              <a:t>SV</a:t>
            </a:r>
            <a:r>
              <a:rPr lang="zh-CN" altLang="en-US" dirty="0"/>
              <a:t>独有的，在软件测试领域很早之前就有了这一项测试指标。</a:t>
            </a:r>
            <a:endParaRPr lang="en-US" altLang="zh-CN" dirty="0"/>
          </a:p>
          <a:p>
            <a:pPr>
              <a:buFont typeface="Arial" panose="020B0604020202020204" pitchFamily="34" charset="0"/>
              <a:buChar char="•"/>
            </a:pPr>
            <a:r>
              <a:rPr lang="zh-CN" altLang="en-US" dirty="0"/>
              <a:t>代码覆盖率的一个优势在于它可以由仿真工具自动收集，继而用来指出在测试程序中设计源代码哪些被激活触发，而哪些则一直处于非激活的状态。</a:t>
            </a:r>
            <a:endParaRPr lang="en-US" altLang="zh-CN" dirty="0"/>
          </a:p>
          <a:p>
            <a:pPr>
              <a:buFont typeface="Arial" panose="020B0604020202020204" pitchFamily="34" charset="0"/>
              <a:buChar char="•"/>
            </a:pPr>
            <a:r>
              <a:rPr lang="zh-CN" altLang="en-US" dirty="0"/>
              <a:t>由于代码覆盖率自动的特性，在仿真过程中使能它变得很简单，它不需要修改设计或者验证环境。</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334</a:t>
            </a:fld>
            <a:endParaRPr lang="en-US" dirty="0"/>
          </a:p>
        </p:txBody>
      </p:sp>
    </p:spTree>
    <p:extLst>
      <p:ext uri="{BB962C8B-B14F-4D97-AF65-F5344CB8AC3E}">
        <p14:creationId xmlns:p14="http://schemas.microsoft.com/office/powerpoint/2010/main" val="317614072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代码覆盖率</a:t>
            </a:r>
            <a:br>
              <a:rPr lang="en-US" altLang="zh-CN" dirty="0"/>
            </a:br>
            <a:r>
              <a:rPr lang="zh-CN" altLang="en-US" sz="2800" dirty="0">
                <a:solidFill>
                  <a:schemeClr val="bg1">
                    <a:lumMod val="65000"/>
                  </a:schemeClr>
                </a:solidFill>
              </a:rPr>
              <a:t>局限</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代码覆盖率</a:t>
            </a:r>
            <a:r>
              <a:rPr lang="en-US" altLang="zh-CN" dirty="0"/>
              <a:t>100%</a:t>
            </a:r>
            <a:r>
              <a:rPr lang="zh-CN" altLang="en-US" dirty="0"/>
              <a:t>并不意味着足够的功能覆盖率</a:t>
            </a:r>
            <a:endParaRPr lang="en-US" altLang="zh-CN" dirty="0"/>
          </a:p>
          <a:p>
            <a:pPr>
              <a:buFont typeface="Arial" panose="020B0604020202020204" pitchFamily="34" charset="0"/>
              <a:buChar char="•"/>
            </a:pPr>
            <a:r>
              <a:rPr lang="zh-CN" altLang="en-US" dirty="0"/>
              <a:t>研究发现，在回归测试实现了</a:t>
            </a:r>
            <a:r>
              <a:rPr lang="en-US" altLang="zh-CN" dirty="0"/>
              <a:t>90%</a:t>
            </a:r>
            <a:r>
              <a:rPr lang="zh-CN" altLang="en-US" dirty="0"/>
              <a:t>的代码覆盖率时，平均只有</a:t>
            </a:r>
            <a:r>
              <a:rPr lang="en-US" altLang="zh-CN" dirty="0"/>
              <a:t>54%</a:t>
            </a:r>
            <a:r>
              <a:rPr lang="zh-CN" altLang="en-US" dirty="0"/>
              <a:t>的代码会被监测，这意味着即便代码覆盖率的完备性满足，但依然可能在这些代码中存在漏洞</a:t>
            </a:r>
            <a:endParaRPr lang="en-US" altLang="zh-CN" dirty="0"/>
          </a:p>
          <a:p>
            <a:pPr>
              <a:buFont typeface="Arial" panose="020B0604020202020204" pitchFamily="34" charset="0"/>
              <a:buChar char="•"/>
            </a:pPr>
            <a:r>
              <a:rPr lang="zh-CN" altLang="en-US" dirty="0"/>
              <a:t>上述的推断是因为不是所有被覆盖的代码都会得到足够的监测，也由于没有得到足够的监测，因此一些即便被触发的漏洞也在传播的过程中没有到达监测点上</a:t>
            </a:r>
            <a:r>
              <a:rPr lang="en-US" altLang="zh-CN" dirty="0"/>
              <a:t>——</a:t>
            </a:r>
            <a:r>
              <a:rPr lang="zh-CN" altLang="en-US" dirty="0"/>
              <a:t>漏洞便从眼皮底下“逃逸”了</a:t>
            </a:r>
            <a:endParaRPr lang="en-US" altLang="zh-CN" dirty="0"/>
          </a:p>
          <a:p>
            <a:pPr>
              <a:buFont typeface="Arial" panose="020B0604020202020204" pitchFamily="34" charset="0"/>
              <a:buChar char="•"/>
            </a:pPr>
            <a:r>
              <a:rPr lang="zh-CN" altLang="en-US" dirty="0"/>
              <a:t>另外，代码覆盖率的数据无法直接映射到哪些设计功能被测试了，所以从这一点来看，代码覆盖率和功能覆盖率之间又是互相独立的</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335</a:t>
            </a:fld>
            <a:endParaRPr lang="en-US" dirty="0"/>
          </a:p>
        </p:txBody>
      </p:sp>
    </p:spTree>
    <p:extLst>
      <p:ext uri="{BB962C8B-B14F-4D97-AF65-F5344CB8AC3E}">
        <p14:creationId xmlns:p14="http://schemas.microsoft.com/office/powerpoint/2010/main" val="14922243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代码覆盖率</a:t>
            </a:r>
            <a:br>
              <a:rPr lang="en-US" altLang="zh-CN" dirty="0"/>
            </a:br>
            <a:r>
              <a:rPr lang="zh-CN" altLang="en-US" sz="2800" dirty="0">
                <a:solidFill>
                  <a:schemeClr val="bg1">
                    <a:lumMod val="65000"/>
                  </a:schemeClr>
                </a:solidFill>
              </a:rPr>
              <a:t>跳转覆盖率（</a:t>
            </a:r>
            <a:r>
              <a:rPr lang="en-US" altLang="zh-CN" sz="2800" dirty="0">
                <a:solidFill>
                  <a:schemeClr val="bg1">
                    <a:lumMod val="65000"/>
                  </a:schemeClr>
                </a:solidFill>
              </a:rPr>
              <a:t>toggle</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用来衡量寄存器跳转的次数（</a:t>
            </a:r>
            <a:r>
              <a:rPr lang="en-US" altLang="zh-CN" dirty="0"/>
              <a:t>0-&gt;1</a:t>
            </a:r>
            <a:r>
              <a:rPr lang="zh-CN" altLang="en-US" dirty="0"/>
              <a:t>，</a:t>
            </a:r>
            <a:r>
              <a:rPr lang="en-US" altLang="zh-CN" dirty="0"/>
              <a:t>1-&gt;0</a:t>
            </a:r>
            <a:r>
              <a:rPr lang="zh-CN" altLang="en-US" dirty="0"/>
              <a:t>）</a:t>
            </a:r>
            <a:endParaRPr lang="en-US" altLang="zh-CN" dirty="0"/>
          </a:p>
          <a:p>
            <a:pPr>
              <a:buFont typeface="Arial" panose="020B0604020202020204" pitchFamily="34" charset="0"/>
              <a:buChar char="•"/>
            </a:pPr>
            <a:r>
              <a:rPr lang="zh-CN" altLang="en-US" dirty="0"/>
              <a:t>一般项目会要求模块的端口实现至少</a:t>
            </a:r>
            <a:r>
              <a:rPr lang="en-US" altLang="zh-CN" dirty="0"/>
              <a:t>1</a:t>
            </a:r>
            <a:r>
              <a:rPr lang="zh-CN" altLang="en-US" dirty="0"/>
              <a:t>次</a:t>
            </a:r>
            <a:r>
              <a:rPr lang="en-US" altLang="zh-CN" dirty="0"/>
              <a:t>0</a:t>
            </a:r>
            <a:r>
              <a:rPr lang="zh-CN" altLang="en-US" dirty="0"/>
              <a:t>到</a:t>
            </a:r>
            <a:r>
              <a:rPr lang="en-US" altLang="zh-CN" dirty="0"/>
              <a:t>1</a:t>
            </a:r>
            <a:r>
              <a:rPr lang="zh-CN" altLang="en-US" dirty="0"/>
              <a:t>，以及</a:t>
            </a:r>
            <a:r>
              <a:rPr lang="en-US" altLang="zh-CN" dirty="0"/>
              <a:t>1</a:t>
            </a:r>
            <a:r>
              <a:rPr lang="zh-CN" altLang="en-US" dirty="0"/>
              <a:t>次</a:t>
            </a:r>
            <a:r>
              <a:rPr lang="en-US" altLang="zh-CN" dirty="0"/>
              <a:t>1</a:t>
            </a:r>
            <a:r>
              <a:rPr lang="zh-CN" altLang="en-US" dirty="0"/>
              <a:t>到</a:t>
            </a:r>
            <a:r>
              <a:rPr lang="en-US" altLang="zh-CN" dirty="0"/>
              <a:t>0</a:t>
            </a:r>
            <a:r>
              <a:rPr lang="zh-CN" altLang="en-US" dirty="0"/>
              <a:t>的跳转来保证模块的集成和模块之间的互动</a:t>
            </a:r>
            <a:endParaRPr lang="en-US" altLang="zh-CN" dirty="0"/>
          </a:p>
          <a:p>
            <a:pPr>
              <a:buFont typeface="Arial" panose="020B0604020202020204" pitchFamily="34" charset="0"/>
              <a:buChar char="•"/>
            </a:pPr>
            <a:r>
              <a:rPr lang="zh-CN" altLang="en-US" dirty="0"/>
              <a:t>也有的项目会要求所有的寄存器都应该同端口一样满足跳转的最少次数</a:t>
            </a:r>
            <a:endParaRPr lang="en-US" altLang="zh-CN" dirty="0"/>
          </a:p>
          <a:p>
            <a:pPr>
              <a:buFont typeface="Arial" panose="020B0604020202020204" pitchFamily="34" charset="0"/>
              <a:buChar char="•"/>
            </a:pPr>
            <a:r>
              <a:rPr lang="zh-CN" altLang="en-US" dirty="0"/>
              <a:t>端口跳转覆盖率经常用来测试</a:t>
            </a:r>
            <a:r>
              <a:rPr lang="en-US" altLang="zh-CN" dirty="0"/>
              <a:t>IP</a:t>
            </a:r>
            <a:r>
              <a:rPr lang="zh-CN" altLang="en-US" dirty="0"/>
              <a:t>模块之间的基本连接性，例如检查一些输入端口是否没有连接，或者已经连接的两个端口的比特位数是否不匹配，又或者一些已经连接的输入是否被给定的固定值等，都可以通过跳转覆盖率来发现问题</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336</a:t>
            </a:fld>
            <a:endParaRPr lang="en-US" dirty="0"/>
          </a:p>
        </p:txBody>
      </p:sp>
    </p:spTree>
    <p:extLst>
      <p:ext uri="{BB962C8B-B14F-4D97-AF65-F5344CB8AC3E}">
        <p14:creationId xmlns:p14="http://schemas.microsoft.com/office/powerpoint/2010/main" val="27739632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代码覆盖率</a:t>
            </a:r>
            <a:br>
              <a:rPr lang="en-US" altLang="zh-CN" dirty="0"/>
            </a:br>
            <a:r>
              <a:rPr lang="zh-CN" altLang="en-US" sz="2800" dirty="0">
                <a:solidFill>
                  <a:schemeClr val="bg1">
                    <a:lumMod val="65000"/>
                  </a:schemeClr>
                </a:solidFill>
              </a:rPr>
              <a:t>行覆盖率（</a:t>
            </a:r>
            <a:r>
              <a:rPr lang="en-US" altLang="zh-CN" sz="2800" dirty="0">
                <a:solidFill>
                  <a:schemeClr val="bg1">
                    <a:lumMod val="65000"/>
                  </a:schemeClr>
                </a:solidFill>
              </a:rPr>
              <a:t>statement/line</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用来衡量源代码哪些代码行被执行过，以此来指出哪些代码行没有被执行过</a:t>
            </a:r>
            <a:endParaRPr lang="en-US" altLang="zh-CN" dirty="0"/>
          </a:p>
          <a:p>
            <a:pPr>
              <a:buFont typeface="Arial" panose="020B0604020202020204" pitchFamily="34" charset="0"/>
              <a:buChar char="•"/>
            </a:pPr>
            <a:r>
              <a:rPr lang="zh-CN" altLang="en-US" dirty="0"/>
              <a:t>从每一行执行的次数，如果设置最小的执行次数，也可以用来做充足代码测试的一项指标</a:t>
            </a:r>
            <a:endParaRPr lang="en-US" altLang="zh-CN" dirty="0"/>
          </a:p>
          <a:p>
            <a:pPr>
              <a:buFont typeface="Arial" panose="020B0604020202020204" pitchFamily="34" charset="0"/>
              <a:buChar char="•"/>
            </a:pPr>
            <a:r>
              <a:rPr lang="zh-CN" altLang="en-US" dirty="0"/>
              <a:t>代码覆盖率可以指出在一些缺乏输入激励的情况下，某些赋值的代码行没有被执行的情况，它也可以指出在一些漏洞影响或者无用代码的影响下，一些代码行也无法被执行的情况</a:t>
            </a:r>
            <a:endParaRPr lang="en-US" altLang="zh-CN" dirty="0"/>
          </a:p>
          <a:p>
            <a:pPr>
              <a:buFont typeface="Arial" panose="020B0604020202020204" pitchFamily="34" charset="0"/>
              <a:buChar char="•"/>
            </a:pPr>
            <a:r>
              <a:rPr lang="zh-CN" altLang="en-US" dirty="0"/>
              <a:t>对于那些无用的代码，也就是永远不会被执行的代码，在代码分析时，我们可以将它们从覆盖率数据中过滤掉</a:t>
            </a:r>
            <a:endParaRPr lang="en-US" altLang="zh-CN" dirty="0"/>
          </a:p>
          <a:p>
            <a:pPr>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337</a:t>
            </a:fld>
            <a:endParaRPr lang="en-US" dirty="0"/>
          </a:p>
        </p:txBody>
      </p:sp>
    </p:spTree>
    <p:extLst>
      <p:ext uri="{BB962C8B-B14F-4D97-AF65-F5344CB8AC3E}">
        <p14:creationId xmlns:p14="http://schemas.microsoft.com/office/powerpoint/2010/main" val="312905196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代码覆盖率</a:t>
            </a:r>
            <a:br>
              <a:rPr lang="en-US" altLang="zh-CN" dirty="0"/>
            </a:br>
            <a:r>
              <a:rPr lang="zh-CN" altLang="en-US" sz="2800" dirty="0">
                <a:solidFill>
                  <a:schemeClr val="bg1">
                    <a:lumMod val="65000"/>
                  </a:schemeClr>
                </a:solidFill>
              </a:rPr>
              <a:t>行覆盖率（</a:t>
            </a:r>
            <a:r>
              <a:rPr lang="en-US" altLang="zh-CN" sz="2800" dirty="0">
                <a:solidFill>
                  <a:schemeClr val="bg1">
                    <a:lumMod val="65000"/>
                  </a:schemeClr>
                </a:solidFill>
              </a:rPr>
              <a:t>statement/line</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287337" indent="-285750">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if (parity == ODD || parity == EVEN) begin</a:t>
            </a:r>
          </a:p>
          <a:p>
            <a:pPr marL="1587"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tx</a:t>
            </a:r>
            <a:r>
              <a:rPr lang="en-US" sz="1800" b="1" dirty="0">
                <a:latin typeface="Courier New" panose="02070309020205020404" pitchFamily="49" charset="0"/>
                <a:cs typeface="Courier New" panose="02070309020205020404" pitchFamily="49" charset="0"/>
              </a:rPr>
              <a:t> &lt;= </a:t>
            </a:r>
            <a:r>
              <a:rPr lang="en-US" sz="1800" b="1" dirty="0" err="1">
                <a:latin typeface="Courier New" panose="02070309020205020404" pitchFamily="49" charset="0"/>
                <a:cs typeface="Courier New" panose="02070309020205020404" pitchFamily="49" charset="0"/>
              </a:rPr>
              <a:t>compute_parity</a:t>
            </a:r>
            <a:r>
              <a:rPr lang="en-US" sz="1800" b="1" dirty="0">
                <a:latin typeface="Courier New" panose="02070309020205020404" pitchFamily="49" charset="0"/>
                <a:cs typeface="Courier New" panose="02070309020205020404" pitchFamily="49" charset="0"/>
              </a:rPr>
              <a:t>(data, parity);</a:t>
            </a:r>
          </a:p>
          <a:p>
            <a:pPr marL="1587"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tx_time</a:t>
            </a:r>
            <a:r>
              <a:rPr lang="en-US" sz="1800" b="1" dirty="0">
                <a:latin typeface="Courier New" panose="02070309020205020404" pitchFamily="49" charset="0"/>
                <a:cs typeface="Courier New" panose="02070309020205020404" pitchFamily="49" charset="0"/>
              </a:rPr>
              <a:t>);</a:t>
            </a:r>
          </a:p>
          <a:p>
            <a:pPr marL="1587" indent="0">
              <a:buNone/>
            </a:pPr>
            <a:r>
              <a:rPr lang="en-US" sz="1800" b="1" dirty="0">
                <a:latin typeface="Courier New" panose="02070309020205020404" pitchFamily="49" charset="0"/>
                <a:cs typeface="Courier New" panose="02070309020205020404" pitchFamily="49" charset="0"/>
              </a:rPr>
              <a:t>  end</a:t>
            </a:r>
          </a:p>
          <a:p>
            <a:pPr marL="287337" indent="-285750">
              <a:buFont typeface="Wingdings" panose="05000000000000000000" pitchFamily="2" charset="2"/>
              <a:buChar char="ü"/>
            </a:pPr>
            <a:r>
              <a:rPr lang="en-US" sz="1800" b="1" dirty="0" err="1">
                <a:latin typeface="Courier New" panose="02070309020205020404" pitchFamily="49" charset="0"/>
                <a:cs typeface="Courier New" panose="02070309020205020404" pitchFamily="49" charset="0"/>
              </a:rPr>
              <a:t>tx</a:t>
            </a:r>
            <a:r>
              <a:rPr lang="en-US" sz="1800" b="1" dirty="0">
                <a:latin typeface="Courier New" panose="02070309020205020404" pitchFamily="49" charset="0"/>
                <a:cs typeface="Courier New" panose="02070309020205020404" pitchFamily="49" charset="0"/>
              </a:rPr>
              <a:t> &lt;= 1’b0;</a:t>
            </a:r>
          </a:p>
          <a:p>
            <a:pPr marL="287337" indent="-285750">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tx_time</a:t>
            </a:r>
            <a:r>
              <a:rPr lang="en-US" sz="1800" b="1" dirty="0">
                <a:latin typeface="Courier New" panose="02070309020205020404" pitchFamily="49" charset="0"/>
                <a:cs typeface="Courier New" panose="02070309020205020404" pitchFamily="49" charset="0"/>
              </a:rPr>
              <a:t>);</a:t>
            </a:r>
          </a:p>
          <a:p>
            <a:pPr marL="287337" indent="-285750">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if (</a:t>
            </a:r>
            <a:r>
              <a:rPr lang="en-US" sz="1800" b="1" dirty="0" err="1">
                <a:latin typeface="Courier New" panose="02070309020205020404" pitchFamily="49" charset="0"/>
                <a:cs typeface="Courier New" panose="02070309020205020404" pitchFamily="49" charset="0"/>
              </a:rPr>
              <a:t>stop_bits</a:t>
            </a:r>
            <a:r>
              <a:rPr lang="en-US" sz="1800" b="1" dirty="0">
                <a:latin typeface="Courier New" panose="02070309020205020404" pitchFamily="49" charset="0"/>
                <a:cs typeface="Courier New" panose="02070309020205020404" pitchFamily="49" charset="0"/>
              </a:rPr>
              <a:t> == 2) begin</a:t>
            </a:r>
          </a:p>
          <a:p>
            <a:pPr marL="287337" indent="-285750">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tx</a:t>
            </a:r>
            <a:r>
              <a:rPr lang="en-US" sz="1800" b="1" dirty="0">
                <a:latin typeface="Courier New" panose="02070309020205020404" pitchFamily="49" charset="0"/>
                <a:cs typeface="Courier New" panose="02070309020205020404" pitchFamily="49" charset="0"/>
              </a:rPr>
              <a:t>&lt;=1’b0;</a:t>
            </a:r>
          </a:p>
          <a:p>
            <a:pPr marL="287337" indent="-285750">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tx_time</a:t>
            </a:r>
            <a:r>
              <a:rPr lang="en-US" sz="1800" b="1" dirty="0">
                <a:latin typeface="Courier New" panose="02070309020205020404" pitchFamily="49" charset="0"/>
                <a:cs typeface="Courier New" panose="02070309020205020404" pitchFamily="49" charset="0"/>
              </a:rPr>
              <a:t>);</a:t>
            </a:r>
          </a:p>
          <a:p>
            <a:pPr marL="1587" indent="0">
              <a:buNone/>
            </a:pPr>
            <a:r>
              <a:rPr lang="en-US" sz="1800" b="1" dirty="0">
                <a:latin typeface="Courier New" panose="02070309020205020404" pitchFamily="49" charset="0"/>
                <a:cs typeface="Courier New" panose="02070309020205020404" pitchFamily="49" charset="0"/>
              </a:rPr>
              <a:t>  end</a:t>
            </a:r>
          </a:p>
          <a:p>
            <a:pPr>
              <a:buFont typeface="Arial" panose="020B0604020202020204" pitchFamily="34" charset="0"/>
              <a:buChar char="•"/>
            </a:pPr>
            <a:r>
              <a:rPr lang="zh-CN" altLang="en-US" sz="2400" dirty="0"/>
              <a:t>行覆盖率 </a:t>
            </a:r>
            <a:r>
              <a:rPr lang="en-US" sz="2400" dirty="0"/>
              <a:t>= 6/8 = 75%</a:t>
            </a:r>
            <a:endParaRPr lang="en-US" altLang="zh-CN" sz="24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338</a:t>
            </a:fld>
            <a:endParaRPr lang="en-US" dirty="0"/>
          </a:p>
        </p:txBody>
      </p:sp>
      <p:sp>
        <p:nvSpPr>
          <p:cNvPr id="5" name="TextBox 4"/>
          <p:cNvSpPr txBox="1"/>
          <p:nvPr/>
        </p:nvSpPr>
        <p:spPr>
          <a:xfrm>
            <a:off x="4637152" y="2859628"/>
            <a:ext cx="2936665" cy="923330"/>
          </a:xfrm>
          <a:prstGeom prst="rect">
            <a:avLst/>
          </a:prstGeom>
          <a:noFill/>
        </p:spPr>
        <p:txBody>
          <a:bodyPr wrap="square" lIns="0" tIns="0" rIns="0" bIns="0" rtlCol="0">
            <a:spAutoFit/>
          </a:bodyPr>
          <a:lstStyle/>
          <a:p>
            <a:r>
              <a:rPr lang="zh-CN" altLang="en-US" sz="2000" dirty="0">
                <a:solidFill>
                  <a:schemeClr val="tx2"/>
                </a:solidFill>
                <a:cs typeface="Neo Sans Intel"/>
              </a:rPr>
              <a:t>当</a:t>
            </a:r>
            <a:r>
              <a:rPr lang="en-US" altLang="zh-CN" sz="2000" dirty="0">
                <a:solidFill>
                  <a:schemeClr val="tx2"/>
                </a:solidFill>
                <a:cs typeface="Neo Sans Intel"/>
              </a:rPr>
              <a:t>parity != ODD</a:t>
            </a:r>
            <a:r>
              <a:rPr lang="zh-CN" altLang="en-US" sz="2000" dirty="0">
                <a:solidFill>
                  <a:schemeClr val="tx2"/>
                </a:solidFill>
                <a:cs typeface="Neo Sans Intel"/>
              </a:rPr>
              <a:t> </a:t>
            </a:r>
            <a:r>
              <a:rPr lang="en-US" altLang="zh-CN" sz="2000" dirty="0">
                <a:solidFill>
                  <a:schemeClr val="tx2"/>
                </a:solidFill>
                <a:cs typeface="Neo Sans Intel"/>
              </a:rPr>
              <a:t>&amp;&amp; parity != EVEN &amp;&amp; </a:t>
            </a:r>
            <a:r>
              <a:rPr lang="en-US" altLang="zh-CN" sz="2000" dirty="0" err="1">
                <a:solidFill>
                  <a:schemeClr val="tx2"/>
                </a:solidFill>
                <a:cs typeface="Neo Sans Intel"/>
              </a:rPr>
              <a:t>stop_bits</a:t>
            </a:r>
            <a:r>
              <a:rPr lang="en-US" altLang="zh-CN" sz="2000" dirty="0">
                <a:solidFill>
                  <a:schemeClr val="tx2"/>
                </a:solidFill>
                <a:cs typeface="Neo Sans Intel"/>
              </a:rPr>
              <a:t> == 2</a:t>
            </a:r>
            <a:endParaRPr lang="en-US" sz="2000" dirty="0">
              <a:solidFill>
                <a:schemeClr val="tx2"/>
              </a:solidFill>
              <a:cs typeface="Neo Sans Intel"/>
            </a:endParaRPr>
          </a:p>
        </p:txBody>
      </p:sp>
    </p:spTree>
    <p:extLst>
      <p:ext uri="{BB962C8B-B14F-4D97-AF65-F5344CB8AC3E}">
        <p14:creationId xmlns:p14="http://schemas.microsoft.com/office/powerpoint/2010/main" val="354486611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代码覆盖率</a:t>
            </a:r>
            <a:br>
              <a:rPr lang="en-US" altLang="zh-CN" dirty="0"/>
            </a:br>
            <a:r>
              <a:rPr lang="zh-CN" altLang="en-US" sz="2800" dirty="0">
                <a:solidFill>
                  <a:schemeClr val="bg1">
                    <a:lumMod val="65000"/>
                  </a:schemeClr>
                </a:solidFill>
              </a:rPr>
              <a:t>分支覆盖率（</a:t>
            </a:r>
            <a:r>
              <a:rPr lang="en-US" altLang="zh-CN" sz="2800" dirty="0">
                <a:solidFill>
                  <a:schemeClr val="bg1">
                    <a:lumMod val="65000"/>
                  </a:schemeClr>
                </a:solidFill>
              </a:rPr>
              <a:t>branch</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分支覆盖率是用来对条件语句（</a:t>
            </a:r>
            <a:r>
              <a:rPr lang="en-US" altLang="zh-CN" dirty="0"/>
              <a:t>if/else</a:t>
            </a:r>
            <a:r>
              <a:rPr lang="zh-CN" altLang="en-US" dirty="0"/>
              <a:t>，</a:t>
            </a:r>
            <a:r>
              <a:rPr lang="en-US" altLang="zh-CN" dirty="0"/>
              <a:t> case</a:t>
            </a:r>
            <a:r>
              <a:rPr lang="zh-CN" altLang="en-US" dirty="0"/>
              <a:t>，</a:t>
            </a:r>
            <a:r>
              <a:rPr lang="en-US" altLang="zh-CN" dirty="0"/>
              <a:t>?:</a:t>
            </a:r>
            <a:r>
              <a:rPr lang="zh-CN" altLang="en-US" dirty="0"/>
              <a:t>），指出其执行的分支轨迹。</a:t>
            </a:r>
            <a:endParaRPr lang="en-US" altLang="zh-CN" dirty="0"/>
          </a:p>
          <a:p>
            <a:pPr>
              <a:buFont typeface="Arial" panose="020B0604020202020204" pitchFamily="34" charset="0"/>
              <a:buChar char="•"/>
            </a:pPr>
            <a:r>
              <a:rPr lang="zh-CN" altLang="en-US" dirty="0"/>
              <a:t>例如判断下列分支的布尔表达式为</a:t>
            </a:r>
            <a:r>
              <a:rPr lang="en-US" altLang="zh-CN" dirty="0"/>
              <a:t>true</a:t>
            </a:r>
            <a:r>
              <a:rPr lang="zh-CN" altLang="en-US" dirty="0"/>
              <a:t>或者</a:t>
            </a:r>
            <a:r>
              <a:rPr lang="en-US" altLang="zh-CN" dirty="0"/>
              <a:t>false</a:t>
            </a:r>
            <a:br>
              <a:rPr lang="en-US" altLang="zh-CN" dirty="0"/>
            </a:br>
            <a:r>
              <a:rPr lang="en-US" sz="2400" b="1" dirty="0">
                <a:latin typeface="Courier New" panose="02070309020205020404" pitchFamily="49" charset="0"/>
                <a:cs typeface="Courier New" panose="02070309020205020404" pitchFamily="49" charset="0"/>
              </a:rPr>
              <a:t>if (parity == ODD || parity == EVEN) begin</a:t>
            </a:r>
          </a:p>
          <a:p>
            <a:pPr>
              <a:buFont typeface="Arial" panose="020B0604020202020204" pitchFamily="34" charset="0"/>
              <a:buChar char="•"/>
            </a:pPr>
            <a:endParaRPr lang="en-US" altLang="zh-CN" dirty="0"/>
          </a:p>
          <a:p>
            <a:pPr>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339</a:t>
            </a:fld>
            <a:endParaRPr lang="en-US" dirty="0"/>
          </a:p>
        </p:txBody>
      </p:sp>
    </p:spTree>
    <p:extLst>
      <p:ext uri="{BB962C8B-B14F-4D97-AF65-F5344CB8AC3E}">
        <p14:creationId xmlns:p14="http://schemas.microsoft.com/office/powerpoint/2010/main" val="283635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19793922" name="Picture 2"/>
          <p:cNvPicPr>
            <a:picLocks noChangeAspect="1" noChangeArrowheads="1"/>
          </p:cNvPicPr>
          <p:nvPr/>
        </p:nvPicPr>
        <p:blipFill>
          <a:blip r:embed="rId2" cstate="print"/>
          <a:srcRect/>
          <a:stretch>
            <a:fillRect/>
          </a:stretch>
        </p:blipFill>
        <p:spPr bwMode="auto">
          <a:xfrm>
            <a:off x="971600" y="1052736"/>
            <a:ext cx="7580469" cy="5288781"/>
          </a:xfrm>
          <a:prstGeom prst="rect">
            <a:avLst/>
          </a:prstGeom>
          <a:noFill/>
          <a:ln w="9525">
            <a:noFill/>
            <a:miter lim="800000"/>
            <a:headEnd/>
            <a:tailEnd/>
          </a:ln>
          <a:effectLst/>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代码覆盖率</a:t>
            </a:r>
            <a:br>
              <a:rPr lang="en-US" altLang="zh-CN" dirty="0"/>
            </a:br>
            <a:r>
              <a:rPr lang="zh-CN" altLang="en-US" sz="2800" dirty="0">
                <a:solidFill>
                  <a:schemeClr val="bg1">
                    <a:lumMod val="65000"/>
                  </a:schemeClr>
                </a:solidFill>
              </a:rPr>
              <a:t>条件覆盖率（</a:t>
            </a:r>
            <a:r>
              <a:rPr lang="en-US" altLang="zh-CN" sz="2800" dirty="0">
                <a:solidFill>
                  <a:schemeClr val="bg1">
                    <a:lumMod val="65000"/>
                  </a:schemeClr>
                </a:solidFill>
              </a:rPr>
              <a:t>condition/expression</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条件覆盖率是用来衡量一些布尔表达式中各个条件真伪判断的执行轨迹。</a:t>
            </a:r>
            <a:endParaRPr lang="en-US" altLang="zh-CN" dirty="0"/>
          </a:p>
          <a:p>
            <a:pPr>
              <a:buFont typeface="Arial" panose="020B0604020202020204" pitchFamily="34" charset="0"/>
              <a:buChar char="•"/>
            </a:pPr>
            <a:r>
              <a:rPr lang="zh-CN" altLang="en-US" sz="1800" dirty="0"/>
              <a:t>例如下列</a:t>
            </a:r>
            <a:r>
              <a:rPr lang="en-US" altLang="zh-CN" sz="1800" dirty="0"/>
              <a:t>if</a:t>
            </a:r>
            <a:r>
              <a:rPr lang="zh-CN" altLang="en-US" sz="1800" dirty="0"/>
              <a:t>条件语句中的两个条件是否各自衡量为</a:t>
            </a:r>
            <a:r>
              <a:rPr lang="en-US" altLang="zh-CN" sz="1800" dirty="0"/>
              <a:t>true/false</a:t>
            </a:r>
            <a:br>
              <a:rPr lang="en-US" altLang="zh-CN" sz="1800" dirty="0"/>
            </a:br>
            <a:r>
              <a:rPr lang="en-US" sz="1800" b="1" dirty="0">
                <a:latin typeface="Courier New" panose="02070309020205020404" pitchFamily="49" charset="0"/>
                <a:cs typeface="Courier New" panose="02070309020205020404" pitchFamily="49" charset="0"/>
              </a:rPr>
              <a:t>if (parity == ODD || parity == EVEN) begin</a:t>
            </a:r>
          </a:p>
          <a:p>
            <a:pPr lvl="2">
              <a:buFont typeface="Arial" panose="020B0604020202020204" pitchFamily="34" charset="0"/>
              <a:buChar char="•"/>
            </a:pPr>
            <a:r>
              <a:rPr lang="en-US" altLang="zh-CN" sz="1800" b="1" dirty="0">
                <a:latin typeface="Courier New" panose="02070309020205020404" pitchFamily="49" charset="0"/>
                <a:cs typeface="Courier New" panose="02070309020205020404" pitchFamily="49" charset="0"/>
              </a:rPr>
              <a:t>parity == ODD </a:t>
            </a:r>
            <a:r>
              <a:rPr lang="zh-CN" altLang="en-US" sz="1800" b="1" dirty="0">
                <a:latin typeface="Courier New" panose="02070309020205020404" pitchFamily="49" charset="0"/>
                <a:cs typeface="Courier New" panose="02070309020205020404" pitchFamily="49" charset="0"/>
              </a:rPr>
              <a:t>或者 </a:t>
            </a:r>
            <a:r>
              <a:rPr lang="en-US" altLang="zh-CN" sz="1800" b="1" dirty="0">
                <a:latin typeface="Courier New" panose="02070309020205020404" pitchFamily="49" charset="0"/>
                <a:cs typeface="Courier New" panose="02070309020205020404" pitchFamily="49" charset="0"/>
              </a:rPr>
              <a:t>parity != ODD</a:t>
            </a:r>
          </a:p>
          <a:p>
            <a:pPr lvl="2">
              <a:buFont typeface="Arial" panose="020B0604020202020204" pitchFamily="34" charset="0"/>
              <a:buChar char="•"/>
            </a:pPr>
            <a:r>
              <a:rPr lang="en-US" altLang="zh-CN" sz="1800" b="1" dirty="0" err="1">
                <a:latin typeface="Courier New" panose="02070309020205020404" pitchFamily="49" charset="0"/>
                <a:cs typeface="Courier New" panose="02070309020205020404" pitchFamily="49" charset="0"/>
              </a:rPr>
              <a:t>paraity</a:t>
            </a:r>
            <a:r>
              <a:rPr lang="en-US" altLang="zh-CN" sz="1800" b="1" dirty="0">
                <a:latin typeface="Courier New" panose="02070309020205020404" pitchFamily="49" charset="0"/>
                <a:cs typeface="Courier New" panose="02070309020205020404" pitchFamily="49" charset="0"/>
              </a:rPr>
              <a:t> == EVEN </a:t>
            </a:r>
            <a:r>
              <a:rPr lang="zh-CN" altLang="en-US" sz="1800" b="1" dirty="0">
                <a:latin typeface="Courier New" panose="02070309020205020404" pitchFamily="49" charset="0"/>
                <a:cs typeface="Courier New" panose="02070309020205020404" pitchFamily="49" charset="0"/>
              </a:rPr>
              <a:t>或者 </a:t>
            </a:r>
            <a:r>
              <a:rPr lang="en-US" altLang="zh-CN" sz="1800" b="1" dirty="0">
                <a:latin typeface="Courier New" panose="02070309020205020404" pitchFamily="49" charset="0"/>
                <a:cs typeface="Courier New" panose="02070309020205020404" pitchFamily="49" charset="0"/>
              </a:rPr>
              <a:t>parity != EVEN</a:t>
            </a:r>
            <a:endParaRPr lang="en-US" sz="1800" b="1" dirty="0">
              <a:latin typeface="Courier New" panose="02070309020205020404" pitchFamily="49" charset="0"/>
              <a:cs typeface="Courier New" panose="02070309020205020404" pitchFamily="49" charset="0"/>
            </a:endParaRPr>
          </a:p>
          <a:p>
            <a:pPr>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340</a:t>
            </a:fld>
            <a:endParaRPr lang="en-US" dirty="0"/>
          </a:p>
        </p:txBody>
      </p:sp>
    </p:spTree>
    <p:extLst>
      <p:ext uri="{BB962C8B-B14F-4D97-AF65-F5344CB8AC3E}">
        <p14:creationId xmlns:p14="http://schemas.microsoft.com/office/powerpoint/2010/main" val="176745505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代码覆盖率</a:t>
            </a:r>
            <a:br>
              <a:rPr lang="en-US" altLang="zh-CN" dirty="0"/>
            </a:br>
            <a:r>
              <a:rPr lang="zh-CN" altLang="en-US" sz="2800" dirty="0">
                <a:solidFill>
                  <a:schemeClr val="bg1">
                    <a:lumMod val="65000"/>
                  </a:schemeClr>
                </a:solidFill>
              </a:rPr>
              <a:t>状态机覆盖率（</a:t>
            </a:r>
            <a:r>
              <a:rPr lang="en-US" altLang="zh-CN" sz="2800" dirty="0">
                <a:solidFill>
                  <a:schemeClr val="bg1">
                    <a:lumMod val="65000"/>
                  </a:schemeClr>
                </a:solidFill>
              </a:rPr>
              <a:t>FSM</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仿真工具由于可以自动识别状态机，因此在收集覆盖率时，也可以将覆盖率状态的执行情况监测到。</a:t>
            </a:r>
            <a:endParaRPr lang="en-US" altLang="zh-CN" dirty="0"/>
          </a:p>
          <a:p>
            <a:pPr>
              <a:buFont typeface="Arial" panose="020B0604020202020204" pitchFamily="34" charset="0"/>
              <a:buChar char="•"/>
            </a:pPr>
            <a:r>
              <a:rPr lang="zh-CN" altLang="en-US" dirty="0"/>
              <a:t>每个状态的进入次数，状态之间的跳转次数，以及多个状态的跳转顺序都可以由仿真工具记录下来。</a:t>
            </a:r>
            <a:endParaRPr lang="en-US" altLang="zh-CN" dirty="0"/>
          </a:p>
          <a:p>
            <a:pPr>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341</a:t>
            </a:fld>
            <a:endParaRPr lang="en-US" dirty="0"/>
          </a:p>
        </p:txBody>
      </p:sp>
    </p:spTree>
    <p:extLst>
      <p:ext uri="{BB962C8B-B14F-4D97-AF65-F5344CB8AC3E}">
        <p14:creationId xmlns:p14="http://schemas.microsoft.com/office/powerpoint/2010/main" val="225825698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sz="2400" dirty="0"/>
              <a:t>功能验证的目标在于确定设计有关的功能描述是否被全部实现了？</a:t>
            </a:r>
            <a:endParaRPr lang="en-US" altLang="zh-CN" sz="2400" dirty="0"/>
          </a:p>
          <a:p>
            <a:pPr>
              <a:buFont typeface="Arial" panose="020B0604020202020204" pitchFamily="34" charset="0"/>
              <a:buChar char="•"/>
            </a:pPr>
            <a:r>
              <a:rPr lang="zh-CN" altLang="en-US" sz="2400" dirty="0"/>
              <a:t>这一检查中可能会存在一些不期望的情况：</a:t>
            </a:r>
            <a:endParaRPr lang="en-US" altLang="zh-CN" sz="2400" dirty="0"/>
          </a:p>
          <a:p>
            <a:pPr lvl="2">
              <a:buFont typeface="Arial" panose="020B0604020202020204" pitchFamily="34" charset="0"/>
              <a:buChar char="•"/>
            </a:pPr>
            <a:r>
              <a:rPr lang="zh-CN" altLang="en-US" sz="1800" dirty="0"/>
              <a:t>一些功能没有被实现</a:t>
            </a:r>
            <a:endParaRPr lang="en-US" altLang="zh-CN" sz="1800" dirty="0"/>
          </a:p>
          <a:p>
            <a:pPr lvl="2">
              <a:buFont typeface="Arial" panose="020B0604020202020204" pitchFamily="34" charset="0"/>
              <a:buChar char="•"/>
            </a:pPr>
            <a:r>
              <a:rPr lang="zh-CN" altLang="en-US" sz="1800" dirty="0"/>
              <a:t>一些功能被错误地实现了</a:t>
            </a:r>
            <a:endParaRPr lang="en-US" altLang="zh-CN" sz="1800" dirty="0"/>
          </a:p>
          <a:p>
            <a:pPr lvl="2">
              <a:buFont typeface="Arial" panose="020B0604020202020204" pitchFamily="34" charset="0"/>
              <a:buChar char="•"/>
            </a:pPr>
            <a:r>
              <a:rPr lang="zh-CN" altLang="en-US" sz="1800" dirty="0"/>
              <a:t>一些没有被要求的功能也被实现了</a:t>
            </a:r>
            <a:endParaRPr lang="en-US" altLang="zh-CN" sz="1800" dirty="0"/>
          </a:p>
          <a:p>
            <a:pPr>
              <a:buFont typeface="Arial" panose="020B0604020202020204" pitchFamily="34" charset="0"/>
              <a:buChar char="•"/>
            </a:pPr>
            <a:r>
              <a:rPr lang="zh-CN" altLang="en-US" sz="2400" dirty="0"/>
              <a:t>我们无法通过代码覆盖率得知要求的功能是否被实现了，而需要显性地通过功能覆盖率与设计功能描述做映射，继而量化功能验证的进程。</a:t>
            </a:r>
            <a:endParaRPr lang="en-US" altLang="zh-CN" sz="2400" dirty="0"/>
          </a:p>
          <a:p>
            <a:pPr lvl="2">
              <a:buFont typeface="Arial" panose="020B0604020202020204" pitchFamily="34" charset="0"/>
              <a:buChar char="•"/>
            </a:pPr>
            <a:endParaRPr lang="en-US" altLang="zh-CN" sz="1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342</a:t>
            </a:fld>
            <a:endParaRPr lang="en-US" dirty="0"/>
          </a:p>
        </p:txBody>
      </p:sp>
    </p:spTree>
    <p:extLst>
      <p:ext uri="{BB962C8B-B14F-4D97-AF65-F5344CB8AC3E}">
        <p14:creationId xmlns:p14="http://schemas.microsoft.com/office/powerpoint/2010/main" val="31650306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sz="2400" dirty="0"/>
              <a:t>在约束随机测试流行于验证时，由于随机测试在仿真时会自动产生上千条测试激励，但我们却无法知道随机产生的激励究竟测试了什么功能。</a:t>
            </a:r>
            <a:endParaRPr lang="en-US" altLang="zh-CN" sz="2400" dirty="0"/>
          </a:p>
          <a:p>
            <a:pPr>
              <a:buFont typeface="Arial" panose="020B0604020202020204" pitchFamily="34" charset="0"/>
              <a:buChar char="•"/>
            </a:pPr>
            <a:r>
              <a:rPr lang="zh-CN" altLang="en-US" sz="2400" dirty="0"/>
              <a:t>功能覆盖率是最好地可以协助在回归测试时自动监测哪些功能被激活的方法。</a:t>
            </a:r>
            <a:endParaRPr lang="en-US" altLang="zh-CN" sz="2400" dirty="0"/>
          </a:p>
          <a:p>
            <a:pPr>
              <a:buFont typeface="Arial" panose="020B0604020202020204" pitchFamily="34" charset="0"/>
              <a:buChar char="•"/>
            </a:pPr>
            <a:r>
              <a:rPr lang="zh-CN" altLang="en-US" sz="2400" dirty="0"/>
              <a:t>创建功能覆盖率模型需要完成以下两个步骤：</a:t>
            </a:r>
            <a:endParaRPr lang="en-US" altLang="zh-CN" sz="2400" dirty="0"/>
          </a:p>
          <a:p>
            <a:pPr lvl="2">
              <a:buFont typeface="Arial" panose="020B0604020202020204" pitchFamily="34" charset="0"/>
              <a:buChar char="•"/>
            </a:pPr>
            <a:r>
              <a:rPr lang="zh-CN" altLang="en-US" sz="2000" dirty="0"/>
              <a:t>从功能描述文档提取拆分需要测试的功能点</a:t>
            </a:r>
            <a:endParaRPr lang="en-US" altLang="zh-CN" sz="2000" dirty="0"/>
          </a:p>
          <a:p>
            <a:pPr lvl="2">
              <a:buFont typeface="Arial" panose="020B0604020202020204" pitchFamily="34" charset="0"/>
              <a:buChar char="•"/>
            </a:pPr>
            <a:r>
              <a:rPr lang="zh-CN" altLang="en-US" sz="2000" dirty="0"/>
              <a:t>将功能点量化为与设计实现对应的</a:t>
            </a:r>
            <a:r>
              <a:rPr lang="en-US" altLang="zh-CN" sz="2000" dirty="0"/>
              <a:t>SV</a:t>
            </a:r>
            <a:r>
              <a:rPr lang="zh-CN" altLang="en-US" sz="2000" dirty="0"/>
              <a:t>功能覆盖代码</a:t>
            </a:r>
            <a:endParaRPr lang="en-US" altLang="zh-CN" sz="2000" dirty="0"/>
          </a:p>
          <a:p>
            <a:pPr>
              <a:buFont typeface="Arial" panose="020B0604020202020204" pitchFamily="34" charset="0"/>
              <a:buChar char="•"/>
            </a:pPr>
            <a:endParaRPr lang="en-US" altLang="zh-CN" sz="24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343</a:t>
            </a:fld>
            <a:endParaRPr lang="en-US" dirty="0"/>
          </a:p>
        </p:txBody>
      </p:sp>
    </p:spTree>
    <p:extLst>
      <p:ext uri="{BB962C8B-B14F-4D97-AF65-F5344CB8AC3E}">
        <p14:creationId xmlns:p14="http://schemas.microsoft.com/office/powerpoint/2010/main" val="14695952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覆盖组（</a:t>
            </a:r>
            <a:r>
              <a:rPr lang="en-US" altLang="zh-CN" sz="2800" dirty="0" err="1">
                <a:solidFill>
                  <a:schemeClr val="bg1">
                    <a:lumMod val="65000"/>
                  </a:schemeClr>
                </a:solidFill>
              </a:rPr>
              <a:t>covergroup</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sz="2400" dirty="0"/>
              <a:t>覆盖组与类相似，在一次定义以后便可以多次进行例化。</a:t>
            </a:r>
            <a:endParaRPr lang="en-US" altLang="zh-CN" sz="2400" dirty="0"/>
          </a:p>
          <a:p>
            <a:pPr>
              <a:buFont typeface="Arial" panose="020B0604020202020204" pitchFamily="34" charset="0"/>
              <a:buChar char="•"/>
            </a:pPr>
            <a:r>
              <a:rPr lang="zh-CN" altLang="en-US" sz="2400" dirty="0"/>
              <a:t>覆盖组含有覆盖点（</a:t>
            </a:r>
            <a:r>
              <a:rPr lang="en-US" altLang="zh-CN" sz="2400" dirty="0" err="1"/>
              <a:t>coverpoint</a:t>
            </a:r>
            <a:r>
              <a:rPr lang="zh-CN" altLang="en-US" sz="2400" dirty="0"/>
              <a:t>）、选项（</a:t>
            </a:r>
            <a:r>
              <a:rPr lang="en-US" altLang="zh-CN" sz="2400" dirty="0"/>
              <a:t>option</a:t>
            </a:r>
            <a:r>
              <a:rPr lang="zh-CN" altLang="en-US" sz="2400" dirty="0"/>
              <a:t>）、形式参数（</a:t>
            </a:r>
            <a:r>
              <a:rPr lang="en-US" altLang="zh-CN" sz="2400" dirty="0"/>
              <a:t>argument</a:t>
            </a:r>
            <a:r>
              <a:rPr lang="zh-CN" altLang="en-US" sz="2400" dirty="0"/>
              <a:t>）和可选触发（</a:t>
            </a:r>
            <a:r>
              <a:rPr lang="en-US" altLang="zh-CN" sz="2400" dirty="0"/>
              <a:t>trigger event</a:t>
            </a:r>
            <a:r>
              <a:rPr lang="zh-CN" altLang="en-US" sz="2400" dirty="0"/>
              <a:t>）。</a:t>
            </a:r>
            <a:endParaRPr lang="en-US" altLang="zh-CN" sz="2400" dirty="0"/>
          </a:p>
          <a:p>
            <a:pPr>
              <a:buFont typeface="Arial" panose="020B0604020202020204" pitchFamily="34" charset="0"/>
              <a:buChar char="•"/>
            </a:pPr>
            <a:r>
              <a:rPr lang="zh-CN" altLang="en-US" sz="2400" dirty="0"/>
              <a:t>一个覆盖组包含了一个或者多个数据点，全都在同一时间采集。</a:t>
            </a:r>
            <a:endParaRPr lang="en-US" altLang="zh-CN" sz="2400" dirty="0"/>
          </a:p>
          <a:p>
            <a:pPr>
              <a:buFont typeface="Arial" panose="020B0604020202020204" pitchFamily="34" charset="0"/>
              <a:buChar char="•"/>
            </a:pPr>
            <a:r>
              <a:rPr lang="zh-CN" altLang="en-US" sz="2400" dirty="0"/>
              <a:t>覆盖组可以定义在类里，也可以定义在模块或者程序（</a:t>
            </a:r>
            <a:r>
              <a:rPr lang="en-US" altLang="zh-CN" sz="2400" dirty="0"/>
              <a:t>program</a:t>
            </a:r>
            <a:r>
              <a:rPr lang="zh-CN" altLang="en-US" sz="2400" dirty="0"/>
              <a:t>）中。</a:t>
            </a:r>
            <a:endParaRPr lang="en-US" altLang="zh-CN" sz="2400" dirty="0"/>
          </a:p>
          <a:p>
            <a:pPr>
              <a:buFont typeface="Arial" panose="020B0604020202020204" pitchFamily="34" charset="0"/>
              <a:buChar char="•"/>
            </a:pPr>
            <a:endParaRPr lang="en-US" altLang="zh-CN" sz="24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344</a:t>
            </a:fld>
            <a:endParaRPr lang="en-US" dirty="0"/>
          </a:p>
        </p:txBody>
      </p:sp>
    </p:spTree>
    <p:extLst>
      <p:ext uri="{BB962C8B-B14F-4D97-AF65-F5344CB8AC3E}">
        <p14:creationId xmlns:p14="http://schemas.microsoft.com/office/powerpoint/2010/main" val="121481497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覆盖组（</a:t>
            </a:r>
            <a:r>
              <a:rPr lang="en-US" altLang="zh-CN" sz="2800" dirty="0" err="1">
                <a:solidFill>
                  <a:schemeClr val="bg1">
                    <a:lumMod val="65000"/>
                  </a:schemeClr>
                </a:solidFill>
              </a:rPr>
              <a:t>covergroup</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sz="2400" dirty="0"/>
              <a:t>覆盖组可以采集任何可见的变量，比如程序或模块变量、接口信号或者设计中的任何信号</a:t>
            </a:r>
            <a:endParaRPr lang="en-US" altLang="zh-CN" sz="2400" dirty="0"/>
          </a:p>
          <a:p>
            <a:pPr>
              <a:buFont typeface="Arial" panose="020B0604020202020204" pitchFamily="34" charset="0"/>
              <a:buChar char="•"/>
            </a:pPr>
            <a:r>
              <a:rPr lang="zh-CN" altLang="en-US" sz="2400" dirty="0"/>
              <a:t>在类中的覆盖组也可以采集类的成员变量</a:t>
            </a:r>
            <a:endParaRPr lang="en-US" altLang="zh-CN" sz="2400" dirty="0"/>
          </a:p>
          <a:p>
            <a:pPr>
              <a:buFont typeface="Arial" panose="020B0604020202020204" pitchFamily="34" charset="0"/>
              <a:buChar char="•"/>
            </a:pPr>
            <a:r>
              <a:rPr lang="zh-CN" altLang="en-US" sz="2400" dirty="0"/>
              <a:t>覆盖组应该定义在适当的抽象层次上</a:t>
            </a:r>
            <a:endParaRPr lang="en-US" altLang="zh-CN" sz="2400" dirty="0"/>
          </a:p>
          <a:p>
            <a:pPr>
              <a:buFont typeface="Arial" panose="020B0604020202020204" pitchFamily="34" charset="0"/>
              <a:buChar char="•"/>
            </a:pPr>
            <a:r>
              <a:rPr lang="zh-CN" altLang="en-US" sz="2400" dirty="0"/>
              <a:t>对任何事务的采样都必须等到数据被待测设计接收到以后</a:t>
            </a:r>
            <a:endParaRPr lang="en-US" altLang="zh-CN" sz="2400" dirty="0"/>
          </a:p>
          <a:p>
            <a:pPr>
              <a:buFont typeface="Arial" panose="020B0604020202020204" pitchFamily="34" charset="0"/>
              <a:buChar char="•"/>
            </a:pPr>
            <a:r>
              <a:rPr lang="zh-CN" altLang="en-US" sz="2400" dirty="0"/>
              <a:t>一个类也可以包含多个覆盖组，每个覆盖组可以根据需要将它们使能或者禁止</a:t>
            </a:r>
            <a:endParaRPr lang="en-US" altLang="zh-CN" sz="2400" dirty="0"/>
          </a:p>
          <a:p>
            <a:pPr>
              <a:buFont typeface="Arial" panose="020B0604020202020204" pitchFamily="34" charset="0"/>
              <a:buChar char="•"/>
            </a:pPr>
            <a:endParaRPr lang="en-US" altLang="zh-CN" sz="24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345</a:t>
            </a:fld>
            <a:endParaRPr lang="en-US" dirty="0"/>
          </a:p>
        </p:txBody>
      </p:sp>
    </p:spTree>
    <p:extLst>
      <p:ext uri="{BB962C8B-B14F-4D97-AF65-F5344CB8AC3E}">
        <p14:creationId xmlns:p14="http://schemas.microsoft.com/office/powerpoint/2010/main" val="366049750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覆盖组（</a:t>
            </a:r>
            <a:r>
              <a:rPr lang="en-US" altLang="zh-CN" sz="2800" dirty="0" err="1">
                <a:solidFill>
                  <a:schemeClr val="bg1">
                    <a:lumMod val="65000"/>
                  </a:schemeClr>
                </a:solidFill>
              </a:rPr>
              <a:t>covergroup</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75512" lvl="3" indent="0">
              <a:lnSpc>
                <a:spcPct val="120000"/>
              </a:lnSpc>
              <a:spcBef>
                <a:spcPts val="0"/>
              </a:spcBef>
              <a:buNone/>
            </a:pPr>
            <a:r>
              <a:rPr lang="en-US" sz="1600" b="1" dirty="0" err="1">
                <a:latin typeface="Courier New" panose="02070309020205020404" pitchFamily="49" charset="0"/>
                <a:cs typeface="Courier New" panose="02070309020205020404" pitchFamily="49" charset="0"/>
              </a:rPr>
              <a:t>enum</a:t>
            </a:r>
            <a:r>
              <a:rPr lang="en-US" sz="1600" b="1" dirty="0">
                <a:latin typeface="Courier New" panose="02070309020205020404" pitchFamily="49" charset="0"/>
                <a:cs typeface="Courier New" panose="02070309020205020404" pitchFamily="49" charset="0"/>
              </a:rPr>
              <a:t> { red, green, blue } color;</a:t>
            </a:r>
          </a:p>
          <a:p>
            <a:pPr marL="375512" lvl="3" indent="0">
              <a:lnSpc>
                <a:spcPct val="120000"/>
              </a:lnSpc>
              <a:spcBef>
                <a:spcPts val="0"/>
              </a:spcBef>
              <a:buNone/>
            </a:pPr>
            <a:r>
              <a:rPr lang="de-DE" sz="1600" b="1" dirty="0">
                <a:latin typeface="Courier New" panose="02070309020205020404" pitchFamily="49" charset="0"/>
                <a:cs typeface="Courier New" panose="02070309020205020404" pitchFamily="49" charset="0"/>
              </a:rPr>
              <a:t>bit [3:0] pixel_adr, pixel_offset, pixel_hue;</a:t>
            </a:r>
          </a:p>
          <a:p>
            <a:pPr marL="375512" lvl="3" indent="0">
              <a:lnSpc>
                <a:spcPct val="120000"/>
              </a:lnSpc>
              <a:spcBef>
                <a:spcPts val="0"/>
              </a:spcBef>
              <a:buNone/>
            </a:pPr>
            <a:r>
              <a:rPr lang="en-US" sz="1600" b="1" dirty="0" err="1">
                <a:latin typeface="Courier New" panose="02070309020205020404" pitchFamily="49" charset="0"/>
                <a:cs typeface="Courier New" panose="02070309020205020404" pitchFamily="49" charset="0"/>
              </a:rPr>
              <a:t>covergroup</a:t>
            </a:r>
            <a:r>
              <a:rPr lang="en-US" sz="1600" b="1" dirty="0">
                <a:latin typeface="Courier New" panose="02070309020205020404" pitchFamily="49" charset="0"/>
                <a:cs typeface="Courier New" panose="02070309020205020404" pitchFamily="49" charset="0"/>
              </a:rPr>
              <a:t> g2 @(</a:t>
            </a:r>
            <a:r>
              <a:rPr lang="en-US" sz="1600" b="1" dirty="0" err="1">
                <a:latin typeface="Courier New" panose="02070309020205020404" pitchFamily="49" charset="0"/>
                <a:cs typeface="Courier New" panose="02070309020205020404" pitchFamily="49" charset="0"/>
              </a:rPr>
              <a:t>posedge</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clk</a:t>
            </a:r>
            <a:r>
              <a:rPr lang="en-US" sz="16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600" b="1" dirty="0">
                <a:latin typeface="Courier New" panose="02070309020205020404" pitchFamily="49" charset="0"/>
                <a:cs typeface="Courier New" panose="02070309020205020404" pitchFamily="49" charset="0"/>
              </a:rPr>
              <a:t>  Hue: </a:t>
            </a:r>
            <a:r>
              <a:rPr lang="en-US" sz="1600" b="1" dirty="0" err="1">
                <a:latin typeface="Courier New" panose="02070309020205020404" pitchFamily="49" charset="0"/>
                <a:cs typeface="Courier New" panose="02070309020205020404" pitchFamily="49" charset="0"/>
              </a:rPr>
              <a:t>coverpoint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pixel_hue</a:t>
            </a:r>
            <a:r>
              <a:rPr lang="en-US" sz="16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600" b="1" dirty="0">
                <a:latin typeface="Courier New" panose="02070309020205020404" pitchFamily="49" charset="0"/>
                <a:cs typeface="Courier New" panose="02070309020205020404" pitchFamily="49" charset="0"/>
              </a:rPr>
              <a:t>  Offset: </a:t>
            </a:r>
            <a:r>
              <a:rPr lang="en-US" sz="1600" b="1" dirty="0" err="1">
                <a:latin typeface="Courier New" panose="02070309020205020404" pitchFamily="49" charset="0"/>
                <a:cs typeface="Courier New" panose="02070309020205020404" pitchFamily="49" charset="0"/>
              </a:rPr>
              <a:t>coverpoint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pixel_offset</a:t>
            </a:r>
            <a:r>
              <a:rPr lang="en-US" sz="16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AxC</a:t>
            </a:r>
            <a:r>
              <a:rPr lang="en-US" sz="1600" b="1" dirty="0">
                <a:latin typeface="Courier New" panose="02070309020205020404" pitchFamily="49" charset="0"/>
                <a:cs typeface="Courier New" panose="02070309020205020404" pitchFamily="49" charset="0"/>
              </a:rPr>
              <a:t>: cross color, </a:t>
            </a:r>
            <a:r>
              <a:rPr lang="en-US" sz="1600" b="1" dirty="0" err="1">
                <a:latin typeface="Courier New" panose="02070309020205020404" pitchFamily="49" charset="0"/>
                <a:cs typeface="Courier New" panose="02070309020205020404" pitchFamily="49" charset="0"/>
              </a:rPr>
              <a:t>pixel_adr</a:t>
            </a:r>
            <a:r>
              <a:rPr lang="en-US" sz="1600" b="1" dirty="0">
                <a:latin typeface="Courier New" panose="02070309020205020404" pitchFamily="49" charset="0"/>
                <a:cs typeface="Courier New" panose="02070309020205020404" pitchFamily="49" charset="0"/>
              </a:rPr>
              <a:t>; // cross 2 variables </a:t>
            </a:r>
          </a:p>
          <a:p>
            <a:pPr marL="375512" lvl="3" indent="0">
              <a:lnSpc>
                <a:spcPct val="120000"/>
              </a:lnSpc>
              <a:spcBef>
                <a:spcPts val="0"/>
              </a:spcBef>
              <a:buNone/>
            </a:pPr>
            <a:r>
              <a:rPr lang="en-US" sz="1600" b="1" dirty="0">
                <a:latin typeface="Courier New" panose="02070309020205020404" pitchFamily="49" charset="0"/>
                <a:cs typeface="Courier New" panose="02070309020205020404" pitchFamily="49" charset="0"/>
              </a:rPr>
              <a:t>  all: cross color, Hue, Offset; // cross 1 VARs and 2 CPs</a:t>
            </a:r>
          </a:p>
          <a:p>
            <a:pPr marL="375512" lvl="3" indent="0">
              <a:lnSpc>
                <a:spcPct val="120000"/>
              </a:lnSpc>
              <a:spcBef>
                <a:spcPts val="0"/>
              </a:spcBef>
              <a:buNone/>
            </a:pPr>
            <a:r>
              <a:rPr lang="en-US" sz="1600" b="1" dirty="0" err="1">
                <a:latin typeface="Courier New" panose="02070309020205020404" pitchFamily="49" charset="0"/>
                <a:cs typeface="Courier New" panose="02070309020205020404" pitchFamily="49" charset="0"/>
              </a:rPr>
              <a:t>endgroup</a:t>
            </a:r>
            <a:endParaRPr lang="en-US" sz="16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1600" dirty="0"/>
              <a:t>g2 </a:t>
            </a:r>
            <a:r>
              <a:rPr lang="en-US" sz="1600" dirty="0" err="1"/>
              <a:t>cg_inst</a:t>
            </a:r>
            <a:r>
              <a:rPr lang="en-US" sz="1600" dirty="0"/>
              <a:t> = </a:t>
            </a:r>
            <a:r>
              <a:rPr lang="en-US" sz="1600" b="1" dirty="0"/>
              <a:t>new()</a:t>
            </a:r>
            <a:r>
              <a:rPr lang="en-US" sz="1600" dirty="0"/>
              <a:t>;</a:t>
            </a:r>
            <a:endParaRPr lang="en-US" sz="1600" b="1" dirty="0">
              <a:latin typeface="Courier New" panose="02070309020205020404" pitchFamily="49" charset="0"/>
              <a:cs typeface="Courier New" panose="02070309020205020404" pitchFamily="49" charset="0"/>
            </a:endParaRPr>
          </a:p>
          <a:p>
            <a:pPr marL="346075" lvl="3" indent="-344488">
              <a:spcBef>
                <a:spcPts val="1200"/>
              </a:spcBef>
              <a:buFont typeface="Arial" panose="020B0604020202020204" pitchFamily="34" charset="0"/>
              <a:buChar char="•"/>
            </a:pPr>
            <a:r>
              <a:rPr lang="en-US" sz="2000" dirty="0" err="1"/>
              <a:t>covergroup</a:t>
            </a:r>
            <a:r>
              <a:rPr lang="en-US" sz="2000" dirty="0"/>
              <a:t>...</a:t>
            </a:r>
            <a:r>
              <a:rPr lang="en-US" sz="2000" dirty="0" err="1"/>
              <a:t>endgroup</a:t>
            </a:r>
            <a:r>
              <a:rPr lang="zh-CN" altLang="en-US" sz="2000" dirty="0"/>
              <a:t>来定义覆盖组</a:t>
            </a:r>
            <a:endParaRPr lang="en-US" altLang="zh-CN" sz="2000" dirty="0"/>
          </a:p>
          <a:p>
            <a:pPr marL="346075" lvl="3" indent="-344488">
              <a:spcBef>
                <a:spcPts val="1200"/>
              </a:spcBef>
              <a:buFont typeface="Arial" panose="020B0604020202020204" pitchFamily="34" charset="0"/>
              <a:buChar char="•"/>
            </a:pPr>
            <a:r>
              <a:rPr lang="zh-CN" altLang="en-US" sz="2000" dirty="0"/>
              <a:t>内部可以定义多个</a:t>
            </a:r>
            <a:r>
              <a:rPr lang="en-US" altLang="zh-CN" sz="2000" dirty="0" err="1"/>
              <a:t>coverpoint</a:t>
            </a:r>
            <a:endParaRPr lang="en-US" altLang="zh-CN" sz="2000" dirty="0"/>
          </a:p>
          <a:p>
            <a:pPr marL="346075" lvl="3" indent="-344488">
              <a:spcBef>
                <a:spcPts val="1200"/>
              </a:spcBef>
              <a:buFont typeface="Arial" panose="020B0604020202020204" pitchFamily="34" charset="0"/>
              <a:buChar char="•"/>
            </a:pPr>
            <a:r>
              <a:rPr lang="zh-CN" altLang="en-US" sz="2000" dirty="0"/>
              <a:t>如果不在</a:t>
            </a:r>
            <a:r>
              <a:rPr lang="en-US" altLang="zh-CN" sz="2000" dirty="0" err="1"/>
              <a:t>covergroup</a:t>
            </a:r>
            <a:r>
              <a:rPr lang="zh-CN" altLang="en-US" sz="2000" dirty="0"/>
              <a:t>声明时指定采样事件，那么默认该覆盖组只能依赖于其另外一个手动采样函数</a:t>
            </a:r>
            <a:r>
              <a:rPr lang="en-US" altLang="zh-CN" sz="2000" dirty="0"/>
              <a:t>sample()</a:t>
            </a:r>
          </a:p>
          <a:p>
            <a:pPr marL="661262" lvl="3" indent="-285750">
              <a:lnSpc>
                <a:spcPct val="120000"/>
              </a:lnSpc>
              <a:spcBef>
                <a:spcPts val="0"/>
              </a:spcBef>
              <a:buFont typeface="Arial" panose="020B0604020202020204" pitchFamily="34" charset="0"/>
              <a:buChar char="•"/>
            </a:pPr>
            <a:endParaRPr lang="en-US" sz="1600"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346</a:t>
            </a:fld>
            <a:endParaRPr lang="en-US" dirty="0"/>
          </a:p>
        </p:txBody>
      </p:sp>
    </p:spTree>
    <p:extLst>
      <p:ext uri="{BB962C8B-B14F-4D97-AF65-F5344CB8AC3E}">
        <p14:creationId xmlns:p14="http://schemas.microsoft.com/office/powerpoint/2010/main" val="157990989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覆盖组（</a:t>
            </a:r>
            <a:r>
              <a:rPr lang="en-US" altLang="zh-CN" sz="2800" dirty="0" err="1">
                <a:solidFill>
                  <a:schemeClr val="bg1">
                    <a:lumMod val="65000"/>
                  </a:schemeClr>
                </a:solidFill>
              </a:rPr>
              <a:t>covergroup</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000" dirty="0"/>
              <a:t>我们更多地将</a:t>
            </a:r>
            <a:r>
              <a:rPr lang="en-US" altLang="zh-CN" sz="2000" dirty="0" err="1"/>
              <a:t>covergroup</a:t>
            </a:r>
            <a:r>
              <a:rPr lang="zh-CN" altLang="en-US" sz="2000" dirty="0"/>
              <a:t>定义在类中，从而可以去覆盖类的成员变量</a:t>
            </a:r>
            <a:endParaRPr lang="en-US" altLang="zh-CN" sz="2000" dirty="0"/>
          </a:p>
          <a:p>
            <a:pPr marL="346075" lvl="3" indent="-344488">
              <a:spcBef>
                <a:spcPts val="1200"/>
              </a:spcBef>
              <a:buFont typeface="Arial" panose="020B0604020202020204" pitchFamily="34" charset="0"/>
              <a:buChar char="•"/>
            </a:pPr>
            <a:r>
              <a:rPr lang="zh-CN" altLang="en-US" sz="2000" dirty="0"/>
              <a:t>在类中声明的</a:t>
            </a:r>
            <a:r>
              <a:rPr lang="en-US" altLang="zh-CN" sz="2000" dirty="0" err="1"/>
              <a:t>covergroup</a:t>
            </a:r>
            <a:r>
              <a:rPr lang="zh-CN" altLang="en-US" sz="2000" dirty="0"/>
              <a:t>的方式被称为嵌入式覆盖组声明，以下的方式将会声明一个匿名的覆盖组类型和一个覆盖组变量</a:t>
            </a:r>
            <a:r>
              <a:rPr lang="en-US" altLang="zh-CN" sz="2000" dirty="0"/>
              <a:t>cov1</a:t>
            </a:r>
          </a:p>
          <a:p>
            <a:pPr marL="375512" lvl="3" indent="0">
              <a:lnSpc>
                <a:spcPct val="130000"/>
              </a:lnSpc>
              <a:spcBef>
                <a:spcPts val="0"/>
              </a:spcBef>
              <a:buNone/>
            </a:pPr>
            <a:r>
              <a:rPr lang="en-US" sz="1600" b="1" dirty="0">
                <a:latin typeface="Courier New" panose="02070309020205020404" pitchFamily="49" charset="0"/>
                <a:cs typeface="Courier New" panose="02070309020205020404" pitchFamily="49" charset="0"/>
              </a:rPr>
              <a:t>class xyz;</a:t>
            </a:r>
          </a:p>
          <a:p>
            <a:pPr marL="375512" lvl="3" indent="0">
              <a:lnSpc>
                <a:spcPct val="130000"/>
              </a:lnSpc>
              <a:spcBef>
                <a:spcPts val="0"/>
              </a:spcBef>
              <a:buNone/>
            </a:pPr>
            <a:r>
              <a:rPr lang="en-US" sz="1600" b="1" dirty="0">
                <a:latin typeface="Courier New" panose="02070309020205020404" pitchFamily="49" charset="0"/>
                <a:cs typeface="Courier New" panose="02070309020205020404" pitchFamily="49" charset="0"/>
              </a:rPr>
              <a:t>  bit [3:0] </a:t>
            </a:r>
            <a:r>
              <a:rPr lang="en-US" sz="1600" b="1" dirty="0" err="1">
                <a:latin typeface="Courier New" panose="02070309020205020404" pitchFamily="49" charset="0"/>
                <a:cs typeface="Courier New" panose="02070309020205020404" pitchFamily="49" charset="0"/>
              </a:rPr>
              <a:t>m_x</a:t>
            </a:r>
            <a:r>
              <a:rPr lang="en-US" sz="1600" b="1" dirty="0">
                <a:latin typeface="Courier New" panose="02070309020205020404" pitchFamily="49" charset="0"/>
                <a:cs typeface="Courier New" panose="02070309020205020404" pitchFamily="49" charset="0"/>
              </a:rPr>
              <a:t>;</a:t>
            </a:r>
          </a:p>
          <a:p>
            <a:pPr marL="375512" lvl="3" indent="0">
              <a:lnSpc>
                <a:spcPct val="130000"/>
              </a:lnSpc>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m_y</a:t>
            </a:r>
            <a:r>
              <a:rPr lang="en-US" sz="1600" b="1" dirty="0">
                <a:latin typeface="Courier New" panose="02070309020205020404" pitchFamily="49" charset="0"/>
                <a:cs typeface="Courier New" panose="02070309020205020404" pitchFamily="49" charset="0"/>
              </a:rPr>
              <a:t>;</a:t>
            </a:r>
          </a:p>
          <a:p>
            <a:pPr marL="375512" lvl="3" indent="0">
              <a:lnSpc>
                <a:spcPct val="130000"/>
              </a:lnSpc>
              <a:spcBef>
                <a:spcPts val="0"/>
              </a:spcBef>
              <a:buNone/>
            </a:pPr>
            <a:r>
              <a:rPr lang="en-US" sz="1600" b="1" dirty="0">
                <a:latin typeface="Courier New" panose="02070309020205020404" pitchFamily="49" charset="0"/>
                <a:cs typeface="Courier New" panose="02070309020205020404" pitchFamily="49" charset="0"/>
              </a:rPr>
              <a:t>  bit </a:t>
            </a:r>
            <a:r>
              <a:rPr lang="en-US" sz="1600" b="1" dirty="0" err="1">
                <a:latin typeface="Courier New" panose="02070309020205020404" pitchFamily="49" charset="0"/>
                <a:cs typeface="Courier New" panose="02070309020205020404" pitchFamily="49" charset="0"/>
              </a:rPr>
              <a:t>m_z</a:t>
            </a:r>
            <a:r>
              <a:rPr lang="en-US" sz="1600" b="1" dirty="0">
                <a:latin typeface="Courier New" panose="02070309020205020404" pitchFamily="49" charset="0"/>
                <a:cs typeface="Courier New" panose="02070309020205020404" pitchFamily="49" charset="0"/>
              </a:rPr>
              <a:t>;</a:t>
            </a:r>
          </a:p>
          <a:p>
            <a:pPr marL="375512" lvl="3" indent="0">
              <a:lnSpc>
                <a:spcPct val="130000"/>
              </a:lnSpc>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covergroup</a:t>
            </a:r>
            <a:r>
              <a:rPr lang="en-US" sz="1600" b="1" dirty="0">
                <a:latin typeface="Courier New" panose="02070309020205020404" pitchFamily="49" charset="0"/>
                <a:cs typeface="Courier New" panose="02070309020205020404" pitchFamily="49" charset="0"/>
              </a:rPr>
              <a:t> cov1 @</a:t>
            </a:r>
            <a:r>
              <a:rPr lang="en-US" sz="1600" b="1" dirty="0" err="1">
                <a:latin typeface="Courier New" panose="02070309020205020404" pitchFamily="49" charset="0"/>
                <a:cs typeface="Courier New" panose="02070309020205020404" pitchFamily="49" charset="0"/>
              </a:rPr>
              <a:t>m_z</a:t>
            </a:r>
            <a:r>
              <a:rPr lang="en-US" sz="1600" b="1" dirty="0">
                <a:latin typeface="Courier New" panose="02070309020205020404" pitchFamily="49" charset="0"/>
                <a:cs typeface="Courier New" panose="02070309020205020404" pitchFamily="49" charset="0"/>
              </a:rPr>
              <a:t>; // embedded </a:t>
            </a:r>
            <a:r>
              <a:rPr lang="en-US" sz="1600" b="1" dirty="0" err="1">
                <a:latin typeface="Courier New" panose="02070309020205020404" pitchFamily="49" charset="0"/>
                <a:cs typeface="Courier New" panose="02070309020205020404" pitchFamily="49" charset="0"/>
              </a:rPr>
              <a:t>covergroup</a:t>
            </a:r>
            <a:endParaRPr lang="en-US" sz="1600" b="1" dirty="0">
              <a:latin typeface="Courier New" panose="02070309020205020404" pitchFamily="49" charset="0"/>
              <a:cs typeface="Courier New" panose="02070309020205020404" pitchFamily="49" charset="0"/>
            </a:endParaRPr>
          </a:p>
          <a:p>
            <a:pPr marL="375512" lvl="3" indent="0">
              <a:lnSpc>
                <a:spcPct val="130000"/>
              </a:lnSpc>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coverpoint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m_x</a:t>
            </a:r>
            <a:r>
              <a:rPr lang="en-US" sz="1600" b="1" dirty="0">
                <a:latin typeface="Courier New" panose="02070309020205020404" pitchFamily="49" charset="0"/>
                <a:cs typeface="Courier New" panose="02070309020205020404" pitchFamily="49" charset="0"/>
              </a:rPr>
              <a:t>;</a:t>
            </a:r>
          </a:p>
          <a:p>
            <a:pPr marL="375512" lvl="3" indent="0">
              <a:lnSpc>
                <a:spcPct val="130000"/>
              </a:lnSpc>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coverpoint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m_y</a:t>
            </a:r>
            <a:r>
              <a:rPr lang="en-US" sz="1600" b="1" dirty="0">
                <a:latin typeface="Courier New" panose="02070309020205020404" pitchFamily="49" charset="0"/>
                <a:cs typeface="Courier New" panose="02070309020205020404" pitchFamily="49" charset="0"/>
              </a:rPr>
              <a:t>;</a:t>
            </a:r>
          </a:p>
          <a:p>
            <a:pPr marL="375512" lvl="3" indent="0">
              <a:lnSpc>
                <a:spcPct val="130000"/>
              </a:lnSpc>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endgroup</a:t>
            </a:r>
            <a:endParaRPr lang="en-US" sz="1600" b="1" dirty="0">
              <a:latin typeface="Courier New" panose="02070309020205020404" pitchFamily="49" charset="0"/>
              <a:cs typeface="Courier New" panose="02070309020205020404" pitchFamily="49" charset="0"/>
            </a:endParaRPr>
          </a:p>
          <a:p>
            <a:pPr marL="375512" lvl="3" indent="0">
              <a:lnSpc>
                <a:spcPct val="130000"/>
              </a:lnSpc>
              <a:spcBef>
                <a:spcPts val="0"/>
              </a:spcBef>
              <a:buNone/>
            </a:pPr>
            <a:r>
              <a:rPr lang="en-US" sz="1600" b="1" dirty="0">
                <a:latin typeface="Courier New" panose="02070309020205020404" pitchFamily="49" charset="0"/>
                <a:cs typeface="Courier New" panose="02070309020205020404" pitchFamily="49" charset="0"/>
              </a:rPr>
              <a:t>  function new(); cov1 = new; </a:t>
            </a:r>
            <a:r>
              <a:rPr lang="en-US" sz="1600" b="1" dirty="0" err="1">
                <a:latin typeface="Courier New" panose="02070309020205020404" pitchFamily="49" charset="0"/>
                <a:cs typeface="Courier New" panose="02070309020205020404" pitchFamily="49" charset="0"/>
              </a:rPr>
              <a:t>endfunction</a:t>
            </a:r>
            <a:endParaRPr lang="en-US" sz="1600" b="1" dirty="0">
              <a:latin typeface="Courier New" panose="02070309020205020404" pitchFamily="49" charset="0"/>
              <a:cs typeface="Courier New" panose="02070309020205020404" pitchFamily="49" charset="0"/>
            </a:endParaRPr>
          </a:p>
          <a:p>
            <a:pPr marL="375512" lvl="3" indent="0">
              <a:lnSpc>
                <a:spcPct val="130000"/>
              </a:lnSpc>
              <a:spcBef>
                <a:spcPts val="0"/>
              </a:spcBef>
              <a:buNone/>
            </a:pPr>
            <a:r>
              <a:rPr lang="en-US" sz="1600" b="1" dirty="0" err="1">
                <a:latin typeface="Courier New" panose="02070309020205020404" pitchFamily="49" charset="0"/>
                <a:cs typeface="Courier New" panose="02070309020205020404" pitchFamily="49" charset="0"/>
              </a:rPr>
              <a:t>endclass</a:t>
            </a:r>
            <a:endParaRPr lang="en-US" sz="1600" b="1" dirty="0">
              <a:latin typeface="Courier New" panose="02070309020205020404" pitchFamily="49" charset="0"/>
              <a:cs typeface="Courier New" panose="02070309020205020404" pitchFamily="49" charset="0"/>
            </a:endParaRPr>
          </a:p>
          <a:p>
            <a:pPr marL="1587" indent="0">
              <a:buNone/>
            </a:pPr>
            <a:endParaRPr lang="en-US" sz="4000"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347</a:t>
            </a:fld>
            <a:endParaRPr lang="en-US" dirty="0"/>
          </a:p>
        </p:txBody>
      </p:sp>
    </p:spTree>
    <p:extLst>
      <p:ext uri="{BB962C8B-B14F-4D97-AF65-F5344CB8AC3E}">
        <p14:creationId xmlns:p14="http://schemas.microsoft.com/office/powerpoint/2010/main" val="24156245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覆盖组（</a:t>
            </a:r>
            <a:r>
              <a:rPr lang="en-US" altLang="zh-CN" sz="2800" dirty="0" err="1">
                <a:solidFill>
                  <a:schemeClr val="bg1">
                    <a:lumMod val="65000"/>
                  </a:schemeClr>
                </a:solidFill>
              </a:rPr>
              <a:t>covergroup</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000" dirty="0"/>
              <a:t>一个类中可以声明多个</a:t>
            </a:r>
            <a:r>
              <a:rPr lang="en-US" altLang="zh-CN" sz="2000" dirty="0" err="1"/>
              <a:t>covergroup</a:t>
            </a:r>
            <a:endParaRPr lang="en-US" altLang="zh-CN" sz="2000" dirty="0"/>
          </a:p>
          <a:p>
            <a:pPr marL="375512" lvl="3" indent="0">
              <a:lnSpc>
                <a:spcPct val="140000"/>
              </a:lnSpc>
              <a:spcBef>
                <a:spcPts val="0"/>
              </a:spcBef>
              <a:buNone/>
            </a:pPr>
            <a:r>
              <a:rPr lang="en-US" sz="1600" b="1" dirty="0">
                <a:latin typeface="Courier New" panose="02070309020205020404" pitchFamily="49" charset="0"/>
                <a:cs typeface="Courier New" panose="02070309020205020404" pitchFamily="49" charset="0"/>
              </a:rPr>
              <a:t>class MC;</a:t>
            </a:r>
          </a:p>
          <a:p>
            <a:pPr marL="375512" lvl="3" indent="0">
              <a:lnSpc>
                <a:spcPct val="140000"/>
              </a:lnSpc>
              <a:spcBef>
                <a:spcPts val="0"/>
              </a:spcBef>
              <a:buNone/>
            </a:pPr>
            <a:r>
              <a:rPr lang="en-US" sz="1600" b="1" dirty="0">
                <a:latin typeface="Courier New" panose="02070309020205020404" pitchFamily="49" charset="0"/>
                <a:cs typeface="Courier New" panose="02070309020205020404" pitchFamily="49" charset="0"/>
              </a:rPr>
              <a:t>  logic [3:0] </a:t>
            </a:r>
            <a:r>
              <a:rPr lang="en-US" sz="1600" b="1" dirty="0" err="1">
                <a:latin typeface="Courier New" panose="02070309020205020404" pitchFamily="49" charset="0"/>
                <a:cs typeface="Courier New" panose="02070309020205020404" pitchFamily="49" charset="0"/>
              </a:rPr>
              <a:t>m_x</a:t>
            </a:r>
            <a:r>
              <a:rPr lang="en-US" sz="1600" b="1" dirty="0">
                <a:latin typeface="Courier New" panose="02070309020205020404" pitchFamily="49" charset="0"/>
                <a:cs typeface="Courier New" panose="02070309020205020404" pitchFamily="49" charset="0"/>
              </a:rPr>
              <a:t>;</a:t>
            </a:r>
          </a:p>
          <a:p>
            <a:pPr marL="375512" lvl="3" indent="0">
              <a:lnSpc>
                <a:spcPct val="140000"/>
              </a:lnSpc>
              <a:spcBef>
                <a:spcPts val="0"/>
              </a:spcBef>
              <a:buNone/>
            </a:pPr>
            <a:r>
              <a:rPr lang="en-US" sz="1600" b="1" dirty="0">
                <a:latin typeface="Courier New" panose="02070309020205020404" pitchFamily="49" charset="0"/>
                <a:cs typeface="Courier New" panose="02070309020205020404" pitchFamily="49" charset="0"/>
              </a:rPr>
              <a:t>  local logic </a:t>
            </a:r>
            <a:r>
              <a:rPr lang="en-US" sz="1600" b="1" dirty="0" err="1">
                <a:latin typeface="Courier New" panose="02070309020205020404" pitchFamily="49" charset="0"/>
                <a:cs typeface="Courier New" panose="02070309020205020404" pitchFamily="49" charset="0"/>
              </a:rPr>
              <a:t>m_z</a:t>
            </a:r>
            <a:r>
              <a:rPr lang="en-US" sz="1600" b="1" dirty="0">
                <a:latin typeface="Courier New" panose="02070309020205020404" pitchFamily="49" charset="0"/>
                <a:cs typeface="Courier New" panose="02070309020205020404" pitchFamily="49" charset="0"/>
              </a:rPr>
              <a:t>;</a:t>
            </a:r>
          </a:p>
          <a:p>
            <a:pPr marL="375512" lvl="3" indent="0">
              <a:lnSpc>
                <a:spcPct val="140000"/>
              </a:lnSpc>
              <a:spcBef>
                <a:spcPts val="0"/>
              </a:spcBef>
              <a:buNone/>
            </a:pPr>
            <a:r>
              <a:rPr lang="en-US" sz="1600" b="1" dirty="0">
                <a:latin typeface="Courier New" panose="02070309020205020404" pitchFamily="49" charset="0"/>
                <a:cs typeface="Courier New" panose="02070309020205020404" pitchFamily="49" charset="0"/>
              </a:rPr>
              <a:t>  bit </a:t>
            </a:r>
            <a:r>
              <a:rPr lang="en-US" sz="1600" b="1" dirty="0" err="1">
                <a:latin typeface="Courier New" panose="02070309020205020404" pitchFamily="49" charset="0"/>
                <a:cs typeface="Courier New" panose="02070309020205020404" pitchFamily="49" charset="0"/>
              </a:rPr>
              <a:t>m_e</a:t>
            </a:r>
            <a:r>
              <a:rPr lang="en-US" sz="1600" b="1" dirty="0">
                <a:latin typeface="Courier New" panose="02070309020205020404" pitchFamily="49" charset="0"/>
                <a:cs typeface="Courier New" panose="02070309020205020404" pitchFamily="49" charset="0"/>
              </a:rPr>
              <a:t>;</a:t>
            </a:r>
          </a:p>
          <a:p>
            <a:pPr marL="375512" lvl="3" indent="0">
              <a:lnSpc>
                <a:spcPct val="140000"/>
              </a:lnSpc>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covergroup</a:t>
            </a:r>
            <a:r>
              <a:rPr lang="en-US" sz="1600" b="1" dirty="0">
                <a:latin typeface="Courier New" panose="02070309020205020404" pitchFamily="49" charset="0"/>
                <a:cs typeface="Courier New" panose="02070309020205020404" pitchFamily="49" charset="0"/>
              </a:rPr>
              <a:t> cv1 @(</a:t>
            </a:r>
            <a:r>
              <a:rPr lang="en-US" sz="1600" b="1" dirty="0" err="1">
                <a:latin typeface="Courier New" panose="02070309020205020404" pitchFamily="49" charset="0"/>
                <a:cs typeface="Courier New" panose="02070309020205020404" pitchFamily="49" charset="0"/>
              </a:rPr>
              <a:t>posedge</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clk</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coverpoint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m_x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endgroup</a:t>
            </a:r>
            <a:endParaRPr lang="en-US" sz="1600" b="1" dirty="0">
              <a:latin typeface="Courier New" panose="02070309020205020404" pitchFamily="49" charset="0"/>
              <a:cs typeface="Courier New" panose="02070309020205020404" pitchFamily="49" charset="0"/>
            </a:endParaRPr>
          </a:p>
          <a:p>
            <a:pPr marL="375512" lvl="3" indent="0">
              <a:lnSpc>
                <a:spcPct val="140000"/>
              </a:lnSpc>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covergroup</a:t>
            </a:r>
            <a:r>
              <a:rPr lang="en-US" sz="1600" b="1" dirty="0">
                <a:latin typeface="Courier New" panose="02070309020205020404" pitchFamily="49" charset="0"/>
                <a:cs typeface="Courier New" panose="02070309020205020404" pitchFamily="49" charset="0"/>
              </a:rPr>
              <a:t> cv2 @</a:t>
            </a:r>
            <a:r>
              <a:rPr lang="en-US" sz="1600" b="1" dirty="0" err="1">
                <a:latin typeface="Courier New" panose="02070309020205020404" pitchFamily="49" charset="0"/>
                <a:cs typeface="Courier New" panose="02070309020205020404" pitchFamily="49" charset="0"/>
              </a:rPr>
              <a:t>m_e</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coverpoint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m_z</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endgroup</a:t>
            </a:r>
            <a:endParaRPr lang="en-US" sz="1600" b="1" dirty="0">
              <a:latin typeface="Courier New" panose="02070309020205020404" pitchFamily="49" charset="0"/>
              <a:cs typeface="Courier New" panose="02070309020205020404" pitchFamily="49" charset="0"/>
            </a:endParaRPr>
          </a:p>
          <a:p>
            <a:pPr marL="375512" lvl="3" indent="0">
              <a:lnSpc>
                <a:spcPct val="140000"/>
              </a:lnSpc>
              <a:spcBef>
                <a:spcPts val="0"/>
              </a:spcBef>
              <a:buNone/>
            </a:pPr>
            <a:r>
              <a:rPr lang="en-US" sz="1600" b="1" dirty="0" err="1">
                <a:latin typeface="Courier New" panose="02070309020205020404" pitchFamily="49" charset="0"/>
                <a:cs typeface="Courier New" panose="02070309020205020404" pitchFamily="49" charset="0"/>
              </a:rPr>
              <a:t>endclass</a:t>
            </a:r>
            <a:endParaRPr lang="en-US" sz="16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348</a:t>
            </a:fld>
            <a:endParaRPr lang="en-US" dirty="0"/>
          </a:p>
        </p:txBody>
      </p:sp>
    </p:spTree>
    <p:extLst>
      <p:ext uri="{BB962C8B-B14F-4D97-AF65-F5344CB8AC3E}">
        <p14:creationId xmlns:p14="http://schemas.microsoft.com/office/powerpoint/2010/main" val="2118492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覆盖组（</a:t>
            </a:r>
            <a:r>
              <a:rPr lang="en-US" altLang="zh-CN" sz="2800" dirty="0" err="1">
                <a:solidFill>
                  <a:schemeClr val="bg1">
                    <a:lumMod val="65000"/>
                  </a:schemeClr>
                </a:solidFill>
              </a:rPr>
              <a:t>covergroup</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fontScale="55000" lnSpcReduction="20000"/>
          </a:bodyPr>
          <a:lstStyle/>
          <a:p>
            <a:pPr marL="346075" lvl="3" indent="-344488">
              <a:spcBef>
                <a:spcPts val="1200"/>
              </a:spcBef>
              <a:buFont typeface="Arial" panose="020B0604020202020204" pitchFamily="34" charset="0"/>
              <a:buChar char="•"/>
            </a:pPr>
            <a:r>
              <a:rPr lang="en-US" altLang="zh-CN" sz="5100" dirty="0" err="1"/>
              <a:t>covergroup</a:t>
            </a:r>
            <a:r>
              <a:rPr lang="zh-CN" altLang="en-US" sz="5100" dirty="0"/>
              <a:t>可以与其它对象同步（</a:t>
            </a:r>
            <a:r>
              <a:rPr lang="en-US" altLang="zh-CN" sz="5100" dirty="0"/>
              <a:t>@</a:t>
            </a:r>
            <a:r>
              <a:rPr lang="en-US" altLang="zh-CN" sz="5100" dirty="0" err="1"/>
              <a:t>m_obj.m_ev</a:t>
            </a:r>
            <a:r>
              <a:rPr lang="zh-CN" altLang="en-US" sz="5100" dirty="0"/>
              <a:t>）</a:t>
            </a:r>
            <a:endParaRPr lang="en-US" altLang="zh-CN" sz="5100" dirty="0"/>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class Helper;</a:t>
            </a: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int</a:t>
            </a: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m_ev</a:t>
            </a:r>
            <a:r>
              <a:rPr lang="en-US" sz="37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3700" b="1" dirty="0" err="1">
                <a:latin typeface="Courier New" panose="02070309020205020404" pitchFamily="49" charset="0"/>
                <a:cs typeface="Courier New" panose="02070309020205020404" pitchFamily="49" charset="0"/>
              </a:rPr>
              <a:t>endclass</a:t>
            </a:r>
            <a:endParaRPr lang="en-US" sz="37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class </a:t>
            </a:r>
            <a:r>
              <a:rPr lang="en-US" sz="3700" b="1" dirty="0" err="1">
                <a:latin typeface="Courier New" panose="02070309020205020404" pitchFamily="49" charset="0"/>
                <a:cs typeface="Courier New" panose="02070309020205020404" pitchFamily="49" charset="0"/>
              </a:rPr>
              <a:t>MyClass</a:t>
            </a:r>
            <a:r>
              <a:rPr lang="en-US" sz="37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  Helper </a:t>
            </a:r>
            <a:r>
              <a:rPr lang="en-US" sz="3700" b="1" dirty="0" err="1">
                <a:latin typeface="Courier New" panose="02070309020205020404" pitchFamily="49" charset="0"/>
                <a:cs typeface="Courier New" panose="02070309020205020404" pitchFamily="49" charset="0"/>
              </a:rPr>
              <a:t>m_obj</a:t>
            </a:r>
            <a:r>
              <a:rPr lang="en-US" sz="37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int</a:t>
            </a: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m_a</a:t>
            </a:r>
            <a:r>
              <a:rPr lang="en-US" sz="37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covergroup</a:t>
            </a: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Cov</a:t>
            </a: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m_obj.m_ev</a:t>
            </a:r>
            <a:r>
              <a:rPr lang="en-US" sz="37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coverpoint</a:t>
            </a: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m_a</a:t>
            </a:r>
            <a:r>
              <a:rPr lang="en-US" sz="37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endgroup</a:t>
            </a:r>
            <a:endParaRPr lang="en-US" sz="37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  function new();</a:t>
            </a: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m_obj</a:t>
            </a:r>
            <a:r>
              <a:rPr lang="en-US" sz="3700" b="1" dirty="0">
                <a:latin typeface="Courier New" panose="02070309020205020404" pitchFamily="49" charset="0"/>
                <a:cs typeface="Courier New" panose="02070309020205020404" pitchFamily="49" charset="0"/>
              </a:rPr>
              <a:t> = new;</a:t>
            </a: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    // Create embedded </a:t>
            </a:r>
            <a:r>
              <a:rPr lang="en-US" sz="3700" b="1" dirty="0" err="1">
                <a:latin typeface="Courier New" panose="02070309020205020404" pitchFamily="49" charset="0"/>
                <a:cs typeface="Courier New" panose="02070309020205020404" pitchFamily="49" charset="0"/>
              </a:rPr>
              <a:t>covergroup</a:t>
            </a:r>
            <a:r>
              <a:rPr lang="en-US" sz="3700" b="1" dirty="0">
                <a:latin typeface="Courier New" panose="02070309020205020404" pitchFamily="49" charset="0"/>
                <a:cs typeface="Courier New" panose="02070309020205020404" pitchFamily="49" charset="0"/>
              </a:rPr>
              <a:t> after creating </a:t>
            </a:r>
            <a:r>
              <a:rPr lang="en-US" sz="3700" b="1" dirty="0" err="1">
                <a:latin typeface="Courier New" panose="02070309020205020404" pitchFamily="49" charset="0"/>
                <a:cs typeface="Courier New" panose="02070309020205020404" pitchFamily="49" charset="0"/>
              </a:rPr>
              <a:t>m_obj</a:t>
            </a:r>
            <a:r>
              <a:rPr lang="en-US" sz="37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Cov</a:t>
            </a:r>
            <a:r>
              <a:rPr lang="en-US" sz="3700" b="1" dirty="0">
                <a:latin typeface="Courier New" panose="02070309020205020404" pitchFamily="49" charset="0"/>
                <a:cs typeface="Courier New" panose="02070309020205020404" pitchFamily="49" charset="0"/>
              </a:rPr>
              <a:t> = new; </a:t>
            </a:r>
          </a:p>
          <a:p>
            <a:pPr marL="375512" lvl="3" indent="0">
              <a:lnSpc>
                <a:spcPct val="120000"/>
              </a:lnSpc>
              <a:spcBef>
                <a:spcPts val="0"/>
              </a:spcBef>
              <a:buNone/>
            </a:pPr>
            <a:r>
              <a:rPr lang="en-US" sz="3700" b="1" dirty="0">
                <a:latin typeface="Courier New" panose="02070309020205020404" pitchFamily="49" charset="0"/>
                <a:cs typeface="Courier New" panose="02070309020205020404" pitchFamily="49" charset="0"/>
              </a:rPr>
              <a:t>  </a:t>
            </a:r>
            <a:r>
              <a:rPr lang="en-US" sz="3700" b="1" dirty="0" err="1">
                <a:latin typeface="Courier New" panose="02070309020205020404" pitchFamily="49" charset="0"/>
                <a:cs typeface="Courier New" panose="02070309020205020404" pitchFamily="49" charset="0"/>
              </a:rPr>
              <a:t>endfunction</a:t>
            </a:r>
            <a:endParaRPr lang="en-US" sz="37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3700" b="1" dirty="0" err="1">
                <a:latin typeface="Courier New" panose="02070309020205020404" pitchFamily="49" charset="0"/>
                <a:cs typeface="Courier New" panose="02070309020205020404" pitchFamily="49" charset="0"/>
              </a:rPr>
              <a:t>endclass</a:t>
            </a:r>
            <a:endParaRPr lang="en-US" sz="37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349</a:t>
            </a:fld>
            <a:endParaRPr lang="en-US" dirty="0"/>
          </a:p>
        </p:txBody>
      </p:sp>
    </p:spTree>
    <p:extLst>
      <p:ext uri="{BB962C8B-B14F-4D97-AF65-F5344CB8AC3E}">
        <p14:creationId xmlns:p14="http://schemas.microsoft.com/office/powerpoint/2010/main" val="2912213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SystemVerilog </a:t>
            </a:r>
            <a:r>
              <a:rPr lang="zh-CN" altLang="en-US" dirty="0"/>
              <a:t>的时钟和程序块</a:t>
            </a:r>
          </a:p>
        </p:txBody>
      </p:sp>
      <p:sp>
        <p:nvSpPr>
          <p:cNvPr id="3" name="内容占位符 2"/>
          <p:cNvSpPr>
            <a:spLocks noGrp="1"/>
          </p:cNvSpPr>
          <p:nvPr>
            <p:ph idx="1"/>
          </p:nvPr>
        </p:nvSpPr>
        <p:spPr/>
        <p:txBody>
          <a:bodyPr/>
          <a:lstStyle/>
          <a:p>
            <a:r>
              <a:rPr lang="zh-CN" altLang="en-US" dirty="0"/>
              <a:t>时钟块（域）及其调度属性</a:t>
            </a:r>
            <a:endParaRPr lang="en-US" altLang="zh-CN" dirty="0"/>
          </a:p>
          <a:p>
            <a:pPr lvl="1"/>
            <a:r>
              <a:rPr lang="zh-CN" altLang="en-US" dirty="0"/>
              <a:t>属于型同步采样（好处？）</a:t>
            </a:r>
            <a:endParaRPr lang="en-US" altLang="zh-CN" dirty="0"/>
          </a:p>
          <a:p>
            <a:pPr lvl="2"/>
            <a:r>
              <a:rPr lang="zh-CN" altLang="en-US" dirty="0"/>
              <a:t>方便测试平台的开发</a:t>
            </a:r>
          </a:p>
          <a:p>
            <a:pPr lvl="2"/>
            <a:r>
              <a:rPr lang="zh-CN" altLang="en-US" dirty="0"/>
              <a:t> 促进测试平台的重复使用</a:t>
            </a:r>
            <a:endParaRPr lang="en-US" altLang="zh-CN" dirty="0"/>
          </a:p>
          <a:p>
            <a:pPr lvl="2"/>
            <a:r>
              <a:rPr lang="zh-CN" altLang="en-US" dirty="0"/>
              <a:t>稳定的采样输入和输出。</a:t>
            </a:r>
            <a:endParaRPr lang="en-US" altLang="zh-CN" dirty="0"/>
          </a:p>
          <a:p>
            <a:pPr lvl="1"/>
            <a:r>
              <a:rPr lang="zh-CN" altLang="en-US" dirty="0"/>
              <a:t>基于输入时钟周期的测试激励信号的产生（驱动）</a:t>
            </a:r>
          </a:p>
          <a:p>
            <a:pPr lvl="1"/>
            <a:r>
              <a:rPr lang="zh-CN" altLang="en-US" dirty="0"/>
              <a:t>基于输入时钟周期的输入信号采样（给</a:t>
            </a:r>
            <a:r>
              <a:rPr lang="en-US" altLang="zh-CN" dirty="0"/>
              <a:t>TB</a:t>
            </a:r>
            <a:r>
              <a:rPr lang="zh-CN" altLang="en-US" dirty="0"/>
              <a:t>）</a:t>
            </a:r>
          </a:p>
          <a:p>
            <a:pPr lvl="1"/>
            <a:r>
              <a:rPr lang="zh-CN" altLang="en-US" dirty="0"/>
              <a:t>良好设计的时钟块信号跟</a:t>
            </a:r>
            <a:r>
              <a:rPr lang="en-US" altLang="zh-CN" dirty="0"/>
              <a:t>DUV</a:t>
            </a:r>
            <a:r>
              <a:rPr lang="zh-CN" altLang="en-US" dirty="0"/>
              <a:t>的内部驱动信号不会产生竞争</a:t>
            </a:r>
            <a:endParaRPr lang="en-US" altLang="zh-CN" dirty="0"/>
          </a:p>
          <a:p>
            <a:r>
              <a:rPr lang="zh-CN" altLang="en-US" dirty="0"/>
              <a:t>程序块</a:t>
            </a:r>
            <a:endParaRPr lang="en-US" altLang="zh-CN" dirty="0"/>
          </a:p>
          <a:p>
            <a:pPr lvl="1"/>
            <a:r>
              <a:rPr lang="zh-CN" altLang="en-US" dirty="0"/>
              <a:t>使得设计代码和测试代码分开</a:t>
            </a:r>
            <a:endParaRPr lang="en-US" altLang="zh-CN" dirty="0"/>
          </a:p>
          <a:p>
            <a:pPr lvl="1"/>
            <a:r>
              <a:rPr lang="zh-CN" altLang="en-US" dirty="0"/>
              <a:t>使用预定义的调度语义，使得测试驱动跟设计代码内部驱动无冒险现象。</a:t>
            </a:r>
            <a:endParaRPr lang="en-US" altLang="zh-CN" dirty="0"/>
          </a:p>
          <a:p>
            <a:pPr lvl="1"/>
            <a:r>
              <a:rPr lang="zh-CN" altLang="en-US" dirty="0"/>
              <a:t>配合时钟块使用</a:t>
            </a:r>
            <a:endParaRPr lang="en-US" altLang="zh-CN" dirty="0"/>
          </a:p>
          <a:p>
            <a:pPr lvl="1"/>
            <a:endParaRPr lang="zh-CN" altLang="en-US"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覆盖点（</a:t>
            </a:r>
            <a:r>
              <a:rPr lang="en-US" altLang="zh-CN" sz="2800" dirty="0" err="1">
                <a:solidFill>
                  <a:schemeClr val="bg1">
                    <a:lumMod val="65000"/>
                  </a:schemeClr>
                </a:solidFill>
              </a:rPr>
              <a:t>coverpoint</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一个</a:t>
            </a:r>
            <a:r>
              <a:rPr lang="en-US" altLang="zh-CN" sz="2400" dirty="0" err="1"/>
              <a:t>covergroup</a:t>
            </a:r>
            <a:r>
              <a:rPr lang="zh-CN" altLang="en-US" sz="2400" dirty="0"/>
              <a:t>可以包含一个或者多个</a:t>
            </a:r>
            <a:r>
              <a:rPr lang="en-US" altLang="zh-CN" sz="2400" dirty="0" err="1"/>
              <a:t>coverpoint</a:t>
            </a:r>
            <a:r>
              <a:rPr lang="zh-CN" altLang="en-US" sz="2400" dirty="0"/>
              <a:t>，一个</a:t>
            </a:r>
            <a:r>
              <a:rPr lang="en-US" altLang="zh-CN" sz="2400" dirty="0" err="1"/>
              <a:t>coverpoint</a:t>
            </a:r>
            <a:r>
              <a:rPr lang="zh-CN" altLang="en-US" sz="2400" dirty="0"/>
              <a:t>可以用来采样数据或者数据的变化</a:t>
            </a:r>
            <a:endParaRPr lang="en-US" altLang="zh-CN" sz="2400" dirty="0"/>
          </a:p>
          <a:p>
            <a:pPr marL="346075" lvl="3" indent="-344488">
              <a:spcBef>
                <a:spcPts val="1200"/>
              </a:spcBef>
              <a:buFont typeface="Arial" panose="020B0604020202020204" pitchFamily="34" charset="0"/>
              <a:buChar char="•"/>
            </a:pPr>
            <a:r>
              <a:rPr lang="zh-CN" altLang="en-US" sz="2400" dirty="0"/>
              <a:t>一个</a:t>
            </a:r>
            <a:r>
              <a:rPr lang="en-US" altLang="zh-CN" sz="2400" dirty="0" err="1"/>
              <a:t>coverpoint</a:t>
            </a:r>
            <a:r>
              <a:rPr lang="zh-CN" altLang="en-US" sz="2400" dirty="0"/>
              <a:t>可以对应多个</a:t>
            </a:r>
            <a:r>
              <a:rPr lang="en-US" altLang="zh-CN" sz="2400" dirty="0"/>
              <a:t>bin</a:t>
            </a:r>
            <a:r>
              <a:rPr lang="zh-CN" altLang="en-US" sz="2400" dirty="0"/>
              <a:t>（仓）</a:t>
            </a:r>
            <a:endParaRPr lang="en-US" altLang="zh-CN" sz="2400" dirty="0"/>
          </a:p>
          <a:p>
            <a:pPr marL="346075" lvl="3" indent="-344488">
              <a:spcBef>
                <a:spcPts val="1200"/>
              </a:spcBef>
              <a:buFont typeface="Arial" panose="020B0604020202020204" pitchFamily="34" charset="0"/>
              <a:buChar char="•"/>
            </a:pPr>
            <a:r>
              <a:rPr lang="zh-CN" altLang="en-US" sz="2400" dirty="0"/>
              <a:t>这些仓可以显性指定，也可以隐性指定</a:t>
            </a:r>
            <a:endParaRPr lang="en-US" altLang="zh-CN" sz="2400" dirty="0"/>
          </a:p>
          <a:p>
            <a:pPr marL="346075" lvl="3" indent="-344488">
              <a:spcBef>
                <a:spcPts val="1200"/>
              </a:spcBef>
              <a:buFont typeface="Arial" panose="020B0604020202020204" pitchFamily="34" charset="0"/>
              <a:buChar char="•"/>
            </a:pPr>
            <a:r>
              <a:rPr lang="en-US" altLang="zh-CN" sz="2400" dirty="0" err="1"/>
              <a:t>coverpoint</a:t>
            </a:r>
            <a:r>
              <a:rPr lang="zh-CN" altLang="en-US" sz="2400" dirty="0"/>
              <a:t>对数据的采样发生在</a:t>
            </a:r>
            <a:r>
              <a:rPr lang="en-US" altLang="zh-CN" sz="2400" dirty="0" err="1"/>
              <a:t>covergroup</a:t>
            </a:r>
            <a:r>
              <a:rPr lang="zh-CN" altLang="en-US" sz="2400" dirty="0"/>
              <a:t>采样的时候</a:t>
            </a:r>
            <a:endParaRPr lang="en-US" altLang="zh-CN" sz="24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350</a:t>
            </a:fld>
            <a:endParaRPr lang="en-US" dirty="0"/>
          </a:p>
        </p:txBody>
      </p:sp>
    </p:spTree>
    <p:extLst>
      <p:ext uri="{BB962C8B-B14F-4D97-AF65-F5344CB8AC3E}">
        <p14:creationId xmlns:p14="http://schemas.microsoft.com/office/powerpoint/2010/main" val="13524135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覆盖点（</a:t>
            </a:r>
            <a:r>
              <a:rPr lang="en-US" altLang="zh-CN" sz="2800" dirty="0" err="1">
                <a:solidFill>
                  <a:schemeClr val="bg1">
                    <a:lumMod val="65000"/>
                  </a:schemeClr>
                </a:solidFill>
              </a:rPr>
              <a:t>coverpoint</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在定义</a:t>
            </a:r>
            <a:r>
              <a:rPr lang="en-US" altLang="zh-CN" sz="2400" dirty="0" err="1"/>
              <a:t>coverpoint</a:t>
            </a:r>
            <a:r>
              <a:rPr lang="zh-CN" altLang="en-US" sz="2400" dirty="0"/>
              <a:t>时可以不给名字或者给名字，我们建议给不同的</a:t>
            </a:r>
            <a:r>
              <a:rPr lang="en-US" altLang="zh-CN" sz="2400" dirty="0" err="1"/>
              <a:t>coverpoint</a:t>
            </a:r>
            <a:r>
              <a:rPr lang="zh-CN" altLang="en-US" sz="2400" dirty="0"/>
              <a:t>以不同的名字</a:t>
            </a:r>
            <a:endParaRPr lang="en-US" altLang="zh-CN" sz="2400" dirty="0"/>
          </a:p>
          <a:p>
            <a:pPr marL="346075" lvl="3" indent="-344488">
              <a:spcBef>
                <a:spcPts val="1200"/>
              </a:spcBef>
              <a:buFont typeface="Arial" panose="020B0604020202020204" pitchFamily="34" charset="0"/>
              <a:buChar char="•"/>
            </a:pPr>
            <a:r>
              <a:rPr lang="zh-CN" altLang="en-US" sz="2400" dirty="0"/>
              <a:t>这些有名字的</a:t>
            </a:r>
            <a:r>
              <a:rPr lang="en-US" altLang="zh-CN" sz="2400" dirty="0" err="1"/>
              <a:t>coverpoint</a:t>
            </a:r>
            <a:r>
              <a:rPr lang="zh-CN" altLang="en-US" sz="2400" dirty="0"/>
              <a:t>可以用来做更进一步的处理，例如在交叉覆盖率中使用某个</a:t>
            </a:r>
            <a:r>
              <a:rPr lang="en-US" altLang="zh-CN" sz="2400" dirty="0" err="1"/>
              <a:t>coverpoint</a:t>
            </a:r>
            <a:endParaRPr lang="en-US" altLang="zh-CN" sz="2400" dirty="0"/>
          </a:p>
          <a:p>
            <a:pPr marL="346075" lvl="3" indent="-344488">
              <a:spcBef>
                <a:spcPts val="1200"/>
              </a:spcBef>
              <a:buFont typeface="Arial" panose="020B0604020202020204" pitchFamily="34" charset="0"/>
              <a:buChar char="•"/>
            </a:pPr>
            <a:r>
              <a:rPr lang="zh-CN" altLang="en-US" sz="2400" dirty="0"/>
              <a:t>可以通过</a:t>
            </a:r>
            <a:r>
              <a:rPr lang="en-US" altLang="zh-CN" sz="2400" dirty="0" err="1"/>
              <a:t>iff</a:t>
            </a:r>
            <a:r>
              <a:rPr lang="zh-CN" altLang="en-US" sz="2400" dirty="0"/>
              <a:t>在一些情况下禁止</a:t>
            </a:r>
            <a:r>
              <a:rPr lang="en-US" altLang="zh-CN" sz="2400" dirty="0" err="1"/>
              <a:t>coverpoint</a:t>
            </a:r>
            <a:r>
              <a:rPr lang="zh-CN" altLang="en-US" sz="2400" dirty="0"/>
              <a:t>的采集</a:t>
            </a:r>
            <a:endParaRPr lang="en-US" altLang="zh-CN" sz="2400" dirty="0"/>
          </a:p>
          <a:p>
            <a:pPr marL="375512" lvl="3" indent="0">
              <a:lnSpc>
                <a:spcPct val="120000"/>
              </a:lnSpc>
              <a:spcBef>
                <a:spcPts val="0"/>
              </a:spcBef>
              <a:buNone/>
            </a:pPr>
            <a:r>
              <a:rPr lang="en-US" sz="2400" b="1" dirty="0" err="1">
                <a:latin typeface="Courier New" panose="02070309020205020404" pitchFamily="49" charset="0"/>
                <a:cs typeface="Courier New" panose="02070309020205020404" pitchFamily="49" charset="0"/>
              </a:rPr>
              <a:t>covergroup</a:t>
            </a:r>
            <a:r>
              <a:rPr lang="en-US" sz="2400" b="1" dirty="0">
                <a:latin typeface="Courier New" panose="02070309020205020404" pitchFamily="49" charset="0"/>
                <a:cs typeface="Courier New" panose="02070309020205020404" pitchFamily="49" charset="0"/>
              </a:rPr>
              <a:t> g4;</a:t>
            </a:r>
          </a:p>
          <a:p>
            <a:pPr marL="375512" lvl="3" indent="0">
              <a:lnSpc>
                <a:spcPct val="120000"/>
              </a:lnSpc>
              <a:spcBef>
                <a:spcPts val="0"/>
              </a:spcBef>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coverpoint</a:t>
            </a:r>
            <a:r>
              <a:rPr lang="en-US" sz="2400" b="1" dirty="0">
                <a:latin typeface="Courier New" panose="02070309020205020404" pitchFamily="49" charset="0"/>
                <a:cs typeface="Courier New" panose="02070309020205020404" pitchFamily="49" charset="0"/>
              </a:rPr>
              <a:t> s0 </a:t>
            </a:r>
            <a:r>
              <a:rPr lang="en-US" sz="2400" b="1" dirty="0" err="1">
                <a:latin typeface="Courier New" panose="02070309020205020404" pitchFamily="49" charset="0"/>
                <a:cs typeface="Courier New" panose="02070309020205020404" pitchFamily="49" charset="0"/>
              </a:rPr>
              <a:t>iff</a:t>
            </a:r>
            <a:r>
              <a:rPr lang="en-US" sz="2400" b="1" dirty="0">
                <a:latin typeface="Courier New" panose="02070309020205020404" pitchFamily="49" charset="0"/>
                <a:cs typeface="Courier New" panose="02070309020205020404" pitchFamily="49" charset="0"/>
              </a:rPr>
              <a:t>(!reset);</a:t>
            </a:r>
          </a:p>
          <a:p>
            <a:pPr marL="375512" lvl="3" indent="0">
              <a:lnSpc>
                <a:spcPct val="120000"/>
              </a:lnSpc>
              <a:spcBef>
                <a:spcPts val="0"/>
              </a:spcBef>
              <a:buNone/>
            </a:pPr>
            <a:r>
              <a:rPr lang="en-US" sz="2400" b="1" dirty="0" err="1">
                <a:latin typeface="Courier New" panose="02070309020205020404" pitchFamily="49" charset="0"/>
                <a:cs typeface="Courier New" panose="02070309020205020404" pitchFamily="49" charset="0"/>
              </a:rPr>
              <a:t>endgroup</a:t>
            </a:r>
            <a:endParaRPr lang="en-US" sz="2400" b="1" dirty="0">
              <a:latin typeface="Courier New" panose="02070309020205020404" pitchFamily="49" charset="0"/>
              <a:cs typeface="Courier New" panose="02070309020205020404" pitchFamily="49" charset="0"/>
            </a:endParaRPr>
          </a:p>
          <a:p>
            <a:pPr marL="346075" lvl="3" indent="-344488">
              <a:spcBef>
                <a:spcPts val="1200"/>
              </a:spcBef>
              <a:buFont typeface="Arial" panose="020B0604020202020204" pitchFamily="34" charset="0"/>
              <a:buChar char="•"/>
            </a:pPr>
            <a:endParaRPr lang="en-US" altLang="zh-CN" sz="24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351</a:t>
            </a:fld>
            <a:endParaRPr lang="en-US" dirty="0"/>
          </a:p>
        </p:txBody>
      </p:sp>
    </p:spTree>
    <p:extLst>
      <p:ext uri="{BB962C8B-B14F-4D97-AF65-F5344CB8AC3E}">
        <p14:creationId xmlns:p14="http://schemas.microsoft.com/office/powerpoint/2010/main" val="359444039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覆盖点（</a:t>
            </a:r>
            <a:r>
              <a:rPr lang="en-US" altLang="zh-CN" sz="2800" dirty="0" err="1">
                <a:solidFill>
                  <a:schemeClr val="bg1">
                    <a:lumMod val="65000"/>
                  </a:schemeClr>
                </a:solidFill>
              </a:rPr>
              <a:t>coverpoint</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375512" lvl="3" indent="0">
              <a:lnSpc>
                <a:spcPct val="120000"/>
              </a:lnSpc>
              <a:spcBef>
                <a:spcPts val="0"/>
              </a:spcBef>
              <a:buNone/>
            </a:pPr>
            <a:r>
              <a:rPr lang="en-US" sz="1800" b="1" dirty="0" err="1">
                <a:latin typeface="Courier New" panose="02070309020205020404" pitchFamily="49" charset="0"/>
                <a:cs typeface="Courier New" panose="02070309020205020404" pitchFamily="49" charset="0"/>
              </a:rPr>
              <a:t>covergroup</a:t>
            </a:r>
            <a:r>
              <a:rPr lang="en-US" sz="1800" b="1" dirty="0">
                <a:latin typeface="Courier New" panose="02070309020205020404" pitchFamily="49" charset="0"/>
                <a:cs typeface="Courier New" panose="02070309020205020404" pitchFamily="49" charset="0"/>
              </a:rPr>
              <a:t> cg ( ref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x , ref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y, input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c);</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coverpoint</a:t>
            </a:r>
            <a:r>
              <a:rPr lang="en-US" sz="1800" b="1" dirty="0">
                <a:latin typeface="Courier New" panose="02070309020205020404" pitchFamily="49" charset="0"/>
                <a:cs typeface="Courier New" panose="02070309020205020404" pitchFamily="49" charset="0"/>
              </a:rPr>
              <a:t> x; // </a:t>
            </a:r>
            <a:r>
              <a:rPr lang="zh-CN" altLang="en-US" sz="1800" b="1" dirty="0">
                <a:latin typeface="Courier New" panose="02070309020205020404" pitchFamily="49" charset="0"/>
                <a:cs typeface="Courier New" panose="02070309020205020404" pitchFamily="49" charset="0"/>
              </a:rPr>
              <a:t>创建</a:t>
            </a:r>
            <a:r>
              <a:rPr lang="en-US" altLang="zh-CN" sz="1800" b="1" dirty="0">
                <a:latin typeface="Courier New" panose="02070309020205020404" pitchFamily="49" charset="0"/>
                <a:cs typeface="Courier New" panose="02070309020205020404" pitchFamily="49" charset="0"/>
              </a:rPr>
              <a:t>CP x</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b: </a:t>
            </a:r>
            <a:r>
              <a:rPr lang="en-US" sz="1800" b="1" dirty="0" err="1">
                <a:latin typeface="Courier New" panose="02070309020205020404" pitchFamily="49" charset="0"/>
                <a:cs typeface="Courier New" panose="02070309020205020404" pitchFamily="49" charset="0"/>
              </a:rPr>
              <a:t>coverpoint</a:t>
            </a:r>
            <a:r>
              <a:rPr lang="en-US" sz="1800" b="1" dirty="0">
                <a:latin typeface="Courier New" panose="02070309020205020404" pitchFamily="49" charset="0"/>
                <a:cs typeface="Courier New" panose="02070309020205020404" pitchFamily="49" charset="0"/>
              </a:rPr>
              <a:t> y; // </a:t>
            </a:r>
            <a:r>
              <a:rPr lang="zh-CN" altLang="en-US" sz="1800" b="1" dirty="0">
                <a:latin typeface="Courier New" panose="02070309020205020404" pitchFamily="49" charset="0"/>
                <a:cs typeface="Courier New" panose="02070309020205020404" pitchFamily="49" charset="0"/>
              </a:rPr>
              <a:t>创建</a:t>
            </a:r>
            <a:r>
              <a:rPr lang="en-US" altLang="zh-CN" sz="1800" b="1" dirty="0">
                <a:latin typeface="Courier New" panose="02070309020205020404" pitchFamily="49" charset="0"/>
                <a:cs typeface="Courier New" panose="02070309020205020404" pitchFamily="49" charset="0"/>
              </a:rPr>
              <a:t>CP b</a:t>
            </a:r>
            <a:endParaRPr lang="en-US" sz="18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cx: </a:t>
            </a:r>
            <a:r>
              <a:rPr lang="en-US" sz="1800" b="1" dirty="0" err="1">
                <a:latin typeface="Courier New" panose="02070309020205020404" pitchFamily="49" charset="0"/>
                <a:cs typeface="Courier New" panose="02070309020205020404" pitchFamily="49" charset="0"/>
              </a:rPr>
              <a:t>coverpoint</a:t>
            </a:r>
            <a:r>
              <a:rPr lang="en-US" sz="1800" b="1" dirty="0">
                <a:latin typeface="Courier New" panose="02070309020205020404" pitchFamily="49" charset="0"/>
                <a:cs typeface="Courier New" panose="02070309020205020404" pitchFamily="49" charset="0"/>
              </a:rPr>
              <a:t> x; // </a:t>
            </a:r>
            <a:r>
              <a:rPr lang="zh-CN" altLang="en-US" sz="1800" b="1" dirty="0">
                <a:latin typeface="Courier New" panose="02070309020205020404" pitchFamily="49" charset="0"/>
                <a:cs typeface="Courier New" panose="02070309020205020404" pitchFamily="49" charset="0"/>
              </a:rPr>
              <a:t>创建</a:t>
            </a:r>
            <a:r>
              <a:rPr lang="en-US" altLang="zh-CN" sz="1800" b="1" dirty="0">
                <a:latin typeface="Courier New" panose="02070309020205020404" pitchFamily="49" charset="0"/>
                <a:cs typeface="Courier New" panose="02070309020205020404" pitchFamily="49" charset="0"/>
              </a:rPr>
              <a:t>CP cx</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option.weight</a:t>
            </a:r>
            <a:r>
              <a:rPr lang="en-US" sz="1800" b="1" dirty="0">
                <a:latin typeface="Courier New" panose="02070309020205020404" pitchFamily="49" charset="0"/>
                <a:cs typeface="Courier New" panose="02070309020205020404" pitchFamily="49" charset="0"/>
              </a:rPr>
              <a:t> = c;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bit [7:0] d: </a:t>
            </a:r>
            <a:r>
              <a:rPr lang="en-US" sz="1800" b="1" dirty="0" err="1">
                <a:latin typeface="Courier New" panose="02070309020205020404" pitchFamily="49" charset="0"/>
                <a:cs typeface="Courier New" panose="02070309020205020404" pitchFamily="49" charset="0"/>
              </a:rPr>
              <a:t>coverpoint</a:t>
            </a:r>
            <a:r>
              <a:rPr lang="en-US" sz="1800" b="1" dirty="0">
                <a:latin typeface="Courier New" panose="02070309020205020404" pitchFamily="49" charset="0"/>
                <a:cs typeface="Courier New" panose="02070309020205020404" pitchFamily="49" charset="0"/>
              </a:rPr>
              <a:t> y[31:24]; // </a:t>
            </a:r>
            <a:r>
              <a:rPr lang="zh-CN" altLang="en-US" sz="1800" b="1" dirty="0">
                <a:latin typeface="Courier New" panose="02070309020205020404" pitchFamily="49" charset="0"/>
                <a:cs typeface="Courier New" panose="02070309020205020404" pitchFamily="49" charset="0"/>
              </a:rPr>
              <a:t>创建</a:t>
            </a:r>
            <a:r>
              <a:rPr lang="en-US" altLang="zh-CN" sz="1800" b="1" dirty="0">
                <a:latin typeface="Courier New" panose="02070309020205020404" pitchFamily="49" charset="0"/>
                <a:cs typeface="Courier New" panose="02070309020205020404" pitchFamily="49" charset="0"/>
              </a:rPr>
              <a:t>CP d</a:t>
            </a:r>
            <a:endParaRPr lang="en-US" sz="18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e: </a:t>
            </a:r>
            <a:r>
              <a:rPr lang="en-US" sz="1800" b="1" dirty="0" err="1">
                <a:latin typeface="Courier New" panose="02070309020205020404" pitchFamily="49" charset="0"/>
                <a:cs typeface="Courier New" panose="02070309020205020404" pitchFamily="49" charset="0"/>
              </a:rPr>
              <a:t>coverpoint</a:t>
            </a:r>
            <a:r>
              <a:rPr lang="en-US" sz="1800" b="1" dirty="0">
                <a:latin typeface="Courier New" panose="02070309020205020404" pitchFamily="49" charset="0"/>
                <a:cs typeface="Courier New" panose="02070309020205020404" pitchFamily="49" charset="0"/>
              </a:rPr>
              <a:t> x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option.weight</a:t>
            </a:r>
            <a:r>
              <a:rPr lang="en-US" sz="1800" b="1" dirty="0">
                <a:latin typeface="Courier New" panose="02070309020205020404" pitchFamily="49" charset="0"/>
                <a:cs typeface="Courier New" panose="02070309020205020404" pitchFamily="49" charset="0"/>
              </a:rPr>
              <a:t> = 2;</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cross x, y { // </a:t>
            </a:r>
            <a:r>
              <a:rPr lang="zh-CN" altLang="en-US" sz="1800" b="1" dirty="0">
                <a:latin typeface="Courier New" panose="02070309020205020404" pitchFamily="49" charset="0"/>
                <a:cs typeface="Courier New" panose="02070309020205020404" pitchFamily="49" charset="0"/>
              </a:rPr>
              <a:t>创建</a:t>
            </a:r>
            <a:r>
              <a:rPr lang="en-US" altLang="zh-CN" sz="1800" b="1" dirty="0" err="1">
                <a:latin typeface="Courier New" panose="02070309020205020404" pitchFamily="49" charset="0"/>
                <a:cs typeface="Courier New" panose="02070309020205020404" pitchFamily="49" charset="0"/>
              </a:rPr>
              <a:t>crossCP</a:t>
            </a:r>
            <a:r>
              <a:rPr lang="en-US" altLang="zh-CN" sz="1800" b="1" dirty="0">
                <a:latin typeface="Courier New" panose="02070309020205020404" pitchFamily="49" charset="0"/>
                <a:cs typeface="Courier New" panose="02070309020205020404" pitchFamily="49" charset="0"/>
              </a:rPr>
              <a:t> </a:t>
            </a:r>
            <a:r>
              <a:rPr lang="en-US" altLang="zh-CN" sz="1800" b="1" dirty="0" err="1">
                <a:latin typeface="Courier New" panose="02070309020205020404" pitchFamily="49" charset="0"/>
                <a:cs typeface="Courier New" panose="02070309020205020404" pitchFamily="49" charset="0"/>
              </a:rPr>
              <a:t>xXy</a:t>
            </a:r>
            <a:endParaRPr lang="en-US" sz="18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option.weight</a:t>
            </a:r>
            <a:r>
              <a:rPr lang="en-US" sz="1800" b="1" dirty="0">
                <a:latin typeface="Courier New" panose="02070309020205020404" pitchFamily="49" charset="0"/>
                <a:cs typeface="Courier New" panose="02070309020205020404" pitchFamily="49" charset="0"/>
              </a:rPr>
              <a:t> = c;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1800" b="1" dirty="0" err="1">
                <a:latin typeface="Courier New" panose="02070309020205020404" pitchFamily="49" charset="0"/>
                <a:cs typeface="Courier New" panose="02070309020205020404" pitchFamily="49" charset="0"/>
              </a:rPr>
              <a:t>endgroup</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352</a:t>
            </a:fld>
            <a:endParaRPr lang="en-US" dirty="0"/>
          </a:p>
        </p:txBody>
      </p:sp>
    </p:spTree>
    <p:extLst>
      <p:ext uri="{BB962C8B-B14F-4D97-AF65-F5344CB8AC3E}">
        <p14:creationId xmlns:p14="http://schemas.microsoft.com/office/powerpoint/2010/main" val="137878936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仓（</a:t>
            </a:r>
            <a:r>
              <a:rPr lang="en-US" altLang="zh-CN" sz="2800" dirty="0">
                <a:solidFill>
                  <a:schemeClr val="bg1">
                    <a:lumMod val="65000"/>
                  </a:schemeClr>
                </a:solidFill>
              </a:rPr>
              <a:t>bin</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fontScale="62500" lnSpcReduction="20000"/>
          </a:bodyPr>
          <a:lstStyle/>
          <a:p>
            <a:pPr marL="346075" lvl="3" indent="-344488">
              <a:spcBef>
                <a:spcPts val="1200"/>
              </a:spcBef>
              <a:buFont typeface="Arial" panose="020B0604020202020204" pitchFamily="34" charset="0"/>
              <a:buChar char="•"/>
            </a:pPr>
            <a:r>
              <a:rPr lang="zh-CN" altLang="en-US" sz="4200" dirty="0"/>
              <a:t>关键词</a:t>
            </a:r>
            <a:r>
              <a:rPr lang="en-US" altLang="zh-CN" sz="4200" dirty="0"/>
              <a:t>bins</a:t>
            </a:r>
            <a:r>
              <a:rPr lang="zh-CN" altLang="en-US" sz="4200" dirty="0"/>
              <a:t>可以用来将每个感兴趣的数值均对一个独立的</a:t>
            </a:r>
            <a:r>
              <a:rPr lang="en-US" altLang="zh-CN" sz="4200" dirty="0"/>
              <a:t>bin</a:t>
            </a:r>
            <a:r>
              <a:rPr lang="zh-CN" altLang="en-US" sz="4200" dirty="0"/>
              <a:t>，或者将所有值对应到一个共同的</a:t>
            </a:r>
            <a:r>
              <a:rPr lang="en-US" altLang="zh-CN" sz="4200" dirty="0"/>
              <a:t>bin</a:t>
            </a:r>
          </a:p>
          <a:p>
            <a:pPr marL="346075" lvl="3" indent="-344488">
              <a:spcBef>
                <a:spcPts val="1200"/>
              </a:spcBef>
              <a:buFont typeface="Arial" panose="020B0604020202020204" pitchFamily="34" charset="0"/>
              <a:buChar char="•"/>
            </a:pPr>
            <a:r>
              <a:rPr lang="en-US" altLang="zh-CN" sz="4200" dirty="0" err="1"/>
              <a:t>iff</a:t>
            </a:r>
            <a:r>
              <a:rPr lang="zh-CN" altLang="en-US" sz="4200" dirty="0"/>
              <a:t>语句也可以用在</a:t>
            </a:r>
            <a:r>
              <a:rPr lang="en-US" altLang="zh-CN" sz="4200" dirty="0"/>
              <a:t>bin</a:t>
            </a:r>
            <a:r>
              <a:rPr lang="zh-CN" altLang="en-US" sz="4200" dirty="0"/>
              <a:t>的定义，它表示条件为</a:t>
            </a:r>
            <a:r>
              <a:rPr lang="en-US" altLang="zh-CN" sz="4200" dirty="0"/>
              <a:t>false</a:t>
            </a:r>
            <a:r>
              <a:rPr lang="zh-CN" altLang="en-US" sz="4200" dirty="0"/>
              <a:t>，那么在采集该</a:t>
            </a:r>
            <a:r>
              <a:rPr lang="en-US" altLang="zh-CN" sz="4200" dirty="0"/>
              <a:t>bin</a:t>
            </a:r>
            <a:r>
              <a:rPr lang="zh-CN" altLang="en-US" sz="4200" dirty="0"/>
              <a:t>的时候，该</a:t>
            </a:r>
            <a:r>
              <a:rPr lang="en-US" altLang="zh-CN" sz="4200" dirty="0"/>
              <a:t>bin</a:t>
            </a:r>
            <a:r>
              <a:rPr lang="zh-CN" altLang="en-US" sz="4200" dirty="0"/>
              <a:t>的采样数目不会增长</a:t>
            </a:r>
            <a:endParaRPr lang="en-US" altLang="zh-CN" sz="2400" dirty="0"/>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bit [9:0] </a:t>
            </a:r>
            <a:r>
              <a:rPr lang="en-US" sz="3300" b="1" dirty="0" err="1">
                <a:latin typeface="Courier New" panose="02070309020205020404" pitchFamily="49" charset="0"/>
                <a:cs typeface="Courier New" panose="02070309020205020404" pitchFamily="49" charset="0"/>
              </a:rPr>
              <a:t>v_a</a:t>
            </a:r>
            <a:r>
              <a:rPr lang="en-US" sz="33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a:t>
            </a:r>
            <a:r>
              <a:rPr lang="en-US" sz="3300" b="1" dirty="0" err="1">
                <a:latin typeface="Courier New" panose="02070309020205020404" pitchFamily="49" charset="0"/>
                <a:cs typeface="Courier New" panose="02070309020205020404" pitchFamily="49" charset="0"/>
              </a:rPr>
              <a:t>covergroup</a:t>
            </a:r>
            <a:r>
              <a:rPr lang="en-US" sz="3300" b="1" dirty="0">
                <a:latin typeface="Courier New" panose="02070309020205020404" pitchFamily="49" charset="0"/>
                <a:cs typeface="Courier New" panose="02070309020205020404" pitchFamily="49" charset="0"/>
              </a:rPr>
              <a:t> cg @(</a:t>
            </a:r>
            <a:r>
              <a:rPr lang="en-US" sz="3300" b="1" dirty="0" err="1">
                <a:latin typeface="Courier New" panose="02070309020205020404" pitchFamily="49" charset="0"/>
                <a:cs typeface="Courier New" panose="02070309020205020404" pitchFamily="49" charset="0"/>
              </a:rPr>
              <a:t>posedge</a:t>
            </a:r>
            <a:r>
              <a:rPr lang="en-US" sz="3300" b="1" dirty="0">
                <a:latin typeface="Courier New" panose="02070309020205020404" pitchFamily="49" charset="0"/>
                <a:cs typeface="Courier New" panose="02070309020205020404" pitchFamily="49" charset="0"/>
              </a:rPr>
              <a:t> </a:t>
            </a:r>
            <a:r>
              <a:rPr lang="en-US" sz="3300" b="1" dirty="0" err="1">
                <a:latin typeface="Courier New" panose="02070309020205020404" pitchFamily="49" charset="0"/>
                <a:cs typeface="Courier New" panose="02070309020205020404" pitchFamily="49" charset="0"/>
              </a:rPr>
              <a:t>clk</a:t>
            </a:r>
            <a:r>
              <a:rPr lang="en-US" sz="33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a:t>
            </a:r>
            <a:r>
              <a:rPr lang="en-US" sz="3300" b="1" dirty="0" err="1">
                <a:latin typeface="Courier New" panose="02070309020205020404" pitchFamily="49" charset="0"/>
                <a:cs typeface="Courier New" panose="02070309020205020404" pitchFamily="49" charset="0"/>
              </a:rPr>
              <a:t>coverpoint</a:t>
            </a:r>
            <a:r>
              <a:rPr lang="en-US" sz="3300" b="1" dirty="0">
                <a:latin typeface="Courier New" panose="02070309020205020404" pitchFamily="49" charset="0"/>
                <a:cs typeface="Courier New" panose="02070309020205020404" pitchFamily="49" charset="0"/>
              </a:rPr>
              <a:t> </a:t>
            </a:r>
            <a:r>
              <a:rPr lang="en-US" sz="3300" b="1" dirty="0" err="1">
                <a:latin typeface="Courier New" panose="02070309020205020404" pitchFamily="49" charset="0"/>
                <a:cs typeface="Courier New" panose="02070309020205020404" pitchFamily="49" charset="0"/>
              </a:rPr>
              <a:t>v_a</a:t>
            </a:r>
            <a:r>
              <a:rPr lang="en-US" sz="33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bins a = { [0:63],65 };</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bins b[] = { [127:150],[148:191] }; </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bins c[] = { 200,201,202 };</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bins d = { [1000:$] };</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bins others[] = default;</a:t>
            </a:r>
          </a:p>
          <a:p>
            <a:pPr marL="375512" lvl="3" indent="0">
              <a:lnSpc>
                <a:spcPct val="120000"/>
              </a:lnSpc>
              <a:spcBef>
                <a:spcPts val="0"/>
              </a:spcBef>
              <a:buNone/>
            </a:pPr>
            <a:r>
              <a:rPr lang="en-US" sz="33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3300" b="1" dirty="0" err="1">
                <a:latin typeface="Courier New" panose="02070309020205020404" pitchFamily="49" charset="0"/>
                <a:cs typeface="Courier New" panose="02070309020205020404" pitchFamily="49" charset="0"/>
              </a:rPr>
              <a:t>endgroup</a:t>
            </a:r>
            <a:endParaRPr lang="en-US" altLang="zh-CN" sz="33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353</a:t>
            </a:fld>
            <a:endParaRPr lang="en-US" dirty="0"/>
          </a:p>
        </p:txBody>
      </p:sp>
    </p:spTree>
    <p:extLst>
      <p:ext uri="{BB962C8B-B14F-4D97-AF65-F5344CB8AC3E}">
        <p14:creationId xmlns:p14="http://schemas.microsoft.com/office/powerpoint/2010/main" val="57566311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仓（</a:t>
            </a:r>
            <a:r>
              <a:rPr lang="en-US" altLang="zh-CN" sz="2800" dirty="0">
                <a:solidFill>
                  <a:schemeClr val="bg1">
                    <a:lumMod val="65000"/>
                  </a:schemeClr>
                </a:solidFill>
              </a:rPr>
              <a:t>bin</a:t>
            </a:r>
            <a:r>
              <a:rPr lang="zh-CN" altLang="en-US" sz="2800" dirty="0">
                <a:solidFill>
                  <a:schemeClr val="bg1">
                    <a:lumMod val="65000"/>
                  </a:schemeClr>
                </a:solidFill>
              </a:rPr>
              <a:t>）：数值覆盖</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400" dirty="0" err="1">
                <a:latin typeface="Courier New" panose="02070309020205020404" pitchFamily="49" charset="0"/>
                <a:cs typeface="Courier New" panose="02070309020205020404" pitchFamily="49" charset="0"/>
              </a:rPr>
              <a:t>covergroup</a:t>
            </a:r>
            <a:r>
              <a:rPr lang="zh-CN" altLang="en-US" sz="2400" dirty="0">
                <a:latin typeface="Courier New" panose="02070309020205020404" pitchFamily="49" charset="0"/>
                <a:cs typeface="Courier New" panose="02070309020205020404" pitchFamily="49" charset="0"/>
              </a:rPr>
              <a:t>的参数也可以被传递到</a:t>
            </a:r>
            <a:r>
              <a:rPr lang="en-US" altLang="zh-CN" sz="2400" dirty="0">
                <a:latin typeface="Courier New" panose="02070309020205020404" pitchFamily="49" charset="0"/>
                <a:cs typeface="Courier New" panose="02070309020205020404" pitchFamily="49" charset="0"/>
              </a:rPr>
              <a:t>bin</a:t>
            </a:r>
            <a:r>
              <a:rPr lang="zh-CN" altLang="en-US" sz="2400" dirty="0">
                <a:latin typeface="Courier New" panose="02070309020205020404" pitchFamily="49" charset="0"/>
                <a:cs typeface="Courier New" panose="02070309020205020404" pitchFamily="49" charset="0"/>
              </a:rPr>
              <a:t>的定义中</a:t>
            </a:r>
            <a:endParaRPr lang="en-US" altLang="zh-CN" sz="2400"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1700" b="1" dirty="0" err="1">
                <a:latin typeface="Courier New" panose="02070309020205020404" pitchFamily="49" charset="0"/>
                <a:cs typeface="Courier New" panose="02070309020205020404" pitchFamily="49" charset="0"/>
              </a:rPr>
              <a:t>covergroup</a:t>
            </a:r>
            <a:r>
              <a:rPr lang="en-US" sz="1700" b="1" dirty="0">
                <a:latin typeface="Courier New" panose="02070309020205020404" pitchFamily="49" charset="0"/>
                <a:cs typeface="Courier New" panose="02070309020205020404" pitchFamily="49" charset="0"/>
              </a:rPr>
              <a:t> cg (ref </a:t>
            </a:r>
            <a:r>
              <a:rPr lang="en-US" sz="1700" b="1" dirty="0" err="1">
                <a:latin typeface="Courier New" panose="02070309020205020404" pitchFamily="49" charset="0"/>
                <a:cs typeface="Courier New" panose="02070309020205020404" pitchFamily="49" charset="0"/>
              </a:rPr>
              <a:t>int</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ra</a:t>
            </a:r>
            <a:r>
              <a:rPr lang="en-US" sz="1700" b="1" dirty="0">
                <a:latin typeface="Courier New" panose="02070309020205020404" pitchFamily="49" charset="0"/>
                <a:cs typeface="Courier New" panose="02070309020205020404" pitchFamily="49" charset="0"/>
              </a:rPr>
              <a:t>, input </a:t>
            </a:r>
            <a:r>
              <a:rPr lang="en-US" sz="1700" b="1" dirty="0" err="1">
                <a:latin typeface="Courier New" panose="02070309020205020404" pitchFamily="49" charset="0"/>
                <a:cs typeface="Courier New" panose="02070309020205020404" pitchFamily="49" charset="0"/>
              </a:rPr>
              <a:t>int</a:t>
            </a:r>
            <a:r>
              <a:rPr lang="en-US" sz="1700" b="1" dirty="0">
                <a:latin typeface="Courier New" panose="02070309020205020404" pitchFamily="49" charset="0"/>
                <a:cs typeface="Courier New" panose="02070309020205020404" pitchFamily="49" charset="0"/>
              </a:rPr>
              <a:t> low, </a:t>
            </a:r>
            <a:r>
              <a:rPr lang="en-US" sz="1700" b="1" dirty="0" err="1">
                <a:latin typeface="Courier New" panose="02070309020205020404" pitchFamily="49" charset="0"/>
                <a:cs typeface="Courier New" panose="02070309020205020404" pitchFamily="49" charset="0"/>
              </a:rPr>
              <a:t>int</a:t>
            </a:r>
            <a:r>
              <a:rPr lang="en-US" sz="1700" b="1" dirty="0">
                <a:latin typeface="Courier New" panose="02070309020205020404" pitchFamily="49" charset="0"/>
                <a:cs typeface="Courier New" panose="02070309020205020404" pitchFamily="49" charset="0"/>
              </a:rPr>
              <a:t> high ) @(</a:t>
            </a:r>
            <a:r>
              <a:rPr lang="en-US" sz="1700" b="1" dirty="0" err="1">
                <a:latin typeface="Courier New" panose="02070309020205020404" pitchFamily="49" charset="0"/>
                <a:cs typeface="Courier New" panose="02070309020205020404" pitchFamily="49" charset="0"/>
              </a:rPr>
              <a:t>posedge</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clk</a:t>
            </a:r>
            <a:r>
              <a:rPr lang="en-US" sz="17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coverpoint</a:t>
            </a:r>
            <a:r>
              <a:rPr lang="en-US" sz="1700" b="1" dirty="0">
                <a:latin typeface="Courier New" panose="02070309020205020404" pitchFamily="49" charset="0"/>
                <a:cs typeface="Courier New" panose="02070309020205020404" pitchFamily="49" charset="0"/>
              </a:rPr>
              <a:t> r {</a:t>
            </a:r>
          </a:p>
          <a:p>
            <a:pPr marL="375512" lvl="3" indent="0">
              <a:lnSpc>
                <a:spcPct val="120000"/>
              </a:lnSpc>
              <a:spcBef>
                <a:spcPts val="0"/>
              </a:spcBef>
              <a:buNone/>
            </a:pPr>
            <a:r>
              <a:rPr lang="en-US" sz="1700" b="1" dirty="0">
                <a:latin typeface="Courier New" panose="02070309020205020404" pitchFamily="49" charset="0"/>
                <a:cs typeface="Courier New" panose="02070309020205020404" pitchFamily="49" charset="0"/>
              </a:rPr>
              <a:t>    bins good = { [low : high] };</a:t>
            </a:r>
          </a:p>
          <a:p>
            <a:pPr marL="375512" lvl="3" indent="0">
              <a:lnSpc>
                <a:spcPct val="120000"/>
              </a:lnSpc>
              <a:spcBef>
                <a:spcPts val="0"/>
              </a:spcBef>
              <a:buNone/>
            </a:pPr>
            <a:r>
              <a:rPr lang="en-US" sz="1700" b="1" dirty="0">
                <a:latin typeface="Courier New" panose="02070309020205020404" pitchFamily="49" charset="0"/>
                <a:cs typeface="Courier New" panose="02070309020205020404" pitchFamily="49" charset="0"/>
              </a:rPr>
              <a:t>    bins bad[] = default;</a:t>
            </a:r>
          </a:p>
          <a:p>
            <a:pPr marL="375512" lvl="3" indent="0">
              <a:lnSpc>
                <a:spcPct val="120000"/>
              </a:lnSpc>
              <a:spcBef>
                <a:spcPts val="0"/>
              </a:spcBef>
              <a:buNone/>
            </a:pPr>
            <a:r>
              <a:rPr lang="en-US" sz="17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endgroup</a:t>
            </a:r>
            <a:endParaRPr lang="en-US" sz="17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17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int</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va</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vb</a:t>
            </a:r>
            <a:r>
              <a:rPr lang="en-US" sz="17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700" b="1" dirty="0">
                <a:latin typeface="Courier New" panose="02070309020205020404" pitchFamily="49" charset="0"/>
                <a:cs typeface="Courier New" panose="02070309020205020404" pitchFamily="49" charset="0"/>
              </a:rPr>
              <a:t>  cg c1 = new( </a:t>
            </a:r>
            <a:r>
              <a:rPr lang="en-US" sz="1700" b="1" dirty="0" err="1">
                <a:latin typeface="Courier New" panose="02070309020205020404" pitchFamily="49" charset="0"/>
                <a:cs typeface="Courier New" panose="02070309020205020404" pitchFamily="49" charset="0"/>
              </a:rPr>
              <a:t>va</a:t>
            </a:r>
            <a:r>
              <a:rPr lang="en-US" sz="1700" b="1" dirty="0">
                <a:latin typeface="Courier New" panose="02070309020205020404" pitchFamily="49" charset="0"/>
                <a:cs typeface="Courier New" panose="02070309020205020404" pitchFamily="49" charset="0"/>
              </a:rPr>
              <a:t>, 0, 50 ); </a:t>
            </a:r>
          </a:p>
          <a:p>
            <a:pPr marL="375512" lvl="3" indent="0">
              <a:lnSpc>
                <a:spcPct val="120000"/>
              </a:lnSpc>
              <a:spcBef>
                <a:spcPts val="0"/>
              </a:spcBef>
              <a:buNone/>
            </a:pPr>
            <a:r>
              <a:rPr lang="en-US" sz="1700" b="1" dirty="0">
                <a:latin typeface="Courier New" panose="02070309020205020404" pitchFamily="49" charset="0"/>
                <a:cs typeface="Courier New" panose="02070309020205020404" pitchFamily="49" charset="0"/>
              </a:rPr>
              <a:t>  cg c2 = new( </a:t>
            </a:r>
            <a:r>
              <a:rPr lang="en-US" sz="1700" b="1" dirty="0" err="1">
                <a:latin typeface="Courier New" panose="02070309020205020404" pitchFamily="49" charset="0"/>
                <a:cs typeface="Courier New" panose="02070309020205020404" pitchFamily="49" charset="0"/>
              </a:rPr>
              <a:t>vb</a:t>
            </a:r>
            <a:r>
              <a:rPr lang="en-US" sz="1700" b="1" dirty="0">
                <a:latin typeface="Courier New" panose="02070309020205020404" pitchFamily="49" charset="0"/>
                <a:cs typeface="Courier New" panose="02070309020205020404" pitchFamily="49" charset="0"/>
              </a:rPr>
              <a:t>, 120, 600 ); </a:t>
            </a:r>
            <a:endParaRPr lang="en-US" altLang="zh-CN" sz="1700"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354</a:t>
            </a:fld>
            <a:endParaRPr lang="en-US" dirty="0"/>
          </a:p>
        </p:txBody>
      </p:sp>
    </p:spTree>
    <p:extLst>
      <p:ext uri="{BB962C8B-B14F-4D97-AF65-F5344CB8AC3E}">
        <p14:creationId xmlns:p14="http://schemas.microsoft.com/office/powerpoint/2010/main" val="15562182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仓（</a:t>
            </a:r>
            <a:r>
              <a:rPr lang="en-US" altLang="zh-CN" sz="2800" dirty="0">
                <a:solidFill>
                  <a:schemeClr val="bg1">
                    <a:lumMod val="65000"/>
                  </a:schemeClr>
                </a:solidFill>
              </a:rPr>
              <a:t>bin</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latin typeface="Courier New" panose="02070309020205020404" pitchFamily="49" charset="0"/>
                <a:cs typeface="Courier New" panose="02070309020205020404" pitchFamily="49" charset="0"/>
              </a:rPr>
              <a:t>在定义</a:t>
            </a:r>
            <a:r>
              <a:rPr lang="en-US" altLang="zh-CN" sz="2400" dirty="0">
                <a:latin typeface="Courier New" panose="02070309020205020404" pitchFamily="49" charset="0"/>
                <a:cs typeface="Courier New" panose="02070309020205020404" pitchFamily="49" charset="0"/>
              </a:rPr>
              <a:t>bin</a:t>
            </a:r>
            <a:r>
              <a:rPr lang="zh-CN" altLang="en-US" sz="2400" dirty="0">
                <a:latin typeface="Courier New" panose="02070309020205020404" pitchFamily="49" charset="0"/>
                <a:cs typeface="Courier New" panose="02070309020205020404" pitchFamily="49" charset="0"/>
              </a:rPr>
              <a:t>时，可以使用</a:t>
            </a:r>
            <a:r>
              <a:rPr lang="en-US" altLang="zh-CN" sz="2400" dirty="0">
                <a:latin typeface="Courier New" panose="02070309020205020404" pitchFamily="49" charset="0"/>
                <a:cs typeface="Courier New" panose="02070309020205020404" pitchFamily="49" charset="0"/>
              </a:rPr>
              <a:t>with</a:t>
            </a:r>
            <a:r>
              <a:rPr lang="zh-CN" altLang="en-US" sz="2400" dirty="0">
                <a:latin typeface="Courier New" panose="02070309020205020404" pitchFamily="49" charset="0"/>
                <a:cs typeface="Courier New" panose="02070309020205020404" pitchFamily="49" charset="0"/>
              </a:rPr>
              <a:t>来进一步限定其关心的数值，</a:t>
            </a:r>
            <a:r>
              <a:rPr lang="en-US" altLang="zh-CN" sz="2400" dirty="0">
                <a:latin typeface="Courier New" panose="02070309020205020404" pitchFamily="49" charset="0"/>
                <a:cs typeface="Courier New" panose="02070309020205020404" pitchFamily="49" charset="0"/>
              </a:rPr>
              <a:t>with</a:t>
            </a:r>
            <a:r>
              <a:rPr lang="zh-CN" altLang="en-US" sz="2400" dirty="0">
                <a:latin typeface="Courier New" panose="02070309020205020404" pitchFamily="49" charset="0"/>
                <a:cs typeface="Courier New" panose="02070309020205020404" pitchFamily="49" charset="0"/>
              </a:rPr>
              <a:t>可以用表达式或者函数来衡量</a:t>
            </a:r>
            <a:endParaRPr lang="en-US" altLang="zh-CN" sz="2400" dirty="0">
              <a:latin typeface="Courier New" panose="02070309020205020404" pitchFamily="49" charset="0"/>
              <a:cs typeface="Courier New" panose="02070309020205020404" pitchFamily="49" charset="0"/>
            </a:endParaRPr>
          </a:p>
          <a:p>
            <a:pPr marL="375512" lvl="3" indent="0">
              <a:spcBef>
                <a:spcPts val="0"/>
              </a:spcBef>
              <a:buNone/>
            </a:pPr>
            <a:r>
              <a:rPr lang="en-US" sz="2000" b="1" dirty="0">
                <a:latin typeface="Courier New" panose="02070309020205020404" pitchFamily="49" charset="0"/>
                <a:cs typeface="Courier New" panose="02070309020205020404" pitchFamily="49" charset="0"/>
              </a:rPr>
              <a:t>a: </a:t>
            </a:r>
            <a:r>
              <a:rPr lang="en-US" sz="2000" b="1" dirty="0" err="1">
                <a:latin typeface="Courier New" panose="02070309020205020404" pitchFamily="49" charset="0"/>
                <a:cs typeface="Courier New" panose="02070309020205020404" pitchFamily="49" charset="0"/>
              </a:rPr>
              <a:t>coverpoint</a:t>
            </a:r>
            <a:r>
              <a:rPr lang="en-US" sz="2000" b="1" dirty="0">
                <a:latin typeface="Courier New" panose="02070309020205020404" pitchFamily="49" charset="0"/>
                <a:cs typeface="Courier New" panose="02070309020205020404" pitchFamily="49" charset="0"/>
              </a:rPr>
              <a:t> x {</a:t>
            </a:r>
          </a:p>
          <a:p>
            <a:pPr marL="375512" lvl="3" indent="0">
              <a:spcBef>
                <a:spcPts val="0"/>
              </a:spcBef>
              <a:buNone/>
            </a:pPr>
            <a:r>
              <a:rPr lang="en-US" sz="2000" b="1" dirty="0">
                <a:latin typeface="Courier New" panose="02070309020205020404" pitchFamily="49" charset="0"/>
                <a:cs typeface="Courier New" panose="02070309020205020404" pitchFamily="49" charset="0"/>
              </a:rPr>
              <a:t>  bins mod3[] = {[0:255]} with (item % 3 == 0);</a:t>
            </a:r>
          </a:p>
          <a:p>
            <a:pPr marL="375512" lvl="3" indent="0">
              <a:spcBef>
                <a:spcPts val="0"/>
              </a:spcBef>
              <a:buNone/>
            </a:pPr>
            <a:r>
              <a:rPr lang="en-US" sz="2000" b="1" dirty="0">
                <a:latin typeface="Courier New" panose="02070309020205020404" pitchFamily="49" charset="0"/>
                <a:cs typeface="Courier New" panose="02070309020205020404" pitchFamily="49" charset="0"/>
              </a:rPr>
              <a:t>}</a:t>
            </a:r>
          </a:p>
          <a:p>
            <a:pPr marL="375512" lvl="3" indent="0">
              <a:spcBef>
                <a:spcPts val="0"/>
              </a:spcBef>
              <a:buNone/>
            </a:pPr>
            <a:endParaRPr lang="en-US" sz="2000" b="1" dirty="0">
              <a:latin typeface="Courier New" panose="02070309020205020404" pitchFamily="49" charset="0"/>
              <a:cs typeface="Courier New" panose="02070309020205020404" pitchFamily="49" charset="0"/>
            </a:endParaRPr>
          </a:p>
          <a:p>
            <a:pPr marL="375512" lvl="3" indent="0">
              <a:spcBef>
                <a:spcPts val="0"/>
              </a:spcBef>
              <a:buNone/>
            </a:pPr>
            <a:r>
              <a:rPr lang="en-US" sz="2000" b="1" dirty="0" err="1">
                <a:latin typeface="Courier New" panose="02070309020205020404" pitchFamily="49" charset="0"/>
                <a:cs typeface="Courier New" panose="02070309020205020404" pitchFamily="49" charset="0"/>
              </a:rPr>
              <a:t>coverpoint</a:t>
            </a:r>
            <a:r>
              <a:rPr lang="en-US" sz="2000" b="1" dirty="0">
                <a:latin typeface="Courier New" panose="02070309020205020404" pitchFamily="49" charset="0"/>
                <a:cs typeface="Courier New" panose="02070309020205020404" pitchFamily="49" charset="0"/>
              </a:rPr>
              <a:t> b {</a:t>
            </a:r>
          </a:p>
          <a:p>
            <a:pPr marL="375512" lvl="3" indent="0">
              <a:spcBef>
                <a:spcPts val="0"/>
              </a:spcBef>
              <a:buNone/>
            </a:pPr>
            <a:r>
              <a:rPr lang="en-US" sz="2000" b="1" dirty="0">
                <a:latin typeface="Courier New" panose="02070309020205020404" pitchFamily="49" charset="0"/>
                <a:cs typeface="Courier New" panose="02070309020205020404" pitchFamily="49" charset="0"/>
              </a:rPr>
              <a:t>  bins </a:t>
            </a:r>
            <a:r>
              <a:rPr lang="en-US" sz="2000" b="1" dirty="0" err="1">
                <a:latin typeface="Courier New" panose="02070309020205020404" pitchFamily="49" charset="0"/>
                <a:cs typeface="Courier New" panose="02070309020205020404" pitchFamily="49" charset="0"/>
              </a:rPr>
              <a:t>func</a:t>
            </a:r>
            <a:r>
              <a:rPr lang="en-US" sz="2000" b="1" dirty="0">
                <a:latin typeface="Courier New" panose="02070309020205020404" pitchFamily="49" charset="0"/>
                <a:cs typeface="Courier New" panose="02070309020205020404" pitchFamily="49" charset="0"/>
              </a:rPr>
              <a:t>[] = b with (</a:t>
            </a:r>
            <a:r>
              <a:rPr lang="en-US" sz="2000" b="1" dirty="0" err="1">
                <a:latin typeface="Courier New" panose="02070309020205020404" pitchFamily="49" charset="0"/>
                <a:cs typeface="Courier New" panose="02070309020205020404" pitchFamily="49" charset="0"/>
              </a:rPr>
              <a:t>myfunc</a:t>
            </a:r>
            <a:r>
              <a:rPr lang="en-US" sz="2000" b="1" dirty="0">
                <a:latin typeface="Courier New" panose="02070309020205020404" pitchFamily="49" charset="0"/>
                <a:cs typeface="Courier New" panose="02070309020205020404" pitchFamily="49" charset="0"/>
              </a:rPr>
              <a:t>(item));</a:t>
            </a:r>
          </a:p>
          <a:p>
            <a:pPr marL="375512" lvl="3" indent="0">
              <a:spcBef>
                <a:spcPts val="0"/>
              </a:spcBef>
              <a:buNone/>
            </a:pPr>
            <a:r>
              <a:rPr lang="en-US" sz="2000" b="1" dirty="0">
                <a:latin typeface="Courier New" panose="02070309020205020404" pitchFamily="49" charset="0"/>
                <a:cs typeface="Courier New" panose="02070309020205020404" pitchFamily="49" charset="0"/>
              </a:rPr>
              <a:t>}</a:t>
            </a: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355</a:t>
            </a:fld>
            <a:endParaRPr lang="en-US" dirty="0"/>
          </a:p>
        </p:txBody>
      </p:sp>
    </p:spTree>
    <p:extLst>
      <p:ext uri="{BB962C8B-B14F-4D97-AF65-F5344CB8AC3E}">
        <p14:creationId xmlns:p14="http://schemas.microsoft.com/office/powerpoint/2010/main" val="102500904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仓（</a:t>
            </a:r>
            <a:r>
              <a:rPr lang="en-US" altLang="zh-CN" sz="2800" dirty="0">
                <a:solidFill>
                  <a:schemeClr val="bg1">
                    <a:lumMod val="65000"/>
                  </a:schemeClr>
                </a:solidFill>
              </a:rPr>
              <a:t>bin</a:t>
            </a:r>
            <a:r>
              <a:rPr lang="zh-CN" altLang="en-US" sz="2800" dirty="0">
                <a:solidFill>
                  <a:schemeClr val="bg1">
                    <a:lumMod val="65000"/>
                  </a:schemeClr>
                </a:solidFill>
              </a:rPr>
              <a:t>）：值变化覆盖</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latin typeface="Courier New" panose="02070309020205020404" pitchFamily="49" charset="0"/>
                <a:cs typeface="Courier New" panose="02070309020205020404" pitchFamily="49" charset="0"/>
              </a:rPr>
              <a:t>除了可以覆盖数值，还可以覆盖数值的变化</a:t>
            </a:r>
            <a:endParaRPr lang="en-US" altLang="zh-CN" sz="2400" dirty="0">
              <a:latin typeface="Courier New" panose="02070309020205020404" pitchFamily="49" charset="0"/>
              <a:cs typeface="Courier New" panose="02070309020205020404" pitchFamily="49" charset="0"/>
            </a:endParaRPr>
          </a:p>
          <a:p>
            <a:pPr marL="375512" lvl="3" indent="0">
              <a:spcBef>
                <a:spcPts val="0"/>
              </a:spcBef>
              <a:buNone/>
            </a:pPr>
            <a:r>
              <a:rPr lang="en-US" altLang="zh-CN" sz="1700" b="1" dirty="0">
                <a:latin typeface="Courier New" panose="02070309020205020404" pitchFamily="49" charset="0"/>
                <a:cs typeface="Courier New" panose="02070309020205020404" pitchFamily="49" charset="0"/>
              </a:rPr>
              <a:t>value1 =&gt; value2</a:t>
            </a:r>
          </a:p>
          <a:p>
            <a:pPr marL="375512" lvl="3" indent="0">
              <a:spcBef>
                <a:spcPts val="0"/>
              </a:spcBef>
              <a:buNone/>
            </a:pPr>
            <a:r>
              <a:rPr lang="en-US" sz="1700" b="1" dirty="0">
                <a:latin typeface="Courier New" panose="02070309020205020404" pitchFamily="49" charset="0"/>
                <a:cs typeface="Courier New" panose="02070309020205020404" pitchFamily="49" charset="0"/>
              </a:rPr>
              <a:t>value1 =&gt; value3 =&gt; value4 =&gt; value5</a:t>
            </a:r>
          </a:p>
          <a:p>
            <a:pPr marL="375512" lvl="3" indent="0">
              <a:spcBef>
                <a:spcPts val="0"/>
              </a:spcBef>
              <a:buNone/>
            </a:pPr>
            <a:endParaRPr lang="en-US" sz="1700" b="1" dirty="0">
              <a:latin typeface="Courier New" panose="02070309020205020404" pitchFamily="49" charset="0"/>
              <a:cs typeface="Courier New" panose="02070309020205020404" pitchFamily="49" charset="0"/>
            </a:endParaRPr>
          </a:p>
          <a:p>
            <a:pPr marL="375512" lvl="3" indent="0">
              <a:spcBef>
                <a:spcPts val="0"/>
              </a:spcBef>
              <a:buNone/>
            </a:pPr>
            <a:r>
              <a:rPr lang="en-US" sz="1700" b="1" dirty="0">
                <a:latin typeface="Courier New" panose="02070309020205020404" pitchFamily="49" charset="0"/>
                <a:cs typeface="Courier New" panose="02070309020205020404" pitchFamily="49" charset="0"/>
              </a:rPr>
              <a:t>range_list1 =&gt; range_list2</a:t>
            </a:r>
          </a:p>
          <a:p>
            <a:pPr marL="375512" lvl="3" indent="0">
              <a:spcBef>
                <a:spcPts val="0"/>
              </a:spcBef>
              <a:buNone/>
            </a:pPr>
            <a:r>
              <a:rPr lang="en-US" sz="1700" b="1" dirty="0">
                <a:latin typeface="Courier New" panose="02070309020205020404" pitchFamily="49" charset="0"/>
                <a:cs typeface="Courier New" panose="02070309020205020404" pitchFamily="49" charset="0"/>
              </a:rPr>
              <a:t>1,5 =&gt; 6, 7</a:t>
            </a:r>
          </a:p>
          <a:p>
            <a:pPr marL="375512" lvl="3" indent="0">
              <a:spcBef>
                <a:spcPts val="0"/>
              </a:spcBef>
              <a:buNone/>
            </a:pPr>
            <a:endParaRPr lang="en-US" sz="1700" b="1" dirty="0">
              <a:latin typeface="Courier New" panose="02070309020205020404" pitchFamily="49" charset="0"/>
              <a:cs typeface="Courier New" panose="02070309020205020404" pitchFamily="49" charset="0"/>
            </a:endParaRPr>
          </a:p>
          <a:p>
            <a:pPr marL="375512" lvl="3" indent="0">
              <a:spcBef>
                <a:spcPts val="0"/>
              </a:spcBef>
              <a:buNone/>
            </a:pPr>
            <a:r>
              <a:rPr lang="en-US" sz="1700" b="1" dirty="0" err="1">
                <a:latin typeface="Courier New" panose="02070309020205020404" pitchFamily="49" charset="0"/>
                <a:cs typeface="Courier New" panose="02070309020205020404" pitchFamily="49" charset="0"/>
              </a:rPr>
              <a:t>trans_item</a:t>
            </a:r>
            <a:r>
              <a:rPr lang="en-US" sz="1700" b="1" dirty="0">
                <a:latin typeface="Courier New" panose="02070309020205020404" pitchFamily="49" charset="0"/>
                <a:cs typeface="Courier New" panose="02070309020205020404" pitchFamily="49" charset="0"/>
              </a:rPr>
              <a:t> [* </a:t>
            </a:r>
            <a:r>
              <a:rPr lang="en-US" sz="1700" b="1" dirty="0" err="1">
                <a:latin typeface="Courier New" panose="02070309020205020404" pitchFamily="49" charset="0"/>
                <a:cs typeface="Courier New" panose="02070309020205020404" pitchFamily="49" charset="0"/>
              </a:rPr>
              <a:t>repeat_range</a:t>
            </a:r>
            <a:r>
              <a:rPr lang="en-US" sz="1700" b="1" dirty="0">
                <a:latin typeface="Courier New" panose="02070309020205020404" pitchFamily="49" charset="0"/>
                <a:cs typeface="Courier New" panose="02070309020205020404" pitchFamily="49" charset="0"/>
              </a:rPr>
              <a:t> ]</a:t>
            </a:r>
          </a:p>
          <a:p>
            <a:pPr marL="375512" lvl="3" indent="0">
              <a:spcBef>
                <a:spcPts val="0"/>
              </a:spcBef>
              <a:buNone/>
            </a:pPr>
            <a:endParaRPr lang="en-US" sz="1700" b="1" dirty="0">
              <a:latin typeface="Courier New" panose="02070309020205020404" pitchFamily="49" charset="0"/>
              <a:cs typeface="Courier New" panose="02070309020205020404" pitchFamily="49" charset="0"/>
            </a:endParaRPr>
          </a:p>
          <a:p>
            <a:pPr marL="375512" lvl="3" indent="0">
              <a:spcBef>
                <a:spcPts val="0"/>
              </a:spcBef>
              <a:buNone/>
            </a:pPr>
            <a:r>
              <a:rPr lang="en-US" sz="1700" b="1" dirty="0">
                <a:latin typeface="Courier New" panose="02070309020205020404" pitchFamily="49" charset="0"/>
                <a:cs typeface="Courier New" panose="02070309020205020404" pitchFamily="49" charset="0"/>
              </a:rPr>
              <a:t>3 [* 5]</a:t>
            </a:r>
          </a:p>
          <a:p>
            <a:pPr marL="375512" lvl="3" indent="0">
              <a:spcBef>
                <a:spcPts val="0"/>
              </a:spcBef>
              <a:buNone/>
            </a:pPr>
            <a:r>
              <a:rPr lang="zh-CN" altLang="en-US" sz="1700" b="1" dirty="0">
                <a:latin typeface="Courier New" panose="02070309020205020404" pitchFamily="49" charset="0"/>
                <a:cs typeface="Courier New" panose="02070309020205020404" pitchFamily="49" charset="0"/>
              </a:rPr>
              <a:t>表示 </a:t>
            </a:r>
            <a:r>
              <a:rPr lang="en-US" sz="1700" b="1" dirty="0">
                <a:latin typeface="Courier New" panose="02070309020205020404" pitchFamily="49" charset="0"/>
                <a:cs typeface="Courier New" panose="02070309020205020404" pitchFamily="49" charset="0"/>
              </a:rPr>
              <a:t>3=&gt;3=&gt;3=&gt;3=&gt;3</a:t>
            </a:r>
          </a:p>
          <a:p>
            <a:pPr marL="375512" lvl="3" indent="0">
              <a:spcBef>
                <a:spcPts val="0"/>
              </a:spcBef>
              <a:buNone/>
            </a:pPr>
            <a:endParaRPr lang="en-US" sz="1700" b="1" dirty="0">
              <a:latin typeface="Courier New" panose="02070309020205020404" pitchFamily="49" charset="0"/>
              <a:cs typeface="Courier New" panose="02070309020205020404" pitchFamily="49" charset="0"/>
            </a:endParaRPr>
          </a:p>
          <a:p>
            <a:pPr marL="375512" lvl="3" indent="0">
              <a:spcBef>
                <a:spcPts val="0"/>
              </a:spcBef>
              <a:buNone/>
            </a:pPr>
            <a:r>
              <a:rPr lang="en-US" sz="1700" b="1" dirty="0">
                <a:latin typeface="Courier New" panose="02070309020205020404" pitchFamily="49" charset="0"/>
                <a:cs typeface="Courier New" panose="02070309020205020404" pitchFamily="49" charset="0"/>
              </a:rPr>
              <a:t>3 [* 3:5]</a:t>
            </a:r>
          </a:p>
          <a:p>
            <a:pPr marL="375512" lvl="3" indent="0">
              <a:spcBef>
                <a:spcPts val="0"/>
              </a:spcBef>
              <a:buNone/>
            </a:pPr>
            <a:r>
              <a:rPr lang="zh-CN" altLang="en-US" sz="1700" b="1" dirty="0">
                <a:latin typeface="Courier New" panose="02070309020205020404" pitchFamily="49" charset="0"/>
                <a:cs typeface="Courier New" panose="02070309020205020404" pitchFamily="49" charset="0"/>
              </a:rPr>
              <a:t>表示</a:t>
            </a:r>
            <a:r>
              <a:rPr lang="en-US" sz="1700" b="1" dirty="0">
                <a:latin typeface="Courier New" panose="02070309020205020404" pitchFamily="49" charset="0"/>
                <a:cs typeface="Courier New" panose="02070309020205020404" pitchFamily="49" charset="0"/>
              </a:rPr>
              <a:t>( 3=&gt;3=&gt;3 ), ( 3=&gt;3=&gt;3=&gt;3 )</a:t>
            </a:r>
            <a:r>
              <a:rPr lang="zh-CN" altLang="en-US" sz="1700" b="1" dirty="0">
                <a:latin typeface="Courier New" panose="02070309020205020404" pitchFamily="49" charset="0"/>
                <a:cs typeface="Courier New" panose="02070309020205020404" pitchFamily="49" charset="0"/>
              </a:rPr>
              <a:t>或</a:t>
            </a:r>
            <a:r>
              <a:rPr lang="en-US" sz="1700" b="1" dirty="0">
                <a:latin typeface="Courier New" panose="02070309020205020404" pitchFamily="49" charset="0"/>
                <a:cs typeface="Courier New" panose="02070309020205020404" pitchFamily="49" charset="0"/>
              </a:rPr>
              <a:t>( 3=&gt;3=&gt;3=&gt;3=&gt;3 )</a:t>
            </a:r>
          </a:p>
          <a:p>
            <a:pPr marL="346075" lvl="3" indent="-344488">
              <a:spcBef>
                <a:spcPts val="1200"/>
              </a:spcBef>
              <a:buFont typeface="Arial" panose="020B0604020202020204" pitchFamily="34" charset="0"/>
              <a:buChar char="•"/>
            </a:pP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356</a:t>
            </a:fld>
            <a:endParaRPr lang="en-US" dirty="0"/>
          </a:p>
        </p:txBody>
      </p:sp>
    </p:spTree>
    <p:extLst>
      <p:ext uri="{BB962C8B-B14F-4D97-AF65-F5344CB8AC3E}">
        <p14:creationId xmlns:p14="http://schemas.microsoft.com/office/powerpoint/2010/main" val="90071677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仓（</a:t>
            </a:r>
            <a:r>
              <a:rPr lang="en-US" altLang="zh-CN" sz="2800" dirty="0">
                <a:solidFill>
                  <a:schemeClr val="bg1">
                    <a:lumMod val="65000"/>
                  </a:schemeClr>
                </a:solidFill>
              </a:rPr>
              <a:t>bin</a:t>
            </a:r>
            <a:r>
              <a:rPr lang="zh-CN" altLang="en-US" sz="2800" dirty="0">
                <a:solidFill>
                  <a:schemeClr val="bg1">
                    <a:lumMod val="65000"/>
                  </a:schemeClr>
                </a:solidFill>
              </a:rPr>
              <a:t>）：值变化覆盖</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latin typeface="Courier New" panose="02070309020205020404" pitchFamily="49" charset="0"/>
                <a:cs typeface="Courier New" panose="02070309020205020404" pitchFamily="49" charset="0"/>
              </a:rPr>
              <a:t>除了使用</a:t>
            </a:r>
            <a:r>
              <a:rPr lang="en-US" altLang="zh-CN" sz="2400" dirty="0">
                <a:latin typeface="Courier New" panose="02070309020205020404" pitchFamily="49" charset="0"/>
                <a:cs typeface="Courier New" panose="02070309020205020404" pitchFamily="49" charset="0"/>
              </a:rPr>
              <a:t>=&gt;</a:t>
            </a:r>
            <a:r>
              <a:rPr lang="zh-CN" altLang="en-US" sz="2400" dirty="0">
                <a:latin typeface="Courier New" panose="02070309020205020404" pitchFamily="49" charset="0"/>
                <a:cs typeface="Courier New" panose="02070309020205020404" pitchFamily="49" charset="0"/>
              </a:rPr>
              <a:t>来表示相邻采样点的变化，也可以使用</a:t>
            </a:r>
            <a:r>
              <a:rPr lang="en-US" altLang="zh-CN" sz="2400" dirty="0">
                <a:latin typeface="Courier New" panose="02070309020205020404" pitchFamily="49" charset="0"/>
                <a:cs typeface="Courier New" panose="02070309020205020404" pitchFamily="49" charset="0"/>
              </a:rPr>
              <a:t>-&gt;</a:t>
            </a:r>
            <a:r>
              <a:rPr lang="zh-CN" altLang="en-US" sz="2400" dirty="0">
                <a:latin typeface="Courier New" panose="02070309020205020404" pitchFamily="49" charset="0"/>
                <a:cs typeface="Courier New" panose="02070309020205020404" pitchFamily="49" charset="0"/>
              </a:rPr>
              <a:t>来表示非相邻采样点的数值变化，在</a:t>
            </a:r>
            <a:r>
              <a:rPr lang="en-US" altLang="zh-CN" sz="2400" dirty="0">
                <a:latin typeface="Courier New" panose="02070309020205020404" pitchFamily="49" charset="0"/>
                <a:cs typeface="Courier New" panose="02070309020205020404" pitchFamily="49" charset="0"/>
              </a:rPr>
              <a:t>=&gt;</a:t>
            </a:r>
            <a:r>
              <a:rPr lang="zh-CN" altLang="en-US" sz="2400" dirty="0">
                <a:latin typeface="Courier New" panose="02070309020205020404" pitchFamily="49" charset="0"/>
                <a:cs typeface="Courier New" panose="02070309020205020404" pitchFamily="49" charset="0"/>
              </a:rPr>
              <a:t>序列后的下一个时序</a:t>
            </a:r>
            <a:r>
              <a:rPr lang="zh-CN" altLang="en-US" sz="2400" b="1" dirty="0">
                <a:latin typeface="Courier New" panose="02070309020205020404" pitchFamily="49" charset="0"/>
                <a:cs typeface="Courier New" panose="02070309020205020404" pitchFamily="49" charset="0"/>
              </a:rPr>
              <a:t>必须紧跟</a:t>
            </a:r>
            <a:r>
              <a:rPr lang="en-US" altLang="zh-CN" sz="2400" dirty="0">
                <a:latin typeface="Courier New" panose="02070309020205020404" pitchFamily="49" charset="0"/>
                <a:cs typeface="Courier New" panose="02070309020205020404" pitchFamily="49" charset="0"/>
              </a:rPr>
              <a:t>=&gt;</a:t>
            </a:r>
            <a:r>
              <a:rPr lang="zh-CN" altLang="en-US" sz="2400" dirty="0">
                <a:latin typeface="Courier New" panose="02070309020205020404" pitchFamily="49" charset="0"/>
                <a:cs typeface="Courier New" panose="02070309020205020404" pitchFamily="49" charset="0"/>
              </a:rPr>
              <a:t>序列的最后一个事件</a:t>
            </a:r>
            <a:endParaRPr lang="en-US" sz="2400" dirty="0">
              <a:latin typeface="Courier New" panose="02070309020205020404" pitchFamily="49" charset="0"/>
              <a:cs typeface="Courier New" panose="02070309020205020404" pitchFamily="49" charset="0"/>
            </a:endParaRPr>
          </a:p>
          <a:p>
            <a:pPr marL="375512" lvl="3" indent="0">
              <a:spcBef>
                <a:spcPts val="0"/>
              </a:spcBef>
              <a:buNone/>
            </a:pPr>
            <a:r>
              <a:rPr lang="en-US" sz="1800" b="1" dirty="0">
                <a:latin typeface="Courier New" panose="02070309020205020404" pitchFamily="49" charset="0"/>
                <a:cs typeface="Courier New" panose="02070309020205020404" pitchFamily="49" charset="0"/>
              </a:rPr>
              <a:t>3 [-&gt; 3]</a:t>
            </a:r>
          </a:p>
          <a:p>
            <a:pPr marL="375512" lvl="3" indent="0">
              <a:spcBef>
                <a:spcPts val="0"/>
              </a:spcBef>
              <a:buNone/>
            </a:pPr>
            <a:r>
              <a:rPr lang="zh-CN" altLang="en-US" sz="1800" b="1" dirty="0">
                <a:latin typeface="Courier New" panose="02070309020205020404" pitchFamily="49" charset="0"/>
                <a:cs typeface="Courier New" panose="02070309020205020404" pitchFamily="49" charset="0"/>
              </a:rPr>
              <a:t>表示 </a:t>
            </a:r>
            <a:r>
              <a:rPr lang="en-US" sz="1800" b="1" dirty="0">
                <a:latin typeface="Courier New" panose="02070309020205020404" pitchFamily="49" charset="0"/>
                <a:cs typeface="Courier New" panose="02070309020205020404" pitchFamily="49" charset="0"/>
              </a:rPr>
              <a:t>...=&gt;3...=&gt;3...=&gt;3</a:t>
            </a:r>
          </a:p>
          <a:p>
            <a:pPr marL="375512" lvl="3" indent="0">
              <a:spcBef>
                <a:spcPts val="0"/>
              </a:spcBef>
              <a:buNone/>
            </a:pPr>
            <a:endParaRPr lang="en-US" sz="1800" b="1" dirty="0">
              <a:latin typeface="Courier New" panose="02070309020205020404" pitchFamily="49" charset="0"/>
              <a:cs typeface="Courier New" panose="02070309020205020404" pitchFamily="49" charset="0"/>
            </a:endParaRPr>
          </a:p>
          <a:p>
            <a:pPr marL="375512" lvl="3" indent="0">
              <a:spcBef>
                <a:spcPts val="0"/>
              </a:spcBef>
              <a:buNone/>
            </a:pPr>
            <a:r>
              <a:rPr lang="en-US" sz="1800" b="1" dirty="0">
                <a:latin typeface="Courier New" panose="02070309020205020404" pitchFamily="49" charset="0"/>
                <a:cs typeface="Courier New" panose="02070309020205020404" pitchFamily="49" charset="0"/>
              </a:rPr>
              <a:t>1 =&gt; 3 [ -&gt; 3] =&gt; 5</a:t>
            </a:r>
            <a:endParaRPr lang="en-US" altLang="zh-CN" sz="1800" b="1" dirty="0">
              <a:latin typeface="Courier New" panose="02070309020205020404" pitchFamily="49" charset="0"/>
              <a:cs typeface="Courier New" panose="02070309020205020404" pitchFamily="49" charset="0"/>
            </a:endParaRPr>
          </a:p>
          <a:p>
            <a:pPr marL="375512" lvl="3" indent="0">
              <a:spcBef>
                <a:spcPts val="0"/>
              </a:spcBef>
              <a:buNone/>
            </a:pPr>
            <a:r>
              <a:rPr lang="zh-CN" altLang="en-US" sz="1800" b="1" dirty="0">
                <a:latin typeface="Courier New" panose="02070309020205020404" pitchFamily="49" charset="0"/>
                <a:cs typeface="Courier New" panose="02070309020205020404" pitchFamily="49" charset="0"/>
              </a:rPr>
              <a:t>表示</a:t>
            </a:r>
            <a:r>
              <a:rPr lang="en-US" altLang="zh-CN" sz="1800" b="1"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1...=&gt;3...=&gt;3...=&gt;3 =&gt;5</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357</a:t>
            </a:fld>
            <a:endParaRPr lang="en-US" dirty="0"/>
          </a:p>
        </p:txBody>
      </p:sp>
    </p:spTree>
    <p:extLst>
      <p:ext uri="{BB962C8B-B14F-4D97-AF65-F5344CB8AC3E}">
        <p14:creationId xmlns:p14="http://schemas.microsoft.com/office/powerpoint/2010/main" val="5250029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仓（</a:t>
            </a:r>
            <a:r>
              <a:rPr lang="en-US" altLang="zh-CN" sz="2800" dirty="0">
                <a:solidFill>
                  <a:schemeClr val="bg1">
                    <a:lumMod val="65000"/>
                  </a:schemeClr>
                </a:solidFill>
              </a:rPr>
              <a:t>bin</a:t>
            </a:r>
            <a:r>
              <a:rPr lang="zh-CN" altLang="en-US" sz="2800" dirty="0">
                <a:solidFill>
                  <a:schemeClr val="bg1">
                    <a:lumMod val="65000"/>
                  </a:schemeClr>
                </a:solidFill>
              </a:rPr>
              <a:t>）：值变化覆盖</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latin typeface="Courier New" panose="02070309020205020404" pitchFamily="49" charset="0"/>
                <a:cs typeface="Courier New" panose="02070309020205020404" pitchFamily="49" charset="0"/>
              </a:rPr>
              <a:t>与</a:t>
            </a:r>
            <a:r>
              <a:rPr lang="en-US" altLang="zh-CN" sz="2400" dirty="0">
                <a:latin typeface="Courier New" panose="02070309020205020404" pitchFamily="49" charset="0"/>
                <a:cs typeface="Courier New" panose="02070309020205020404" pitchFamily="49" charset="0"/>
              </a:rPr>
              <a:t>[-&gt; </a:t>
            </a:r>
            <a:r>
              <a:rPr lang="en-US" altLang="zh-CN" sz="2400" dirty="0" err="1">
                <a:latin typeface="Courier New" panose="02070309020205020404" pitchFamily="49" charset="0"/>
                <a:cs typeface="Courier New" panose="02070309020205020404" pitchFamily="49" charset="0"/>
              </a:rPr>
              <a:t>repeat_range</a:t>
            </a:r>
            <a:r>
              <a:rPr lang="en-US" altLang="zh-CN" sz="2400" dirty="0">
                <a:latin typeface="Courier New" panose="02070309020205020404" pitchFamily="49" charset="0"/>
                <a:cs typeface="Courier New" panose="02070309020205020404" pitchFamily="49" charset="0"/>
              </a:rPr>
              <a:t>]</a:t>
            </a:r>
            <a:r>
              <a:rPr lang="zh-CN" altLang="en-US" sz="2400" dirty="0">
                <a:latin typeface="Courier New" panose="02070309020205020404" pitchFamily="49" charset="0"/>
                <a:cs typeface="Courier New" panose="02070309020205020404" pitchFamily="49" charset="0"/>
              </a:rPr>
              <a:t>类似的有</a:t>
            </a:r>
            <a:r>
              <a:rPr lang="en-US" altLang="zh-CN" sz="2400" dirty="0">
                <a:latin typeface="Courier New" panose="02070309020205020404" pitchFamily="49" charset="0"/>
                <a:cs typeface="Courier New" panose="02070309020205020404" pitchFamily="49" charset="0"/>
              </a:rPr>
              <a:t>[= </a:t>
            </a:r>
            <a:r>
              <a:rPr lang="en-US" altLang="zh-CN" sz="2400" dirty="0" err="1">
                <a:latin typeface="Courier New" panose="02070309020205020404" pitchFamily="49" charset="0"/>
                <a:cs typeface="Courier New" panose="02070309020205020404" pitchFamily="49" charset="0"/>
              </a:rPr>
              <a:t>repeat_range</a:t>
            </a:r>
            <a:r>
              <a:rPr lang="en-US" altLang="zh-CN" sz="2400" dirty="0">
                <a:latin typeface="Courier New" panose="02070309020205020404" pitchFamily="49" charset="0"/>
                <a:cs typeface="Courier New" panose="02070309020205020404" pitchFamily="49" charset="0"/>
              </a:rPr>
              <a:t>]</a:t>
            </a:r>
            <a:r>
              <a:rPr lang="zh-CN" altLang="en-US" sz="2400" dirty="0">
                <a:latin typeface="Courier New" panose="02070309020205020404" pitchFamily="49" charset="0"/>
                <a:cs typeface="Courier New" panose="02070309020205020404" pitchFamily="49" charset="0"/>
              </a:rPr>
              <a:t>也表示非连续的循环，只是与</a:t>
            </a:r>
            <a:r>
              <a:rPr lang="en-US" altLang="zh-CN" sz="2400" dirty="0">
                <a:latin typeface="Courier New" panose="02070309020205020404" pitchFamily="49" charset="0"/>
                <a:cs typeface="Courier New" panose="02070309020205020404" pitchFamily="49" charset="0"/>
              </a:rPr>
              <a:t>-&gt;</a:t>
            </a:r>
            <a:r>
              <a:rPr lang="zh-CN" altLang="en-US" sz="2400" dirty="0">
                <a:latin typeface="Courier New" panose="02070309020205020404" pitchFamily="49" charset="0"/>
                <a:cs typeface="Courier New" panose="02070309020205020404" pitchFamily="49" charset="0"/>
              </a:rPr>
              <a:t>有区别的在于，跟随</a:t>
            </a:r>
            <a:r>
              <a:rPr lang="en-US" altLang="zh-CN" sz="2000" dirty="0">
                <a:latin typeface="Courier New" panose="02070309020205020404" pitchFamily="49" charset="0"/>
                <a:cs typeface="Courier New" panose="02070309020205020404" pitchFamily="49" charset="0"/>
              </a:rPr>
              <a:t>-&gt;</a:t>
            </a:r>
            <a:r>
              <a:rPr lang="zh-CN" altLang="en-US" sz="2400" dirty="0">
                <a:latin typeface="Courier New" panose="02070309020205020404" pitchFamily="49" charset="0"/>
                <a:cs typeface="Courier New" panose="02070309020205020404" pitchFamily="49" charset="0"/>
              </a:rPr>
              <a:t>序列的下一次值变化可以发生在</a:t>
            </a:r>
            <a:r>
              <a:rPr lang="en-US" altLang="zh-CN" sz="2400" dirty="0">
                <a:latin typeface="Courier New" panose="02070309020205020404" pitchFamily="49" charset="0"/>
                <a:cs typeface="Courier New" panose="02070309020205020404" pitchFamily="49" charset="0"/>
              </a:rPr>
              <a:t>-&gt;</a:t>
            </a:r>
            <a:r>
              <a:rPr lang="zh-CN" altLang="en-US" sz="2400" dirty="0">
                <a:latin typeface="Courier New" panose="02070309020205020404" pitchFamily="49" charset="0"/>
                <a:cs typeface="Courier New" panose="02070309020205020404" pitchFamily="49" charset="0"/>
              </a:rPr>
              <a:t>结束后的任何时刻。</a:t>
            </a:r>
            <a:endParaRPr lang="en-US" altLang="zh-CN" sz="2400" dirty="0">
              <a:latin typeface="Courier New" panose="02070309020205020404" pitchFamily="49" charset="0"/>
              <a:cs typeface="Courier New" panose="02070309020205020404" pitchFamily="49" charset="0"/>
            </a:endParaRPr>
          </a:p>
          <a:p>
            <a:pPr marL="375512" lvl="3" indent="0">
              <a:spcBef>
                <a:spcPts val="0"/>
              </a:spcBef>
              <a:buNone/>
            </a:pPr>
            <a:r>
              <a:rPr lang="en-US" sz="1800" b="1" dirty="0">
                <a:latin typeface="Courier New" panose="02070309020205020404" pitchFamily="49" charset="0"/>
                <a:cs typeface="Courier New" panose="02070309020205020404" pitchFamily="49" charset="0"/>
              </a:rPr>
              <a:t>3 [= 2]</a:t>
            </a:r>
          </a:p>
          <a:p>
            <a:pPr marL="375512" lvl="3" indent="0">
              <a:spcBef>
                <a:spcPts val="0"/>
              </a:spcBef>
              <a:buNone/>
            </a:pPr>
            <a:r>
              <a:rPr lang="zh-CN" altLang="en-US" sz="1800" b="1" dirty="0">
                <a:latin typeface="Courier New" panose="02070309020205020404" pitchFamily="49" charset="0"/>
                <a:cs typeface="Courier New" panose="02070309020205020404" pitchFamily="49" charset="0"/>
              </a:rPr>
              <a:t>表示 </a:t>
            </a:r>
            <a:r>
              <a:rPr lang="en-US" sz="1800" b="1" dirty="0">
                <a:latin typeface="Courier New" panose="02070309020205020404" pitchFamily="49" charset="0"/>
                <a:cs typeface="Courier New" panose="02070309020205020404" pitchFamily="49" charset="0"/>
              </a:rPr>
              <a:t>...=&gt;3...=&gt;3</a:t>
            </a:r>
          </a:p>
          <a:p>
            <a:pPr marL="375512" lvl="3" indent="0">
              <a:spcBef>
                <a:spcPts val="0"/>
              </a:spcBef>
              <a:buNone/>
            </a:pPr>
            <a:endParaRPr lang="en-US" sz="1800" b="1" dirty="0">
              <a:latin typeface="Courier New" panose="02070309020205020404" pitchFamily="49" charset="0"/>
              <a:cs typeface="Courier New" panose="02070309020205020404" pitchFamily="49" charset="0"/>
            </a:endParaRPr>
          </a:p>
          <a:p>
            <a:pPr marL="375512" lvl="3" indent="0">
              <a:spcBef>
                <a:spcPts val="0"/>
              </a:spcBef>
              <a:buNone/>
            </a:pPr>
            <a:r>
              <a:rPr lang="en-US" sz="1800" b="1" dirty="0">
                <a:latin typeface="Courier New" panose="02070309020205020404" pitchFamily="49" charset="0"/>
                <a:cs typeface="Courier New" panose="02070309020205020404" pitchFamily="49" charset="0"/>
              </a:rPr>
              <a:t>1 =&gt; 3 [=2] =&gt; 6</a:t>
            </a:r>
          </a:p>
          <a:p>
            <a:pPr marL="375512" lvl="3" indent="0">
              <a:spcBef>
                <a:spcPts val="0"/>
              </a:spcBef>
              <a:buNone/>
            </a:pPr>
            <a:r>
              <a:rPr lang="zh-CN" altLang="en-US" sz="1800" b="1" dirty="0">
                <a:latin typeface="Courier New" panose="02070309020205020404" pitchFamily="49" charset="0"/>
                <a:cs typeface="Courier New" panose="02070309020205020404" pitchFamily="49" charset="0"/>
              </a:rPr>
              <a:t>表示 </a:t>
            </a:r>
            <a:r>
              <a:rPr lang="en-US" sz="1800" b="1" dirty="0">
                <a:latin typeface="Courier New" panose="02070309020205020404" pitchFamily="49" charset="0"/>
                <a:cs typeface="Courier New" panose="02070309020205020404" pitchFamily="49" charset="0"/>
              </a:rPr>
              <a:t>1...=&gt;3...=&gt;3</a:t>
            </a:r>
            <a:r>
              <a:rPr lang="en-US" sz="1800" b="1" dirty="0">
                <a:solidFill>
                  <a:srgbClr val="FF0000"/>
                </a:solidFill>
                <a:latin typeface="Courier New" panose="02070309020205020404" pitchFamily="49" charset="0"/>
                <a:cs typeface="Courier New" panose="02070309020205020404" pitchFamily="49" charset="0"/>
              </a:rPr>
              <a:t>...=&gt;6</a:t>
            </a:r>
            <a:endParaRPr lang="en-US" altLang="zh-CN" sz="1800" b="1" dirty="0">
              <a:solidFill>
                <a:srgbClr val="FF0000"/>
              </a:solidFill>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358</a:t>
            </a:fld>
            <a:endParaRPr lang="en-US" dirty="0"/>
          </a:p>
        </p:txBody>
      </p:sp>
    </p:spTree>
    <p:extLst>
      <p:ext uri="{BB962C8B-B14F-4D97-AF65-F5344CB8AC3E}">
        <p14:creationId xmlns:p14="http://schemas.microsoft.com/office/powerpoint/2010/main" val="20325734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仓（</a:t>
            </a:r>
            <a:r>
              <a:rPr lang="en-US" altLang="zh-CN" sz="2800" dirty="0">
                <a:solidFill>
                  <a:schemeClr val="bg1">
                    <a:lumMod val="65000"/>
                  </a:schemeClr>
                </a:solidFill>
              </a:rPr>
              <a:t>bin</a:t>
            </a:r>
            <a:r>
              <a:rPr lang="zh-CN" altLang="en-US" sz="2800" dirty="0">
                <a:solidFill>
                  <a:schemeClr val="bg1">
                    <a:lumMod val="65000"/>
                  </a:schemeClr>
                </a:solidFill>
              </a:rPr>
              <a:t>）：值变化覆盖</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bit [4:1] </a:t>
            </a:r>
            <a:r>
              <a:rPr lang="en-US" sz="2000" b="1" dirty="0" err="1">
                <a:latin typeface="Courier New" panose="02070309020205020404" pitchFamily="49" charset="0"/>
                <a:cs typeface="Courier New" panose="02070309020205020404" pitchFamily="49" charset="0"/>
              </a:rPr>
              <a:t>v_a</a:t>
            </a:r>
            <a:r>
              <a:rPr lang="en-US" sz="2000" b="1" dirty="0">
                <a:latin typeface="Courier New" panose="02070309020205020404" pitchFamily="49" charset="0"/>
                <a:cs typeface="Courier New" panose="02070309020205020404" pitchFamily="49" charset="0"/>
              </a:rPr>
              <a:t>;</a:t>
            </a:r>
          </a:p>
          <a:p>
            <a:pPr marL="375512" lvl="3" indent="0">
              <a:lnSpc>
                <a:spcPct val="110000"/>
              </a:lnSpc>
              <a:spcBef>
                <a:spcPts val="0"/>
              </a:spcBef>
              <a:buNone/>
            </a:pPr>
            <a:r>
              <a:rPr lang="en-US" sz="2000" b="1" dirty="0" err="1">
                <a:latin typeface="Courier New" panose="02070309020205020404" pitchFamily="49" charset="0"/>
                <a:cs typeface="Courier New" panose="02070309020205020404" pitchFamily="49" charset="0"/>
              </a:rPr>
              <a:t>covergroup</a:t>
            </a:r>
            <a:r>
              <a:rPr lang="en-US" sz="2000" b="1" dirty="0">
                <a:latin typeface="Courier New" panose="02070309020205020404" pitchFamily="49" charset="0"/>
                <a:cs typeface="Courier New" panose="02070309020205020404" pitchFamily="49" charset="0"/>
              </a:rPr>
              <a:t> cg @(</a:t>
            </a:r>
            <a:r>
              <a:rPr lang="en-US" sz="2000" b="1" dirty="0" err="1">
                <a:latin typeface="Courier New" panose="02070309020205020404" pitchFamily="49" charset="0"/>
                <a:cs typeface="Courier New" panose="02070309020205020404" pitchFamily="49" charset="0"/>
              </a:rPr>
              <a:t>posedge</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clk</a:t>
            </a:r>
            <a:r>
              <a:rPr lang="en-US" sz="2000" b="1" dirty="0">
                <a:latin typeface="Courier New" panose="02070309020205020404" pitchFamily="49" charset="0"/>
                <a:cs typeface="Courier New" panose="02070309020205020404" pitchFamily="49" charset="0"/>
              </a:rPr>
              <a:t>);</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coverpoint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v_a</a:t>
            </a:r>
            <a:r>
              <a:rPr lang="en-US" sz="2000" b="1" dirty="0">
                <a:latin typeface="Courier New" panose="02070309020205020404" pitchFamily="49" charset="0"/>
                <a:cs typeface="Courier New" panose="02070309020205020404" pitchFamily="49" charset="0"/>
              </a:rPr>
              <a:t> {</a:t>
            </a:r>
          </a:p>
          <a:p>
            <a:pPr marL="375512" lvl="3" indent="0">
              <a:lnSpc>
                <a:spcPct val="110000"/>
              </a:lnSpc>
              <a:spcBef>
                <a:spcPts val="0"/>
              </a:spcBef>
              <a:buNone/>
            </a:pP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bins</a:t>
            </a:r>
            <a:r>
              <a:rPr lang="fr-FR" sz="2000" b="1" dirty="0">
                <a:latin typeface="Courier New" panose="02070309020205020404" pitchFamily="49" charset="0"/>
                <a:cs typeface="Courier New" panose="02070309020205020404" pitchFamily="49" charset="0"/>
              </a:rPr>
              <a:t> sa = (4 =&gt; 5 =&gt; 6), ([7:9],10=&gt;11,12);</a:t>
            </a:r>
          </a:p>
          <a:p>
            <a:pPr marL="375512" lvl="3" indent="0">
              <a:lnSpc>
                <a:spcPct val="110000"/>
              </a:lnSpc>
              <a:spcBef>
                <a:spcPts val="0"/>
              </a:spcBef>
              <a:buNone/>
            </a:pPr>
            <a:r>
              <a:rPr lang="de-DE" sz="2000" b="1" dirty="0">
                <a:latin typeface="Courier New" panose="02070309020205020404" pitchFamily="49" charset="0"/>
                <a:cs typeface="Courier New" panose="02070309020205020404" pitchFamily="49" charset="0"/>
              </a:rPr>
              <a:t>    bins sb[] = (4=&gt; 5 =&gt; 6), ([7:9],10=&gt;11,12);</a:t>
            </a:r>
          </a:p>
          <a:p>
            <a:pPr marL="375512" lvl="3" indent="0">
              <a:lnSpc>
                <a:spcPct val="110000"/>
              </a:lnSpc>
              <a:spcBef>
                <a:spcPts val="0"/>
              </a:spcBef>
              <a:buNone/>
            </a:pPr>
            <a:r>
              <a:rPr lang="de-DE" sz="2000" b="1" dirty="0">
                <a:latin typeface="Courier New" panose="02070309020205020404" pitchFamily="49" charset="0"/>
                <a:cs typeface="Courier New" panose="02070309020205020404" pitchFamily="49" charset="0"/>
              </a:rPr>
              <a:t>    bins sc = (12 =&gt; 3 [-&gt; 1]);</a:t>
            </a:r>
          </a:p>
          <a:p>
            <a:pPr marL="375512" lvl="3" indent="0">
              <a:lnSpc>
                <a:spcPct val="110000"/>
              </a:lnSpc>
              <a:spcBef>
                <a:spcPts val="0"/>
              </a:spcBef>
              <a:buNone/>
            </a:pPr>
            <a:r>
              <a:rPr lang="en-US" sz="2000" b="1" dirty="0">
                <a:latin typeface="Courier New" panose="02070309020205020404" pitchFamily="49" charset="0"/>
                <a:cs typeface="Courier New" panose="02070309020205020404" pitchFamily="49" charset="0"/>
              </a:rPr>
              <a:t>  }</a:t>
            </a:r>
          </a:p>
          <a:p>
            <a:pPr marL="375512" lvl="3" indent="0">
              <a:lnSpc>
                <a:spcPct val="110000"/>
              </a:lnSpc>
              <a:spcBef>
                <a:spcPts val="0"/>
              </a:spcBef>
              <a:buNone/>
            </a:pPr>
            <a:r>
              <a:rPr lang="en-US" sz="2000" b="1" dirty="0" err="1">
                <a:latin typeface="Courier New" panose="02070309020205020404" pitchFamily="49" charset="0"/>
                <a:cs typeface="Courier New" panose="02070309020205020404" pitchFamily="49" charset="0"/>
              </a:rPr>
              <a:t>endgroup</a:t>
            </a:r>
            <a:endParaRPr lang="en-US" altLang="zh-CN" sz="2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359</a:t>
            </a:fld>
            <a:endParaRPr lang="en-US" dirty="0"/>
          </a:p>
        </p:txBody>
      </p:sp>
    </p:spTree>
    <p:extLst>
      <p:ext uri="{BB962C8B-B14F-4D97-AF65-F5344CB8AC3E}">
        <p14:creationId xmlns:p14="http://schemas.microsoft.com/office/powerpoint/2010/main" val="2306978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结束块</a:t>
            </a:r>
          </a:p>
        </p:txBody>
      </p:sp>
      <p:sp>
        <p:nvSpPr>
          <p:cNvPr id="3" name="内容占位符 2"/>
          <p:cNvSpPr>
            <a:spLocks noGrp="1"/>
          </p:cNvSpPr>
          <p:nvPr>
            <p:ph idx="1"/>
          </p:nvPr>
        </p:nvSpPr>
        <p:spPr/>
        <p:txBody>
          <a:bodyPr/>
          <a:lstStyle/>
          <a:p>
            <a:r>
              <a:rPr lang="zh-CN" altLang="en-US" dirty="0"/>
              <a:t>结束块（</a:t>
            </a:r>
            <a:r>
              <a:rPr lang="en-US" altLang="zh-CN" dirty="0"/>
              <a:t>final block</a:t>
            </a:r>
            <a:r>
              <a:rPr lang="zh-CN" altLang="en-US" dirty="0"/>
              <a:t>）类似于初始块</a:t>
            </a:r>
            <a:r>
              <a:rPr lang="en-US" altLang="zh-CN" dirty="0"/>
              <a:t>(initial)</a:t>
            </a:r>
          </a:p>
          <a:p>
            <a:pPr lvl="1"/>
            <a:r>
              <a:rPr lang="zh-CN" altLang="en-US" dirty="0"/>
              <a:t>但是在仿真结束时触发执行 </a:t>
            </a:r>
            <a:endParaRPr lang="en-US" altLang="zh-CN" dirty="0"/>
          </a:p>
          <a:p>
            <a:pPr lvl="2"/>
            <a:r>
              <a:rPr lang="en-US" altLang="zh-CN" dirty="0"/>
              <a:t>$finish </a:t>
            </a:r>
            <a:r>
              <a:rPr lang="zh-CN" altLang="en-US" dirty="0"/>
              <a:t>命令</a:t>
            </a:r>
            <a:endParaRPr lang="en-US" altLang="zh-CN" dirty="0"/>
          </a:p>
          <a:p>
            <a:pPr lvl="2"/>
            <a:r>
              <a:rPr lang="zh-CN" altLang="en-US" dirty="0"/>
              <a:t>事件队列变为空</a:t>
            </a:r>
            <a:endParaRPr lang="en-US" altLang="zh-CN" dirty="0"/>
          </a:p>
          <a:p>
            <a:pPr lvl="2"/>
            <a:r>
              <a:rPr lang="zh-CN" altLang="en-US" dirty="0"/>
              <a:t>终止所有程序块（产生隐含的</a:t>
            </a:r>
            <a:r>
              <a:rPr lang="en-US" altLang="zh-CN" dirty="0"/>
              <a:t>$finish</a:t>
            </a:r>
            <a:r>
              <a:rPr lang="zh-CN" altLang="en-US" dirty="0"/>
              <a:t>）</a:t>
            </a:r>
            <a:endParaRPr lang="en-US" altLang="zh-CN" dirty="0"/>
          </a:p>
          <a:p>
            <a:pPr lvl="2"/>
            <a:r>
              <a:rPr lang="en-US" altLang="zh-CN" dirty="0"/>
              <a:t>PLI</a:t>
            </a:r>
            <a:r>
              <a:rPr lang="zh-CN" altLang="en-US" dirty="0"/>
              <a:t>执行</a:t>
            </a:r>
            <a:r>
              <a:rPr lang="en-US" altLang="zh-CN" dirty="0" err="1"/>
              <a:t>tf_dofinish</a:t>
            </a:r>
            <a:r>
              <a:rPr lang="en-US" altLang="zh-CN" dirty="0"/>
              <a:t>()</a:t>
            </a:r>
            <a:r>
              <a:rPr lang="zh-CN" altLang="en-US" dirty="0"/>
              <a:t>或</a:t>
            </a:r>
            <a:r>
              <a:rPr lang="en-US" altLang="zh-CN" dirty="0" err="1"/>
              <a:t>vpi_control</a:t>
            </a:r>
            <a:r>
              <a:rPr lang="zh-CN" altLang="en-US" dirty="0"/>
              <a:t>（</a:t>
            </a:r>
            <a:r>
              <a:rPr lang="en-US" altLang="zh-CN" dirty="0" err="1"/>
              <a:t>vpiFinish</a:t>
            </a:r>
            <a:r>
              <a:rPr lang="en-US" altLang="zh-CN" dirty="0"/>
              <a:t>…..</a:t>
            </a:r>
            <a:r>
              <a:rPr lang="zh-CN" altLang="en-US" dirty="0"/>
              <a:t>）</a:t>
            </a:r>
            <a:endParaRPr lang="en-US" altLang="zh-CN" dirty="0"/>
          </a:p>
          <a:p>
            <a:pPr lvl="1"/>
            <a:endParaRPr lang="zh-CN" altLang="en-US" dirty="0"/>
          </a:p>
          <a:p>
            <a:pPr lvl="2"/>
            <a:endParaRPr lang="en-US" altLang="zh-CN" dirty="0"/>
          </a:p>
          <a:p>
            <a:pPr lvl="2"/>
            <a:endParaRPr lang="zh-CN" altLang="en-US" dirty="0"/>
          </a:p>
          <a:p>
            <a:pPr lvl="2"/>
            <a:endParaRPr lang="zh-CN" altLang="en-US" dirty="0"/>
          </a:p>
          <a:p>
            <a:pPr lvl="2"/>
            <a:endParaRPr lang="en-US" altLang="zh-CN" dirty="0"/>
          </a:p>
          <a:p>
            <a:pPr lvl="1"/>
            <a:endParaRPr lang="zh-CN" altLang="en-US" dirty="0"/>
          </a:p>
          <a:p>
            <a:endParaRPr lang="zh-CN" altLang="en-US" dirty="0"/>
          </a:p>
        </p:txBody>
      </p:sp>
      <p:sp>
        <p:nvSpPr>
          <p:cNvPr id="4" name="Text Box 8"/>
          <p:cNvSpPr txBox="1">
            <a:spLocks noChangeArrowheads="1"/>
          </p:cNvSpPr>
          <p:nvPr/>
        </p:nvSpPr>
        <p:spPr bwMode="auto">
          <a:xfrm>
            <a:off x="460375" y="3717032"/>
            <a:ext cx="8523288" cy="2546350"/>
          </a:xfrm>
          <a:prstGeom prst="rect">
            <a:avLst/>
          </a:prstGeom>
          <a:noFill/>
          <a:ln w="9525" algn="ctr">
            <a:solidFill>
              <a:schemeClr val="tx1"/>
            </a:solidFill>
            <a:miter lim="800000"/>
            <a:headEnd/>
            <a:tailEnd/>
          </a:ln>
          <a:effectLst/>
        </p:spPr>
        <p:txBody>
          <a:bodyPr>
            <a:spAutoFit/>
          </a:bodyPr>
          <a:lstStyle/>
          <a:p>
            <a:pPr marL="342900" indent="-342900">
              <a:spcBef>
                <a:spcPct val="10000"/>
              </a:spcBef>
            </a:pPr>
            <a:r>
              <a:rPr lang="en-US" altLang="zh-CN" dirty="0"/>
              <a:t>final begin</a:t>
            </a:r>
          </a:p>
          <a:p>
            <a:pPr marL="342900" indent="-342900">
              <a:spcBef>
                <a:spcPct val="10000"/>
              </a:spcBef>
            </a:pPr>
            <a:r>
              <a:rPr lang="en-US" altLang="zh-CN" dirty="0"/>
              <a:t>   if  ((ERROR_CNT == 0) &amp;&amp; (VECT_CNT!=0)) begin</a:t>
            </a:r>
          </a:p>
          <a:p>
            <a:pPr marL="342900" indent="-342900">
              <a:spcBef>
                <a:spcPct val="10000"/>
              </a:spcBef>
            </a:pPr>
            <a:r>
              <a:rPr lang="en-US" altLang="zh-CN" dirty="0"/>
              <a:t>    $write (“\n TEST PASSED- %0d vector”, VECT_CNT);</a:t>
            </a:r>
          </a:p>
          <a:p>
            <a:pPr marL="342900" indent="-342900">
              <a:spcBef>
                <a:spcPct val="10000"/>
              </a:spcBef>
            </a:pPr>
            <a:r>
              <a:rPr lang="en-US" altLang="zh-CN" dirty="0"/>
              <a:t>    $write (“\n - %0d passed\n\n”, </a:t>
            </a:r>
            <a:r>
              <a:rPr lang="en-US" altLang="zh-CN" dirty="0" err="1"/>
              <a:t>pass_CNT</a:t>
            </a:r>
            <a:r>
              <a:rPr lang="en-US" altLang="zh-CN" dirty="0"/>
              <a:t>);</a:t>
            </a:r>
          </a:p>
          <a:p>
            <a:pPr marL="342900" indent="-342900">
              <a:spcBef>
                <a:spcPct val="10000"/>
              </a:spcBef>
            </a:pPr>
            <a:r>
              <a:rPr lang="en-US" altLang="zh-CN" dirty="0"/>
              <a:t>   end</a:t>
            </a:r>
          </a:p>
          <a:p>
            <a:pPr marL="342900" indent="-342900">
              <a:spcBef>
                <a:spcPct val="10000"/>
              </a:spcBef>
            </a:pPr>
            <a:r>
              <a:rPr lang="en-US" altLang="zh-CN" dirty="0"/>
              <a:t>  else begin</a:t>
            </a:r>
          </a:p>
          <a:p>
            <a:pPr marL="342900" indent="-342900">
              <a:spcBef>
                <a:spcPct val="10000"/>
              </a:spcBef>
            </a:pPr>
            <a:r>
              <a:rPr lang="en-US" altLang="zh-CN" dirty="0"/>
              <a:t>     $write (“\n TEST FAILED- %0d vector”, VECT_CNT);</a:t>
            </a:r>
          </a:p>
          <a:p>
            <a:pPr marL="342900" indent="-342900">
              <a:spcBef>
                <a:spcPct val="10000"/>
              </a:spcBef>
            </a:pPr>
            <a:r>
              <a:rPr lang="en-US" altLang="zh-CN" dirty="0"/>
              <a:t>     $write (“\n - %0d passed- %d failed \n\n”, </a:t>
            </a:r>
            <a:r>
              <a:rPr lang="en-US" altLang="zh-CN" dirty="0" err="1"/>
              <a:t>pass_CNT</a:t>
            </a:r>
            <a:r>
              <a:rPr lang="en-US" altLang="zh-CN" dirty="0"/>
              <a:t>, ERROR_CNT);</a:t>
            </a:r>
          </a:p>
          <a:p>
            <a:pPr marL="342900" indent="-342900">
              <a:spcBef>
                <a:spcPct val="10000"/>
              </a:spcBef>
            </a:pPr>
            <a:r>
              <a:rPr lang="en-US" altLang="zh-CN" dirty="0"/>
              <a:t>end</a:t>
            </a:r>
          </a:p>
        </p:txBody>
      </p:sp>
      <p:sp>
        <p:nvSpPr>
          <p:cNvPr id="5" name="Text Box 21"/>
          <p:cNvSpPr txBox="1">
            <a:spLocks noChangeArrowheads="1"/>
          </p:cNvSpPr>
          <p:nvPr/>
        </p:nvSpPr>
        <p:spPr bwMode="auto">
          <a:xfrm>
            <a:off x="7559675" y="4580632"/>
            <a:ext cx="1584325" cy="623887"/>
          </a:xfrm>
          <a:prstGeom prst="rect">
            <a:avLst/>
          </a:prstGeom>
          <a:solidFill>
            <a:srgbClr val="00B0F0"/>
          </a:solidFill>
          <a:ln w="9525" algn="ctr">
            <a:solidFill>
              <a:schemeClr val="tx1"/>
            </a:solidFill>
            <a:miter lim="800000"/>
            <a:headEnd/>
            <a:tailEnd/>
          </a:ln>
          <a:effectLst/>
        </p:spPr>
        <p:txBody>
          <a:bodyPr>
            <a:spAutoFit/>
          </a:bodyPr>
          <a:lstStyle/>
          <a:p>
            <a:pPr marL="342900" indent="-342900">
              <a:spcBef>
                <a:spcPct val="10000"/>
              </a:spcBef>
            </a:pPr>
            <a:r>
              <a:rPr lang="en-US" altLang="zh-CN" dirty="0"/>
              <a:t>final </a:t>
            </a:r>
            <a:r>
              <a:rPr lang="zh-CN" altLang="en-US" dirty="0"/>
              <a:t>块不允</a:t>
            </a:r>
          </a:p>
          <a:p>
            <a:pPr marL="342900" indent="-342900">
              <a:spcBef>
                <a:spcPct val="10000"/>
              </a:spcBef>
            </a:pPr>
            <a:r>
              <a:rPr lang="zh-CN" altLang="en-US" dirty="0"/>
              <a:t>许有延迟</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仓（</a:t>
            </a:r>
            <a:r>
              <a:rPr lang="en-US" altLang="zh-CN" sz="2800" dirty="0">
                <a:solidFill>
                  <a:schemeClr val="bg1">
                    <a:lumMod val="65000"/>
                  </a:schemeClr>
                </a:solidFill>
              </a:rPr>
              <a:t>bin</a:t>
            </a:r>
            <a:r>
              <a:rPr lang="zh-CN" altLang="en-US" sz="2800" dirty="0">
                <a:solidFill>
                  <a:schemeClr val="bg1">
                    <a:lumMod val="65000"/>
                  </a:schemeClr>
                </a:solidFill>
              </a:rPr>
              <a:t>）：自动生成</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如果</a:t>
            </a:r>
            <a:r>
              <a:rPr lang="en-US" altLang="zh-CN" sz="2400" dirty="0" err="1"/>
              <a:t>coverpoint</a:t>
            </a:r>
            <a:r>
              <a:rPr lang="zh-CN" altLang="en-US" sz="2400" dirty="0"/>
              <a:t>没有指定任何</a:t>
            </a:r>
            <a:r>
              <a:rPr lang="en-US" altLang="zh-CN" sz="2400" dirty="0"/>
              <a:t>bin</a:t>
            </a:r>
            <a:r>
              <a:rPr lang="zh-CN" altLang="en-US" sz="2400" dirty="0"/>
              <a:t>，那么</a:t>
            </a:r>
            <a:r>
              <a:rPr lang="en-US" altLang="zh-CN" sz="2400" dirty="0"/>
              <a:t>SV</a:t>
            </a:r>
            <a:r>
              <a:rPr lang="zh-CN" altLang="en-US" sz="2400" dirty="0"/>
              <a:t>将会为其自动生成</a:t>
            </a:r>
            <a:r>
              <a:rPr lang="en-US" altLang="zh-CN" sz="2400" dirty="0"/>
              <a:t>bin</a:t>
            </a:r>
            <a:r>
              <a:rPr lang="zh-CN" altLang="en-US" sz="2400" dirty="0"/>
              <a:t>，遵循的原则是：</a:t>
            </a:r>
            <a:endParaRPr lang="en-US" altLang="zh-CN" sz="2400" dirty="0"/>
          </a:p>
          <a:p>
            <a:pPr lvl="2">
              <a:buFont typeface="Arial" panose="020B0604020202020204" pitchFamily="34" charset="0"/>
              <a:buChar char="•"/>
            </a:pPr>
            <a:r>
              <a:rPr lang="zh-CN" altLang="en-US" sz="2000" dirty="0"/>
              <a:t>如果变量是枚举类型，那么</a:t>
            </a:r>
            <a:r>
              <a:rPr lang="en-US" altLang="zh-CN" sz="2000" dirty="0"/>
              <a:t>bin</a:t>
            </a:r>
            <a:r>
              <a:rPr lang="zh-CN" altLang="en-US" sz="2000" dirty="0"/>
              <a:t>的数量是枚举类型的基数（所有枚举数值的合）</a:t>
            </a:r>
            <a:endParaRPr lang="en-US" altLang="zh-CN" sz="2000" dirty="0"/>
          </a:p>
          <a:p>
            <a:pPr lvl="2">
              <a:buFont typeface="Arial" panose="020B0604020202020204" pitchFamily="34" charset="0"/>
              <a:buChar char="•"/>
            </a:pPr>
            <a:r>
              <a:rPr lang="zh-CN" altLang="en-US" sz="2000" dirty="0"/>
              <a:t>如果变量是整形（</a:t>
            </a:r>
            <a:r>
              <a:rPr lang="en-US" altLang="zh-CN" sz="2000" dirty="0"/>
              <a:t>M</a:t>
            </a:r>
            <a:r>
              <a:rPr lang="zh-CN" altLang="en-US" sz="2000" dirty="0"/>
              <a:t>位宽），那么</a:t>
            </a:r>
            <a:r>
              <a:rPr lang="en-US" altLang="zh-CN" sz="2000" dirty="0"/>
              <a:t>bin</a:t>
            </a:r>
            <a:r>
              <a:rPr lang="zh-CN" altLang="en-US" sz="2000" dirty="0"/>
              <a:t>的类型将是</a:t>
            </a:r>
            <a:r>
              <a:rPr lang="en-US" altLang="zh-CN" sz="2000" dirty="0"/>
              <a:t>2^M</a:t>
            </a:r>
            <a:r>
              <a:rPr lang="zh-CN" altLang="en-US" sz="2000" dirty="0"/>
              <a:t>和</a:t>
            </a:r>
            <a:r>
              <a:rPr lang="en-US" altLang="zh-CN" sz="2000" dirty="0" err="1"/>
              <a:t>auto_bin_max</a:t>
            </a:r>
            <a:r>
              <a:rPr lang="zh-CN" altLang="en-US" sz="2000" dirty="0"/>
              <a:t>选项的较小值</a:t>
            </a:r>
            <a:endParaRPr lang="en-US" altLang="zh-CN" sz="2000" dirty="0"/>
          </a:p>
          <a:p>
            <a:pPr>
              <a:buFont typeface="Arial" panose="020B0604020202020204" pitchFamily="34" charset="0"/>
              <a:buChar char="•"/>
            </a:pPr>
            <a:endParaRPr lang="en-US" altLang="zh-CN" sz="2400" dirty="0"/>
          </a:p>
          <a:p>
            <a:pPr marL="346075" lvl="3" indent="-344488">
              <a:spcBef>
                <a:spcPts val="1200"/>
              </a:spcBef>
              <a:buFont typeface="Arial" panose="020B0604020202020204" pitchFamily="34" charset="0"/>
              <a:buChar char="•"/>
            </a:pPr>
            <a:endParaRPr lang="en-US" altLang="zh-CN" sz="2000" dirty="0"/>
          </a:p>
          <a:p>
            <a:pPr marL="346075" lvl="3" indent="-344488">
              <a:spcBef>
                <a:spcPts val="1200"/>
              </a:spcBef>
              <a:buFont typeface="Arial" panose="020B0604020202020204" pitchFamily="34" charset="0"/>
              <a:buChar char="•"/>
            </a:pPr>
            <a:endParaRPr lang="en-US" altLang="zh-CN" sz="2400" dirty="0"/>
          </a:p>
          <a:p>
            <a:pPr marL="945288" lvl="4" indent="-344488">
              <a:spcBef>
                <a:spcPts val="1200"/>
              </a:spcBef>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360</a:t>
            </a:fld>
            <a:endParaRPr lang="en-US" dirty="0"/>
          </a:p>
        </p:txBody>
      </p:sp>
    </p:spTree>
    <p:extLst>
      <p:ext uri="{BB962C8B-B14F-4D97-AF65-F5344CB8AC3E}">
        <p14:creationId xmlns:p14="http://schemas.microsoft.com/office/powerpoint/2010/main" val="287176186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仓（</a:t>
            </a:r>
            <a:r>
              <a:rPr lang="en-US" altLang="zh-CN" sz="2800" dirty="0">
                <a:solidFill>
                  <a:schemeClr val="bg1">
                    <a:lumMod val="65000"/>
                  </a:schemeClr>
                </a:solidFill>
              </a:rPr>
              <a:t>bin</a:t>
            </a:r>
            <a:r>
              <a:rPr lang="zh-CN" altLang="en-US" sz="2800" dirty="0">
                <a:solidFill>
                  <a:schemeClr val="bg1">
                    <a:lumMod val="65000"/>
                  </a:schemeClr>
                </a:solidFill>
              </a:rPr>
              <a:t>）：通配应用</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默认情况下，数值的变化可以针对四值类型变量进行覆盖，例如</a:t>
            </a:r>
            <a:r>
              <a:rPr lang="en-US" altLang="zh-CN" sz="2400" dirty="0"/>
              <a:t>bin</a:t>
            </a:r>
            <a:r>
              <a:rPr lang="zh-CN" altLang="en-US" sz="2400" dirty="0"/>
              <a:t>如果包含</a:t>
            </a:r>
            <a:r>
              <a:rPr lang="en-US" altLang="zh-CN" sz="2400" dirty="0"/>
              <a:t>x</a:t>
            </a:r>
            <a:r>
              <a:rPr lang="zh-CN" altLang="en-US" sz="2400" dirty="0"/>
              <a:t>或者</a:t>
            </a:r>
            <a:r>
              <a:rPr lang="en-US" altLang="zh-CN" sz="2400" dirty="0"/>
              <a:t>z</a:t>
            </a:r>
            <a:r>
              <a:rPr lang="zh-CN" altLang="en-US" sz="2400" dirty="0"/>
              <a:t>，则表示只有该变量对应位也为</a:t>
            </a:r>
            <a:r>
              <a:rPr lang="en-US" altLang="zh-CN" sz="2400" dirty="0"/>
              <a:t>x</a:t>
            </a:r>
            <a:r>
              <a:rPr lang="zh-CN" altLang="en-US" sz="2400" dirty="0"/>
              <a:t>或者</a:t>
            </a:r>
            <a:r>
              <a:rPr lang="en-US" altLang="zh-CN" sz="2400" dirty="0"/>
              <a:t>z</a:t>
            </a:r>
            <a:r>
              <a:rPr lang="zh-CN" altLang="en-US" sz="2400" dirty="0"/>
              <a:t>的时候，</a:t>
            </a:r>
            <a:r>
              <a:rPr lang="en-US" altLang="zh-CN" sz="2400" dirty="0"/>
              <a:t>bin</a:t>
            </a:r>
            <a:r>
              <a:rPr lang="zh-CN" altLang="en-US" sz="2400" dirty="0"/>
              <a:t>也才可以被采样到。</a:t>
            </a:r>
            <a:endParaRPr lang="en-US" altLang="zh-CN" sz="2400" dirty="0"/>
          </a:p>
          <a:p>
            <a:pPr marL="346075" lvl="3" indent="-344488">
              <a:spcBef>
                <a:spcPts val="1200"/>
              </a:spcBef>
              <a:buFont typeface="Arial" panose="020B0604020202020204" pitchFamily="34" charset="0"/>
              <a:buChar char="•"/>
            </a:pPr>
            <a:r>
              <a:rPr lang="en-US" altLang="zh-CN" sz="2400" dirty="0"/>
              <a:t>wildcard</a:t>
            </a:r>
            <a:r>
              <a:rPr lang="zh-CN" altLang="en-US" sz="2400" dirty="0"/>
              <a:t>修饰符可以使得</a:t>
            </a:r>
            <a:r>
              <a:rPr lang="en-US" altLang="zh-CN" sz="2400" dirty="0"/>
              <a:t>bin</a:t>
            </a:r>
            <a:r>
              <a:rPr lang="zh-CN" altLang="en-US" sz="2400" dirty="0"/>
              <a:t>中包含</a:t>
            </a:r>
            <a:r>
              <a:rPr lang="en-US" altLang="zh-CN" sz="2400" dirty="0"/>
              <a:t>x</a:t>
            </a:r>
            <a:r>
              <a:rPr lang="zh-CN" altLang="en-US" sz="2400" dirty="0"/>
              <a:t>，</a:t>
            </a:r>
            <a:r>
              <a:rPr lang="en-US" altLang="zh-CN" sz="2400" dirty="0"/>
              <a:t>z</a:t>
            </a:r>
            <a:r>
              <a:rPr lang="zh-CN" altLang="en-US" sz="2400" dirty="0"/>
              <a:t>和</a:t>
            </a:r>
            <a:r>
              <a:rPr lang="en-US" altLang="zh-CN" sz="2400" dirty="0"/>
              <a:t>?</a:t>
            </a:r>
            <a:r>
              <a:rPr lang="zh-CN" altLang="en-US" sz="2400" dirty="0"/>
              <a:t>的数值都将用来表示</a:t>
            </a:r>
            <a:r>
              <a:rPr lang="en-US" altLang="zh-CN" sz="2400" dirty="0"/>
              <a:t>0</a:t>
            </a:r>
            <a:r>
              <a:rPr lang="zh-CN" altLang="en-US" sz="2400" dirty="0"/>
              <a:t>或者</a:t>
            </a:r>
            <a:r>
              <a:rPr lang="en-US" altLang="zh-CN" sz="2400" dirty="0"/>
              <a:t>1</a:t>
            </a:r>
            <a:r>
              <a:rPr lang="zh-CN" altLang="en-US" sz="2400" dirty="0"/>
              <a:t>，也就是通配符的意思</a:t>
            </a:r>
            <a:endParaRPr lang="en-US" altLang="zh-CN" sz="2400" dirty="0"/>
          </a:p>
          <a:p>
            <a:pPr marL="375512" lvl="3" indent="0">
              <a:lnSpc>
                <a:spcPct val="110000"/>
              </a:lnSpc>
              <a:spcBef>
                <a:spcPts val="0"/>
              </a:spcBef>
              <a:buNone/>
            </a:pPr>
            <a:r>
              <a:rPr lang="en-US" altLang="zh-CN" sz="2400" b="1" dirty="0">
                <a:latin typeface="Courier New" panose="02070309020205020404" pitchFamily="49" charset="0"/>
                <a:cs typeface="Courier New" panose="02070309020205020404" pitchFamily="49" charset="0"/>
              </a:rPr>
              <a:t>wildcard bins g12_15 = { 4‘b11?? };</a:t>
            </a:r>
            <a:br>
              <a:rPr lang="en-US" altLang="zh-CN" sz="2400" b="1" dirty="0">
                <a:latin typeface="Courier New" panose="02070309020205020404" pitchFamily="49" charset="0"/>
                <a:cs typeface="Courier New" panose="02070309020205020404" pitchFamily="49" charset="0"/>
              </a:rPr>
            </a:br>
            <a:r>
              <a:rPr lang="en-US" altLang="zh-CN" sz="2400" dirty="0"/>
              <a:t>g12_15</a:t>
            </a:r>
            <a:r>
              <a:rPr lang="zh-CN" altLang="en-US" sz="2400" dirty="0"/>
              <a:t>可以用来表示</a:t>
            </a:r>
            <a:r>
              <a:rPr lang="en-US" altLang="zh-CN" sz="2400" dirty="0"/>
              <a:t>12</a:t>
            </a:r>
            <a:r>
              <a:rPr lang="zh-CN" altLang="en-US" sz="2400" dirty="0"/>
              <a:t>到</a:t>
            </a:r>
            <a:r>
              <a:rPr lang="en-US" altLang="zh-CN" sz="2400" dirty="0"/>
              <a:t>15</a:t>
            </a:r>
            <a:r>
              <a:rPr lang="zh-CN" altLang="en-US" sz="2400" dirty="0"/>
              <a:t>之间的值，即</a:t>
            </a:r>
            <a:br>
              <a:rPr lang="en-US" altLang="zh-CN" sz="2400" dirty="0"/>
            </a:br>
            <a:r>
              <a:rPr lang="en-US" altLang="zh-CN" sz="2400" dirty="0"/>
              <a:t>1100, 1101, 1110, 1111</a:t>
            </a:r>
          </a:p>
          <a:p>
            <a:pPr marL="346075" lvl="3" indent="-344488">
              <a:spcBef>
                <a:spcPts val="1200"/>
              </a:spcBef>
              <a:buFont typeface="Arial" panose="020B0604020202020204" pitchFamily="34" charset="0"/>
              <a:buChar char="•"/>
            </a:pPr>
            <a:endParaRPr lang="en-US" altLang="zh-CN" sz="2400" dirty="0"/>
          </a:p>
          <a:p>
            <a:pPr marL="945288" lvl="4" indent="-344488">
              <a:spcBef>
                <a:spcPts val="1200"/>
              </a:spcBef>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361</a:t>
            </a:fld>
            <a:endParaRPr lang="en-US" dirty="0"/>
          </a:p>
        </p:txBody>
      </p:sp>
    </p:spTree>
    <p:extLst>
      <p:ext uri="{BB962C8B-B14F-4D97-AF65-F5344CB8AC3E}">
        <p14:creationId xmlns:p14="http://schemas.microsoft.com/office/powerpoint/2010/main" val="136559650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仓（</a:t>
            </a:r>
            <a:r>
              <a:rPr lang="en-US" altLang="zh-CN" sz="2800" dirty="0">
                <a:solidFill>
                  <a:schemeClr val="bg1">
                    <a:lumMod val="65000"/>
                  </a:schemeClr>
                </a:solidFill>
              </a:rPr>
              <a:t>bin</a:t>
            </a:r>
            <a:r>
              <a:rPr lang="zh-CN" altLang="en-US" sz="2800" dirty="0">
                <a:solidFill>
                  <a:schemeClr val="bg1">
                    <a:lumMod val="65000"/>
                  </a:schemeClr>
                </a:solidFill>
              </a:rPr>
              <a:t>）：忽略类型和非法类型</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400" dirty="0" err="1"/>
              <a:t>ignore_bins</a:t>
            </a:r>
            <a:r>
              <a:rPr lang="zh-CN" altLang="en-US" sz="2400" dirty="0"/>
              <a:t>用来将其排除在有效统计的</a:t>
            </a:r>
            <a:r>
              <a:rPr lang="en-US" altLang="zh-CN" sz="2400" dirty="0"/>
              <a:t>bin</a:t>
            </a:r>
            <a:r>
              <a:rPr lang="zh-CN" altLang="en-US" sz="2400" dirty="0"/>
              <a:t>集合之外</a:t>
            </a:r>
            <a:endParaRPr lang="en-US" altLang="zh-CN" sz="2400" dirty="0"/>
          </a:p>
          <a:p>
            <a:pPr marL="375512" lvl="3" indent="0">
              <a:spcBef>
                <a:spcPts val="0"/>
              </a:spcBef>
              <a:buNone/>
            </a:pPr>
            <a:r>
              <a:rPr lang="en-US" altLang="zh-CN" sz="1700" b="1" dirty="0" err="1">
                <a:latin typeface="Courier New" panose="02070309020205020404" pitchFamily="49" charset="0"/>
                <a:cs typeface="Courier New" panose="02070309020205020404" pitchFamily="49" charset="0"/>
              </a:rPr>
              <a:t>covergroup</a:t>
            </a:r>
            <a:r>
              <a:rPr lang="en-US" altLang="zh-CN" sz="1700" b="1" dirty="0">
                <a:latin typeface="Courier New" panose="02070309020205020404" pitchFamily="49" charset="0"/>
                <a:cs typeface="Courier New" panose="02070309020205020404" pitchFamily="49" charset="0"/>
              </a:rPr>
              <a:t> cg23;</a:t>
            </a:r>
          </a:p>
          <a:p>
            <a:pPr marL="375512" lvl="3" indent="0">
              <a:spcBef>
                <a:spcPts val="0"/>
              </a:spcBef>
              <a:buNone/>
            </a:pPr>
            <a:r>
              <a:rPr lang="en-US" altLang="zh-CN" sz="1700" b="1" dirty="0">
                <a:latin typeface="Courier New" panose="02070309020205020404" pitchFamily="49" charset="0"/>
                <a:cs typeface="Courier New" panose="02070309020205020404" pitchFamily="49" charset="0"/>
              </a:rPr>
              <a:t>  </a:t>
            </a:r>
            <a:r>
              <a:rPr lang="en-US" altLang="zh-CN" sz="1700" b="1" dirty="0" err="1">
                <a:latin typeface="Courier New" panose="02070309020205020404" pitchFamily="49" charset="0"/>
                <a:cs typeface="Courier New" panose="02070309020205020404" pitchFamily="49" charset="0"/>
              </a:rPr>
              <a:t>coverpoint</a:t>
            </a:r>
            <a:r>
              <a:rPr lang="en-US" altLang="zh-CN" sz="1700" b="1" dirty="0">
                <a:latin typeface="Courier New" panose="02070309020205020404" pitchFamily="49" charset="0"/>
                <a:cs typeface="Courier New" panose="02070309020205020404" pitchFamily="49" charset="0"/>
              </a:rPr>
              <a:t> a {</a:t>
            </a:r>
          </a:p>
          <a:p>
            <a:pPr marL="375512" lvl="3" indent="0">
              <a:spcBef>
                <a:spcPts val="0"/>
              </a:spcBef>
              <a:buNone/>
            </a:pPr>
            <a:r>
              <a:rPr lang="en-US" altLang="zh-CN" sz="1700" b="1" dirty="0">
                <a:latin typeface="Courier New" panose="02070309020205020404" pitchFamily="49" charset="0"/>
                <a:cs typeface="Courier New" panose="02070309020205020404" pitchFamily="49" charset="0"/>
              </a:rPr>
              <a:t>    </a:t>
            </a:r>
            <a:r>
              <a:rPr lang="en-US" altLang="zh-CN" sz="1700" b="1" dirty="0" err="1">
                <a:latin typeface="Courier New" panose="02070309020205020404" pitchFamily="49" charset="0"/>
                <a:cs typeface="Courier New" panose="02070309020205020404" pitchFamily="49" charset="0"/>
              </a:rPr>
              <a:t>ignore_bins</a:t>
            </a:r>
            <a:r>
              <a:rPr lang="en-US" altLang="zh-CN" sz="1700" b="1" dirty="0">
                <a:latin typeface="Courier New" panose="02070309020205020404" pitchFamily="49" charset="0"/>
                <a:cs typeface="Courier New" panose="02070309020205020404" pitchFamily="49" charset="0"/>
              </a:rPr>
              <a:t> </a:t>
            </a:r>
            <a:r>
              <a:rPr lang="en-US" altLang="zh-CN" sz="1700" b="1" dirty="0" err="1">
                <a:latin typeface="Courier New" panose="02070309020205020404" pitchFamily="49" charset="0"/>
                <a:cs typeface="Courier New" panose="02070309020205020404" pitchFamily="49" charset="0"/>
              </a:rPr>
              <a:t>ignore_vals</a:t>
            </a:r>
            <a:r>
              <a:rPr lang="en-US" altLang="zh-CN" sz="1700" b="1" dirty="0">
                <a:latin typeface="Courier New" panose="02070309020205020404" pitchFamily="49" charset="0"/>
                <a:cs typeface="Courier New" panose="02070309020205020404" pitchFamily="49" charset="0"/>
              </a:rPr>
              <a:t> = {7,8};</a:t>
            </a:r>
          </a:p>
          <a:p>
            <a:pPr marL="375512" lvl="3" indent="0">
              <a:spcBef>
                <a:spcPts val="0"/>
              </a:spcBef>
              <a:buNone/>
            </a:pPr>
            <a:r>
              <a:rPr lang="en-US" altLang="zh-CN" sz="1700" b="1" dirty="0">
                <a:latin typeface="Courier New" panose="02070309020205020404" pitchFamily="49" charset="0"/>
                <a:cs typeface="Courier New" panose="02070309020205020404" pitchFamily="49" charset="0"/>
              </a:rPr>
              <a:t>    </a:t>
            </a:r>
            <a:r>
              <a:rPr lang="en-US" altLang="zh-CN" sz="1700" b="1" dirty="0" err="1">
                <a:latin typeface="Courier New" panose="02070309020205020404" pitchFamily="49" charset="0"/>
                <a:cs typeface="Courier New" panose="02070309020205020404" pitchFamily="49" charset="0"/>
              </a:rPr>
              <a:t>ignore_bins</a:t>
            </a:r>
            <a:r>
              <a:rPr lang="en-US" altLang="zh-CN" sz="1700" b="1" dirty="0">
                <a:latin typeface="Courier New" panose="02070309020205020404" pitchFamily="49" charset="0"/>
                <a:cs typeface="Courier New" panose="02070309020205020404" pitchFamily="49" charset="0"/>
              </a:rPr>
              <a:t> </a:t>
            </a:r>
            <a:r>
              <a:rPr lang="en-US" altLang="zh-CN" sz="1700" b="1" dirty="0" err="1">
                <a:latin typeface="Courier New" panose="02070309020205020404" pitchFamily="49" charset="0"/>
                <a:cs typeface="Courier New" panose="02070309020205020404" pitchFamily="49" charset="0"/>
              </a:rPr>
              <a:t>ignore_trans</a:t>
            </a:r>
            <a:r>
              <a:rPr lang="en-US" altLang="zh-CN" sz="1700" b="1" dirty="0">
                <a:latin typeface="Courier New" panose="02070309020205020404" pitchFamily="49" charset="0"/>
                <a:cs typeface="Courier New" panose="02070309020205020404" pitchFamily="49" charset="0"/>
              </a:rPr>
              <a:t> = (1=&gt;3=&gt;5);</a:t>
            </a:r>
          </a:p>
          <a:p>
            <a:pPr marL="375512" lvl="3" indent="0">
              <a:spcBef>
                <a:spcPts val="0"/>
              </a:spcBef>
              <a:buNone/>
            </a:pPr>
            <a:r>
              <a:rPr lang="en-US" altLang="zh-CN" sz="1700" b="1" dirty="0">
                <a:latin typeface="Courier New" panose="02070309020205020404" pitchFamily="49" charset="0"/>
                <a:cs typeface="Courier New" panose="02070309020205020404" pitchFamily="49" charset="0"/>
              </a:rPr>
              <a:t>  }</a:t>
            </a:r>
          </a:p>
          <a:p>
            <a:pPr marL="375512" lvl="3" indent="0">
              <a:spcBef>
                <a:spcPts val="0"/>
              </a:spcBef>
              <a:buNone/>
            </a:pPr>
            <a:r>
              <a:rPr lang="en-US" altLang="zh-CN" sz="1700" b="1" dirty="0" err="1">
                <a:latin typeface="Courier New" panose="02070309020205020404" pitchFamily="49" charset="0"/>
                <a:cs typeface="Courier New" panose="02070309020205020404" pitchFamily="49" charset="0"/>
              </a:rPr>
              <a:t>endgroup</a:t>
            </a:r>
            <a:endParaRPr lang="en-US" altLang="zh-CN" sz="1700" b="1" dirty="0">
              <a:latin typeface="Courier New" panose="02070309020205020404" pitchFamily="49" charset="0"/>
              <a:cs typeface="Courier New" panose="02070309020205020404" pitchFamily="49" charset="0"/>
            </a:endParaRPr>
          </a:p>
          <a:p>
            <a:pPr marL="346075" lvl="3" indent="-344488">
              <a:spcBef>
                <a:spcPts val="1200"/>
              </a:spcBef>
              <a:buFont typeface="Arial" panose="020B0604020202020204" pitchFamily="34" charset="0"/>
              <a:buChar char="•"/>
            </a:pPr>
            <a:r>
              <a:rPr lang="en-US" altLang="zh-CN" sz="2400" dirty="0" err="1"/>
              <a:t>illegal_bins</a:t>
            </a:r>
            <a:r>
              <a:rPr lang="zh-CN" altLang="en-US" sz="2400" dirty="0"/>
              <a:t>用来指出采样到的数值为非法制，如果</a:t>
            </a:r>
            <a:r>
              <a:rPr lang="en-US" altLang="zh-CN" sz="2400" dirty="0" err="1"/>
              <a:t>illegal_bins</a:t>
            </a:r>
            <a:r>
              <a:rPr lang="zh-CN" altLang="en-US" sz="2400" dirty="0"/>
              <a:t>被采样到，那么仿真将报错</a:t>
            </a:r>
            <a:endParaRPr lang="en-US" altLang="zh-CN" sz="2400" dirty="0"/>
          </a:p>
          <a:p>
            <a:pPr marL="375512" lvl="3" indent="0">
              <a:spcBef>
                <a:spcPts val="0"/>
              </a:spcBef>
              <a:buNone/>
            </a:pPr>
            <a:r>
              <a:rPr lang="en-US" sz="1700" b="1" dirty="0" err="1">
                <a:latin typeface="Courier New" panose="02070309020205020404" pitchFamily="49" charset="0"/>
                <a:cs typeface="Courier New" panose="02070309020205020404" pitchFamily="49" charset="0"/>
              </a:rPr>
              <a:t>covergroup</a:t>
            </a:r>
            <a:r>
              <a:rPr lang="en-US" sz="1700" b="1" dirty="0">
                <a:latin typeface="Courier New" panose="02070309020205020404" pitchFamily="49" charset="0"/>
                <a:cs typeface="Courier New" panose="02070309020205020404" pitchFamily="49" charset="0"/>
              </a:rPr>
              <a:t> cg3;</a:t>
            </a:r>
          </a:p>
          <a:p>
            <a:pPr marL="375512" lvl="3" indent="0">
              <a:spcBef>
                <a:spcPts val="0"/>
              </a:spcBef>
              <a:buNone/>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coverpoint</a:t>
            </a:r>
            <a:r>
              <a:rPr lang="en-US" sz="1700" b="1" dirty="0">
                <a:latin typeface="Courier New" panose="02070309020205020404" pitchFamily="49" charset="0"/>
                <a:cs typeface="Courier New" panose="02070309020205020404" pitchFamily="49" charset="0"/>
              </a:rPr>
              <a:t> b {</a:t>
            </a:r>
          </a:p>
          <a:p>
            <a:pPr marL="375512" lvl="3" indent="0">
              <a:spcBef>
                <a:spcPts val="0"/>
              </a:spcBef>
              <a:buNone/>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illegal_bins</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bad_vals</a:t>
            </a:r>
            <a:r>
              <a:rPr lang="en-US" sz="1700" b="1" dirty="0">
                <a:latin typeface="Courier New" panose="02070309020205020404" pitchFamily="49" charset="0"/>
                <a:cs typeface="Courier New" panose="02070309020205020404" pitchFamily="49" charset="0"/>
              </a:rPr>
              <a:t> = {1,2,3};</a:t>
            </a:r>
          </a:p>
          <a:p>
            <a:pPr marL="375512" lvl="3" indent="0">
              <a:spcBef>
                <a:spcPts val="0"/>
              </a:spcBef>
              <a:buNone/>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illegal_bins</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bad_trans</a:t>
            </a:r>
            <a:r>
              <a:rPr lang="en-US" sz="1700" b="1" dirty="0">
                <a:latin typeface="Courier New" panose="02070309020205020404" pitchFamily="49" charset="0"/>
                <a:cs typeface="Courier New" panose="02070309020205020404" pitchFamily="49" charset="0"/>
              </a:rPr>
              <a:t> = (4=&gt;5=&gt;6);</a:t>
            </a:r>
          </a:p>
          <a:p>
            <a:pPr marL="375512" lvl="3" indent="0">
              <a:spcBef>
                <a:spcPts val="0"/>
              </a:spcBef>
              <a:buNone/>
            </a:pPr>
            <a:r>
              <a:rPr lang="en-US" sz="1700" b="1" dirty="0">
                <a:latin typeface="Courier New" panose="02070309020205020404" pitchFamily="49" charset="0"/>
                <a:cs typeface="Courier New" panose="02070309020205020404" pitchFamily="49" charset="0"/>
              </a:rPr>
              <a:t>  }</a:t>
            </a:r>
          </a:p>
          <a:p>
            <a:pPr marL="375512" lvl="3" indent="0">
              <a:spcBef>
                <a:spcPts val="0"/>
              </a:spcBef>
              <a:buNone/>
            </a:pPr>
            <a:r>
              <a:rPr lang="en-US" sz="1700" b="1" dirty="0" err="1">
                <a:latin typeface="Courier New" panose="02070309020205020404" pitchFamily="49" charset="0"/>
                <a:cs typeface="Courier New" panose="02070309020205020404" pitchFamily="49" charset="0"/>
              </a:rPr>
              <a:t>endgroup</a:t>
            </a:r>
            <a:endParaRPr lang="en-US" altLang="zh-CN" sz="17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362</a:t>
            </a:fld>
            <a:endParaRPr lang="en-US" dirty="0"/>
          </a:p>
        </p:txBody>
      </p:sp>
    </p:spTree>
    <p:extLst>
      <p:ext uri="{BB962C8B-B14F-4D97-AF65-F5344CB8AC3E}">
        <p14:creationId xmlns:p14="http://schemas.microsoft.com/office/powerpoint/2010/main" val="203262125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交叉覆盖率（</a:t>
            </a:r>
            <a:r>
              <a:rPr lang="en-US" altLang="zh-CN" sz="2800" dirty="0">
                <a:solidFill>
                  <a:schemeClr val="bg1">
                    <a:lumMod val="65000"/>
                  </a:schemeClr>
                </a:solidFill>
              </a:rPr>
              <a:t>cross</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400" dirty="0" err="1"/>
              <a:t>covergroup</a:t>
            </a:r>
            <a:r>
              <a:rPr lang="zh-CN" altLang="en-US" sz="2400" dirty="0"/>
              <a:t>可以在两个或者更多的</a:t>
            </a:r>
            <a:r>
              <a:rPr lang="en-US" altLang="zh-CN" sz="2400" dirty="0" err="1"/>
              <a:t>coverpoint</a:t>
            </a:r>
            <a:r>
              <a:rPr lang="zh-CN" altLang="en-US" sz="2400" dirty="0"/>
              <a:t>或者变量之间定义交叉覆盖率（</a:t>
            </a:r>
            <a:r>
              <a:rPr lang="en-US" altLang="zh-CN" sz="2400" dirty="0"/>
              <a:t>cross coverage</a:t>
            </a:r>
            <a:r>
              <a:rPr lang="zh-CN" altLang="en-US" sz="2400" dirty="0"/>
              <a:t>）</a:t>
            </a:r>
            <a:endParaRPr lang="en-US" altLang="zh-CN" sz="2400" dirty="0"/>
          </a:p>
          <a:p>
            <a:pPr marL="346075" lvl="3" indent="-344488">
              <a:spcBef>
                <a:spcPts val="1200"/>
              </a:spcBef>
              <a:buFont typeface="Arial" panose="020B0604020202020204" pitchFamily="34" charset="0"/>
              <a:buChar char="•"/>
            </a:pPr>
            <a:r>
              <a:rPr lang="zh-CN" altLang="en-US" sz="2400" dirty="0"/>
              <a:t>在对</a:t>
            </a:r>
            <a:r>
              <a:rPr lang="en-US" altLang="zh-CN" sz="2400" dirty="0"/>
              <a:t>a</a:t>
            </a:r>
            <a:r>
              <a:rPr lang="zh-CN" altLang="en-US" sz="2400" dirty="0"/>
              <a:t>和</a:t>
            </a:r>
            <a:r>
              <a:rPr lang="en-US" altLang="zh-CN" sz="2400" dirty="0"/>
              <a:t>b</a:t>
            </a:r>
            <a:r>
              <a:rPr lang="zh-CN" altLang="en-US" sz="2400" dirty="0"/>
              <a:t>产生交叉覆盖率之前，系统会先为它们隐性产生对应的</a:t>
            </a:r>
            <a:r>
              <a:rPr lang="en-US" altLang="zh-CN" sz="2400" dirty="0" err="1"/>
              <a:t>coverpoint</a:t>
            </a:r>
            <a:r>
              <a:rPr lang="zh-CN" altLang="en-US" sz="2400" dirty="0"/>
              <a:t>和</a:t>
            </a:r>
            <a:r>
              <a:rPr lang="en-US" altLang="zh-CN" sz="2400" dirty="0"/>
              <a:t>bin</a:t>
            </a:r>
            <a:r>
              <a:rPr lang="zh-CN" altLang="en-US" sz="2400" dirty="0"/>
              <a:t>，每个</a:t>
            </a:r>
            <a:r>
              <a:rPr lang="en-US" altLang="zh-CN" sz="2400" dirty="0" err="1"/>
              <a:t>coverpoint</a:t>
            </a:r>
            <a:r>
              <a:rPr lang="zh-CN" altLang="en-US" sz="2400" dirty="0"/>
              <a:t>都有</a:t>
            </a:r>
            <a:r>
              <a:rPr lang="en-US" altLang="zh-CN" sz="2400" dirty="0"/>
              <a:t>16</a:t>
            </a:r>
            <a:r>
              <a:rPr lang="zh-CN" altLang="en-US" sz="2400" dirty="0"/>
              <a:t>个自动产生的</a:t>
            </a:r>
            <a:r>
              <a:rPr lang="en-US" altLang="zh-CN" sz="2400" dirty="0"/>
              <a:t>bin</a:t>
            </a:r>
          </a:p>
          <a:p>
            <a:pPr marL="346075" lvl="3" indent="-344488">
              <a:spcBef>
                <a:spcPts val="1200"/>
              </a:spcBef>
              <a:buFont typeface="Arial" panose="020B0604020202020204" pitchFamily="34" charset="0"/>
              <a:buChar char="•"/>
            </a:pPr>
            <a:r>
              <a:rPr lang="zh-CN" altLang="en-US" sz="2400" dirty="0"/>
              <a:t>两个</a:t>
            </a:r>
            <a:r>
              <a:rPr lang="en-US" altLang="zh-CN" sz="2400" dirty="0" err="1"/>
              <a:t>coverpoint</a:t>
            </a:r>
            <a:r>
              <a:rPr lang="zh-CN" altLang="en-US" sz="2400" dirty="0"/>
              <a:t>交叉以后将生成</a:t>
            </a:r>
            <a:r>
              <a:rPr lang="en-US" altLang="zh-CN" sz="2400" dirty="0"/>
              <a:t>256</a:t>
            </a:r>
            <a:r>
              <a:rPr lang="zh-CN" altLang="en-US" sz="2400" dirty="0"/>
              <a:t>个交叉的</a:t>
            </a:r>
            <a:r>
              <a:rPr lang="en-US" altLang="zh-CN" sz="2400" dirty="0"/>
              <a:t>bin</a:t>
            </a:r>
          </a:p>
          <a:p>
            <a:pPr marL="375512" lvl="3" indent="0">
              <a:lnSpc>
                <a:spcPct val="110000"/>
              </a:lnSpc>
              <a:spcBef>
                <a:spcPts val="0"/>
              </a:spcBef>
              <a:buNone/>
            </a:pPr>
            <a:r>
              <a:rPr lang="en-US" sz="1700" b="1" dirty="0">
                <a:latin typeface="Courier New" panose="02070309020205020404" pitchFamily="49" charset="0"/>
                <a:cs typeface="Courier New" panose="02070309020205020404" pitchFamily="49" charset="0"/>
              </a:rPr>
              <a:t>bit [3:0] a, b;</a:t>
            </a:r>
          </a:p>
          <a:p>
            <a:pPr marL="375512" lvl="3" indent="0">
              <a:lnSpc>
                <a:spcPct val="110000"/>
              </a:lnSpc>
              <a:spcBef>
                <a:spcPts val="0"/>
              </a:spcBef>
              <a:buNone/>
            </a:pPr>
            <a:r>
              <a:rPr lang="en-US" sz="1700" b="1" dirty="0" err="1">
                <a:latin typeface="Courier New" panose="02070309020205020404" pitchFamily="49" charset="0"/>
                <a:cs typeface="Courier New" panose="02070309020205020404" pitchFamily="49" charset="0"/>
              </a:rPr>
              <a:t>covergroup</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cov</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posedge</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clk</a:t>
            </a:r>
            <a:r>
              <a:rPr lang="en-US" sz="1700" b="1" dirty="0">
                <a:latin typeface="Courier New" panose="02070309020205020404" pitchFamily="49" charset="0"/>
                <a:cs typeface="Courier New" panose="02070309020205020404" pitchFamily="49" charset="0"/>
              </a:rPr>
              <a:t>);</a:t>
            </a:r>
          </a:p>
          <a:p>
            <a:pPr marL="375512" lvl="3" indent="0">
              <a:lnSpc>
                <a:spcPct val="110000"/>
              </a:lnSpc>
              <a:spcBef>
                <a:spcPts val="0"/>
              </a:spcBef>
              <a:buNone/>
            </a:pP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aXb</a:t>
            </a:r>
            <a:r>
              <a:rPr lang="en-US" sz="1700" b="1" dirty="0">
                <a:latin typeface="Courier New" panose="02070309020205020404" pitchFamily="49" charset="0"/>
                <a:cs typeface="Courier New" panose="02070309020205020404" pitchFamily="49" charset="0"/>
              </a:rPr>
              <a:t> : cross a, b;</a:t>
            </a:r>
          </a:p>
          <a:p>
            <a:pPr marL="375512" lvl="3" indent="0">
              <a:lnSpc>
                <a:spcPct val="110000"/>
              </a:lnSpc>
              <a:spcBef>
                <a:spcPts val="0"/>
              </a:spcBef>
              <a:buNone/>
            </a:pPr>
            <a:r>
              <a:rPr lang="en-US" sz="1700" b="1" dirty="0" err="1">
                <a:latin typeface="Courier New" panose="02070309020205020404" pitchFamily="49" charset="0"/>
                <a:cs typeface="Courier New" panose="02070309020205020404" pitchFamily="49" charset="0"/>
              </a:rPr>
              <a:t>endgroup</a:t>
            </a:r>
            <a:endParaRPr lang="en-US" altLang="zh-CN" sz="1700" b="1" dirty="0">
              <a:latin typeface="Courier New" panose="02070309020205020404" pitchFamily="49" charset="0"/>
              <a:cs typeface="Courier New" panose="02070309020205020404" pitchFamily="49" charset="0"/>
            </a:endParaRPr>
          </a:p>
          <a:p>
            <a:pPr marL="945288" lvl="4" indent="-344488">
              <a:spcBef>
                <a:spcPts val="1200"/>
              </a:spcBef>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363</a:t>
            </a:fld>
            <a:endParaRPr lang="en-US" dirty="0"/>
          </a:p>
        </p:txBody>
      </p:sp>
    </p:spTree>
    <p:extLst>
      <p:ext uri="{BB962C8B-B14F-4D97-AF65-F5344CB8AC3E}">
        <p14:creationId xmlns:p14="http://schemas.microsoft.com/office/powerpoint/2010/main" val="160474547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交叉覆盖率（</a:t>
            </a:r>
            <a:r>
              <a:rPr lang="en-US" altLang="zh-CN" sz="2800" dirty="0">
                <a:solidFill>
                  <a:schemeClr val="bg1">
                    <a:lumMod val="65000"/>
                  </a:schemeClr>
                </a:solidFill>
              </a:rPr>
              <a:t>cross</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下面的</a:t>
            </a:r>
            <a:r>
              <a:rPr lang="en-US" altLang="zh-CN" sz="2400" dirty="0"/>
              <a:t>CP A</a:t>
            </a:r>
            <a:r>
              <a:rPr lang="zh-CN" altLang="en-US" sz="2400" dirty="0"/>
              <a:t>有</a:t>
            </a:r>
            <a:r>
              <a:rPr lang="en-US" altLang="zh-CN" sz="2400" dirty="0"/>
              <a:t>10</a:t>
            </a:r>
            <a:r>
              <a:rPr lang="zh-CN" altLang="en-US" sz="2400" dirty="0"/>
              <a:t>个</a:t>
            </a:r>
            <a:r>
              <a:rPr lang="en-US" altLang="zh-CN" sz="2400" dirty="0"/>
              <a:t>bin</a:t>
            </a:r>
            <a:r>
              <a:rPr lang="zh-CN" altLang="en-US" sz="2400" dirty="0"/>
              <a:t>，</a:t>
            </a:r>
            <a:r>
              <a:rPr lang="en-US" altLang="zh-CN" sz="2400" dirty="0" err="1"/>
              <a:t>b_var</a:t>
            </a:r>
            <a:r>
              <a:rPr lang="zh-CN" altLang="en-US" sz="2400" dirty="0"/>
              <a:t>对应的</a:t>
            </a:r>
            <a:r>
              <a:rPr lang="en-US" altLang="zh-CN" sz="2400" dirty="0"/>
              <a:t>CP</a:t>
            </a:r>
            <a:r>
              <a:rPr lang="zh-CN" altLang="en-US" sz="2400" dirty="0"/>
              <a:t>将有</a:t>
            </a:r>
            <a:r>
              <a:rPr lang="en-US" altLang="zh-CN" sz="2400" dirty="0"/>
              <a:t>16</a:t>
            </a:r>
            <a:r>
              <a:rPr lang="zh-CN" altLang="en-US" sz="2400" dirty="0"/>
              <a:t>个</a:t>
            </a:r>
            <a:r>
              <a:rPr lang="en-US" altLang="zh-CN" sz="2400" dirty="0"/>
              <a:t>bin</a:t>
            </a:r>
            <a:r>
              <a:rPr lang="zh-CN" altLang="en-US" sz="2400" dirty="0"/>
              <a:t>，因此</a:t>
            </a:r>
            <a:r>
              <a:rPr lang="en-US" altLang="zh-CN" sz="2400" dirty="0"/>
              <a:t>CC</a:t>
            </a:r>
            <a:r>
              <a:rPr lang="zh-CN" altLang="en-US" sz="2400" dirty="0"/>
              <a:t>将会有</a:t>
            </a:r>
            <a:r>
              <a:rPr lang="en-US" altLang="zh-CN" sz="2400" dirty="0"/>
              <a:t>10x16=160</a:t>
            </a:r>
            <a:r>
              <a:rPr lang="zh-CN" altLang="en-US" sz="2400" dirty="0"/>
              <a:t>个</a:t>
            </a:r>
            <a:r>
              <a:rPr lang="en-US" altLang="zh-CN" sz="2400" dirty="0"/>
              <a:t>bin</a:t>
            </a:r>
          </a:p>
          <a:p>
            <a:pPr marL="346075" lvl="3" indent="-344488">
              <a:spcBef>
                <a:spcPts val="1200"/>
              </a:spcBef>
              <a:buFont typeface="Arial" panose="020B0604020202020204" pitchFamily="34" charset="0"/>
              <a:buChar char="•"/>
            </a:pPr>
            <a:r>
              <a:rPr lang="zh-CN" altLang="en-US" sz="2400" dirty="0"/>
              <a:t>被声明为</a:t>
            </a:r>
            <a:r>
              <a:rPr lang="en-US" altLang="zh-CN" sz="2400" dirty="0"/>
              <a:t>default/ignore/illegal</a:t>
            </a:r>
            <a:r>
              <a:rPr lang="zh-CN" altLang="en-US" sz="2400" dirty="0"/>
              <a:t>的</a:t>
            </a:r>
            <a:r>
              <a:rPr lang="en-US" altLang="zh-CN" sz="2400" dirty="0"/>
              <a:t>bin</a:t>
            </a:r>
            <a:r>
              <a:rPr lang="zh-CN" altLang="en-US" sz="2400" dirty="0"/>
              <a:t>将不会参与</a:t>
            </a:r>
            <a:r>
              <a:rPr lang="en-US" altLang="zh-CN" sz="2400" dirty="0"/>
              <a:t>cross coverage</a:t>
            </a:r>
            <a:r>
              <a:rPr lang="zh-CN" altLang="en-US" sz="2400" dirty="0"/>
              <a:t>的运算</a:t>
            </a:r>
            <a:endParaRPr lang="en-US" altLang="zh-CN" sz="2400" dirty="0"/>
          </a:p>
          <a:p>
            <a:pPr marL="346075" lvl="3" indent="-344488">
              <a:spcBef>
                <a:spcPts val="1200"/>
              </a:spcBef>
              <a:buFont typeface="Arial" panose="020B0604020202020204" pitchFamily="34" charset="0"/>
              <a:buChar char="•"/>
            </a:pPr>
            <a:r>
              <a:rPr lang="zh-CN" altLang="en-US" sz="2400" dirty="0"/>
              <a:t>交叉覆盖率只允许在同一个</a:t>
            </a:r>
            <a:r>
              <a:rPr lang="en-US" altLang="zh-CN" sz="2400" dirty="0" err="1"/>
              <a:t>covergroup</a:t>
            </a:r>
            <a:r>
              <a:rPr lang="zh-CN" altLang="en-US" sz="2400" dirty="0"/>
              <a:t>中定义的</a:t>
            </a:r>
            <a:r>
              <a:rPr lang="en-US" altLang="zh-CN" sz="2400" dirty="0"/>
              <a:t>CP</a:t>
            </a:r>
            <a:r>
              <a:rPr lang="zh-CN" altLang="en-US" sz="2400" dirty="0"/>
              <a:t>参与运算</a:t>
            </a:r>
            <a:endParaRPr lang="en-US" altLang="zh-CN" sz="2400" dirty="0"/>
          </a:p>
          <a:p>
            <a:pPr marL="375512" lvl="3" indent="0">
              <a:lnSpc>
                <a:spcPct val="130000"/>
              </a:lnSpc>
              <a:spcBef>
                <a:spcPts val="0"/>
              </a:spcBef>
              <a:buNone/>
            </a:pPr>
            <a:r>
              <a:rPr lang="en-US" altLang="zh-CN" sz="2000" b="1" dirty="0">
                <a:latin typeface="Courier New" panose="02070309020205020404" pitchFamily="49" charset="0"/>
                <a:cs typeface="Courier New" panose="02070309020205020404" pitchFamily="49" charset="0"/>
              </a:rPr>
              <a:t>bit </a:t>
            </a:r>
            <a:r>
              <a:rPr lang="en-US" altLang="zh-CN" sz="2100" b="1" dirty="0">
                <a:latin typeface="Courier New" panose="02070309020205020404" pitchFamily="49" charset="0"/>
                <a:cs typeface="Courier New" panose="02070309020205020404" pitchFamily="49" charset="0"/>
              </a:rPr>
              <a:t>[31:0] </a:t>
            </a:r>
            <a:r>
              <a:rPr lang="en-US" altLang="zh-CN" sz="2100" b="1" dirty="0" err="1">
                <a:latin typeface="Courier New" panose="02070309020205020404" pitchFamily="49" charset="0"/>
                <a:cs typeface="Courier New" panose="02070309020205020404" pitchFamily="49" charset="0"/>
              </a:rPr>
              <a:t>a_var</a:t>
            </a:r>
            <a:r>
              <a:rPr lang="en-US" altLang="zh-CN" sz="2100" b="1" dirty="0">
                <a:latin typeface="Courier New" panose="02070309020205020404" pitchFamily="49" charset="0"/>
                <a:cs typeface="Courier New" panose="02070309020205020404" pitchFamily="49" charset="0"/>
              </a:rPr>
              <a:t>;</a:t>
            </a:r>
          </a:p>
          <a:p>
            <a:pPr marL="375512" lvl="3" indent="0">
              <a:lnSpc>
                <a:spcPct val="130000"/>
              </a:lnSpc>
              <a:spcBef>
                <a:spcPts val="0"/>
              </a:spcBef>
              <a:buNone/>
            </a:pPr>
            <a:r>
              <a:rPr lang="en-US" altLang="zh-CN" sz="2100" b="1" dirty="0">
                <a:latin typeface="Courier New" panose="02070309020205020404" pitchFamily="49" charset="0"/>
                <a:cs typeface="Courier New" panose="02070309020205020404" pitchFamily="49" charset="0"/>
              </a:rPr>
              <a:t>bit [3:0] </a:t>
            </a:r>
            <a:r>
              <a:rPr lang="en-US" altLang="zh-CN" sz="2100" b="1" dirty="0" err="1">
                <a:latin typeface="Courier New" panose="02070309020205020404" pitchFamily="49" charset="0"/>
                <a:cs typeface="Courier New" panose="02070309020205020404" pitchFamily="49" charset="0"/>
              </a:rPr>
              <a:t>b_var</a:t>
            </a:r>
            <a:r>
              <a:rPr lang="en-US" altLang="zh-CN" sz="2100" b="1" dirty="0">
                <a:latin typeface="Courier New" panose="02070309020205020404" pitchFamily="49" charset="0"/>
                <a:cs typeface="Courier New" panose="02070309020205020404" pitchFamily="49" charset="0"/>
              </a:rPr>
              <a:t>;</a:t>
            </a:r>
          </a:p>
          <a:p>
            <a:pPr marL="375512" lvl="3" indent="0">
              <a:lnSpc>
                <a:spcPct val="130000"/>
              </a:lnSpc>
              <a:spcBef>
                <a:spcPts val="0"/>
              </a:spcBef>
              <a:buNone/>
            </a:pPr>
            <a:r>
              <a:rPr lang="en-US" altLang="zh-CN" sz="2100" b="1" dirty="0" err="1">
                <a:latin typeface="Courier New" panose="02070309020205020404" pitchFamily="49" charset="0"/>
                <a:cs typeface="Courier New" panose="02070309020205020404" pitchFamily="49" charset="0"/>
              </a:rPr>
              <a:t>covergroup</a:t>
            </a:r>
            <a:r>
              <a:rPr lang="en-US" altLang="zh-CN" sz="2100" b="1" dirty="0">
                <a:latin typeface="Courier New" panose="02070309020205020404" pitchFamily="49" charset="0"/>
                <a:cs typeface="Courier New" panose="02070309020205020404" pitchFamily="49" charset="0"/>
              </a:rPr>
              <a:t> cov3 @(</a:t>
            </a:r>
            <a:r>
              <a:rPr lang="en-US" altLang="zh-CN" sz="2100" b="1" dirty="0" err="1">
                <a:latin typeface="Courier New" panose="02070309020205020404" pitchFamily="49" charset="0"/>
                <a:cs typeface="Courier New" panose="02070309020205020404" pitchFamily="49" charset="0"/>
              </a:rPr>
              <a:t>posedge</a:t>
            </a:r>
            <a:r>
              <a:rPr lang="en-US" altLang="zh-CN" sz="2100" b="1" dirty="0">
                <a:latin typeface="Courier New" panose="02070309020205020404" pitchFamily="49" charset="0"/>
                <a:cs typeface="Courier New" panose="02070309020205020404" pitchFamily="49" charset="0"/>
              </a:rPr>
              <a:t> </a:t>
            </a:r>
            <a:r>
              <a:rPr lang="en-US" altLang="zh-CN" sz="2100" b="1" dirty="0" err="1">
                <a:latin typeface="Courier New" panose="02070309020205020404" pitchFamily="49" charset="0"/>
                <a:cs typeface="Courier New" panose="02070309020205020404" pitchFamily="49" charset="0"/>
              </a:rPr>
              <a:t>clk</a:t>
            </a:r>
            <a:r>
              <a:rPr lang="en-US" altLang="zh-CN" sz="2100" b="1" dirty="0">
                <a:latin typeface="Courier New" panose="02070309020205020404" pitchFamily="49" charset="0"/>
                <a:cs typeface="Courier New" panose="02070309020205020404" pitchFamily="49" charset="0"/>
              </a:rPr>
              <a:t>);</a:t>
            </a:r>
          </a:p>
          <a:p>
            <a:pPr marL="375512" lvl="3" indent="0">
              <a:lnSpc>
                <a:spcPct val="130000"/>
              </a:lnSpc>
              <a:spcBef>
                <a:spcPts val="0"/>
              </a:spcBef>
              <a:buNone/>
            </a:pPr>
            <a:r>
              <a:rPr lang="en-US" altLang="zh-CN" sz="2100" b="1" dirty="0">
                <a:latin typeface="Courier New" panose="02070309020205020404" pitchFamily="49" charset="0"/>
                <a:cs typeface="Courier New" panose="02070309020205020404" pitchFamily="49" charset="0"/>
              </a:rPr>
              <a:t>  A: </a:t>
            </a:r>
            <a:r>
              <a:rPr lang="en-US" altLang="zh-CN" sz="2100" b="1" dirty="0" err="1">
                <a:latin typeface="Courier New" panose="02070309020205020404" pitchFamily="49" charset="0"/>
                <a:cs typeface="Courier New" panose="02070309020205020404" pitchFamily="49" charset="0"/>
              </a:rPr>
              <a:t>coverpoint</a:t>
            </a:r>
            <a:r>
              <a:rPr lang="en-US" altLang="zh-CN" sz="2100" b="1" dirty="0">
                <a:latin typeface="Courier New" panose="02070309020205020404" pitchFamily="49" charset="0"/>
                <a:cs typeface="Courier New" panose="02070309020205020404" pitchFamily="49" charset="0"/>
              </a:rPr>
              <a:t> </a:t>
            </a:r>
            <a:r>
              <a:rPr lang="en-US" altLang="zh-CN" sz="2000" b="1" dirty="0" err="1">
                <a:latin typeface="Courier New" panose="02070309020205020404" pitchFamily="49" charset="0"/>
                <a:cs typeface="Courier New" panose="02070309020205020404" pitchFamily="49" charset="0"/>
              </a:rPr>
              <a:t>a_var</a:t>
            </a:r>
            <a:r>
              <a:rPr lang="en-US" altLang="zh-CN" sz="2000" b="1" dirty="0">
                <a:latin typeface="Courier New" panose="02070309020205020404" pitchFamily="49" charset="0"/>
                <a:cs typeface="Courier New" panose="02070309020205020404" pitchFamily="49" charset="0"/>
              </a:rPr>
              <a:t> { bins </a:t>
            </a:r>
            <a:r>
              <a:rPr lang="en-US" altLang="zh-CN" sz="2000" b="1" dirty="0" err="1">
                <a:latin typeface="Courier New" panose="02070309020205020404" pitchFamily="49" charset="0"/>
                <a:cs typeface="Courier New" panose="02070309020205020404" pitchFamily="49" charset="0"/>
              </a:rPr>
              <a:t>yy</a:t>
            </a:r>
            <a:r>
              <a:rPr lang="en-US" altLang="zh-CN" sz="2000" b="1" dirty="0">
                <a:latin typeface="Courier New" panose="02070309020205020404" pitchFamily="49" charset="0"/>
                <a:cs typeface="Courier New" panose="02070309020205020404" pitchFamily="49" charset="0"/>
              </a:rPr>
              <a:t>[] = { [0:9] }; }</a:t>
            </a:r>
          </a:p>
          <a:p>
            <a:pPr marL="375512" lvl="3" indent="0">
              <a:lnSpc>
                <a:spcPct val="130000"/>
              </a:lnSpc>
              <a:spcBef>
                <a:spcPts val="0"/>
              </a:spcBef>
              <a:buNone/>
            </a:pPr>
            <a:r>
              <a:rPr lang="en-US" altLang="zh-CN" sz="2000" b="1" dirty="0">
                <a:latin typeface="Courier New" panose="02070309020205020404" pitchFamily="49" charset="0"/>
                <a:cs typeface="Courier New" panose="02070309020205020404" pitchFamily="49" charset="0"/>
              </a:rPr>
              <a:t>  CC: cross </a:t>
            </a:r>
            <a:r>
              <a:rPr lang="en-US" altLang="zh-CN" sz="2000" b="1" dirty="0" err="1">
                <a:latin typeface="Courier New" panose="02070309020205020404" pitchFamily="49" charset="0"/>
                <a:cs typeface="Courier New" panose="02070309020205020404" pitchFamily="49" charset="0"/>
              </a:rPr>
              <a:t>b_var</a:t>
            </a:r>
            <a:r>
              <a:rPr lang="en-US" altLang="zh-CN" sz="2000" b="1" dirty="0">
                <a:latin typeface="Courier New" panose="02070309020205020404" pitchFamily="49" charset="0"/>
                <a:cs typeface="Courier New" panose="02070309020205020404" pitchFamily="49" charset="0"/>
              </a:rPr>
              <a:t>, A;</a:t>
            </a:r>
          </a:p>
          <a:p>
            <a:pPr marL="375512" lvl="3" indent="0">
              <a:lnSpc>
                <a:spcPct val="130000"/>
              </a:lnSpc>
              <a:spcBef>
                <a:spcPts val="0"/>
              </a:spcBef>
              <a:buNone/>
            </a:pPr>
            <a:r>
              <a:rPr lang="en-US" altLang="zh-CN" sz="2000" b="1" dirty="0" err="1">
                <a:latin typeface="Courier New" panose="02070309020205020404" pitchFamily="49" charset="0"/>
                <a:cs typeface="Courier New" panose="02070309020205020404" pitchFamily="49" charset="0"/>
              </a:rPr>
              <a:t>endgroup</a:t>
            </a:r>
            <a:endParaRPr lang="en-US" altLang="zh-CN" sz="2000" b="1" dirty="0">
              <a:latin typeface="Courier New" panose="02070309020205020404" pitchFamily="49" charset="0"/>
              <a:cs typeface="Courier New" panose="02070309020205020404" pitchFamily="49" charset="0"/>
            </a:endParaRPr>
          </a:p>
          <a:p>
            <a:pPr marL="945288" lvl="4" indent="-344488">
              <a:spcBef>
                <a:spcPts val="1200"/>
              </a:spcBef>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364</a:t>
            </a:fld>
            <a:endParaRPr lang="en-US" dirty="0"/>
          </a:p>
        </p:txBody>
      </p:sp>
    </p:spTree>
    <p:extLst>
      <p:ext uri="{BB962C8B-B14F-4D97-AF65-F5344CB8AC3E}">
        <p14:creationId xmlns:p14="http://schemas.microsoft.com/office/powerpoint/2010/main" val="41386430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交叉覆盖率：定义</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除了系统会自动为交叉覆盖率生成</a:t>
            </a:r>
            <a:r>
              <a:rPr lang="en-US" altLang="zh-CN" sz="2400" dirty="0"/>
              <a:t>bin</a:t>
            </a:r>
            <a:r>
              <a:rPr lang="zh-CN" altLang="en-US" sz="2400" dirty="0"/>
              <a:t>以外，用户还可以自己定义交叉覆盖率的</a:t>
            </a:r>
            <a:r>
              <a:rPr lang="en-US" altLang="zh-CN" sz="2400" dirty="0"/>
              <a:t>bin</a:t>
            </a:r>
          </a:p>
          <a:p>
            <a:pPr marL="346075" lvl="3" indent="-344488">
              <a:spcBef>
                <a:spcPts val="1200"/>
              </a:spcBef>
              <a:buFont typeface="Arial" panose="020B0604020202020204" pitchFamily="34" charset="0"/>
              <a:buChar char="•"/>
            </a:pPr>
            <a:r>
              <a:rPr lang="en-US" altLang="zh-CN" sz="2400" dirty="0" err="1"/>
              <a:t>binsof</a:t>
            </a:r>
            <a:r>
              <a:rPr lang="en-US" altLang="zh-CN" sz="2400" dirty="0"/>
              <a:t>()</a:t>
            </a:r>
            <a:r>
              <a:rPr lang="zh-CN" altLang="en-US" sz="2400" dirty="0"/>
              <a:t>的参数可以是</a:t>
            </a:r>
            <a:r>
              <a:rPr lang="en-US" altLang="zh-CN" sz="2400" dirty="0" err="1"/>
              <a:t>coverpoint</a:t>
            </a:r>
            <a:r>
              <a:rPr lang="zh-CN" altLang="en-US" sz="2400" dirty="0"/>
              <a:t>或者变量，表示对应的</a:t>
            </a:r>
            <a:r>
              <a:rPr lang="en-US" altLang="zh-CN" sz="2400" dirty="0"/>
              <a:t>bin</a:t>
            </a:r>
            <a:r>
              <a:rPr lang="zh-CN" altLang="en-US" sz="2400" dirty="0"/>
              <a:t>总和，可以利用</a:t>
            </a:r>
            <a:r>
              <a:rPr lang="en-US" altLang="zh-CN" sz="2400" dirty="0" err="1"/>
              <a:t>binsof</a:t>
            </a:r>
            <a:r>
              <a:rPr lang="en-US" altLang="zh-CN" sz="2400" dirty="0"/>
              <a:t>()</a:t>
            </a:r>
            <a:r>
              <a:rPr lang="zh-CN" altLang="en-US" sz="2400" dirty="0"/>
              <a:t>对其结果做进一步的过滤</a:t>
            </a:r>
            <a:endParaRPr lang="en-US" altLang="zh-CN" sz="2400" dirty="0"/>
          </a:p>
          <a:p>
            <a:pPr marL="375512" lvl="3" indent="0">
              <a:lnSpc>
                <a:spcPct val="120000"/>
              </a:lnSpc>
              <a:spcBef>
                <a:spcPts val="0"/>
              </a:spcBef>
              <a:buNone/>
            </a:pP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i,j</a:t>
            </a:r>
            <a:r>
              <a:rPr lang="en-US" sz="1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800" b="1" dirty="0" err="1">
                <a:latin typeface="Courier New" panose="02070309020205020404" pitchFamily="49" charset="0"/>
                <a:cs typeface="Courier New" panose="02070309020205020404" pitchFamily="49" charset="0"/>
              </a:rPr>
              <a:t>covergroup</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ct</a:t>
            </a:r>
            <a:r>
              <a:rPr lang="en-US" sz="1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coverpoint</a:t>
            </a:r>
            <a:r>
              <a:rPr lang="en-US" sz="1800" b="1" dirty="0">
                <a:latin typeface="Courier New" panose="02070309020205020404" pitchFamily="49" charset="0"/>
                <a:cs typeface="Courier New" panose="02070309020205020404" pitchFamily="49" charset="0"/>
              </a:rPr>
              <a:t> i { bins i[] = { [0:1] };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coverpoint</a:t>
            </a:r>
            <a:r>
              <a:rPr lang="en-US" sz="1800" b="1" dirty="0">
                <a:latin typeface="Courier New" panose="02070309020205020404" pitchFamily="49" charset="0"/>
                <a:cs typeface="Courier New" panose="02070309020205020404" pitchFamily="49" charset="0"/>
              </a:rPr>
              <a:t> j { bins j[] = { [0:1] };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x1: cross </a:t>
            </a:r>
            <a:r>
              <a:rPr lang="en-US" sz="1800" b="1" dirty="0" err="1">
                <a:latin typeface="Courier New" panose="02070309020205020404" pitchFamily="49" charset="0"/>
                <a:cs typeface="Courier New" panose="02070309020205020404" pitchFamily="49" charset="0"/>
              </a:rPr>
              <a:t>i,j</a:t>
            </a:r>
            <a:r>
              <a:rPr lang="en-US" sz="1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x2: cross </a:t>
            </a:r>
            <a:r>
              <a:rPr lang="en-US" sz="1800" b="1" dirty="0" err="1">
                <a:latin typeface="Courier New" panose="02070309020205020404" pitchFamily="49" charset="0"/>
                <a:cs typeface="Courier New" panose="02070309020205020404" pitchFamily="49" charset="0"/>
              </a:rPr>
              <a:t>i,j</a:t>
            </a:r>
            <a:r>
              <a:rPr lang="en-US" sz="18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bins </a:t>
            </a:r>
            <a:r>
              <a:rPr lang="en-US" sz="1800" b="1" dirty="0" err="1">
                <a:latin typeface="Courier New" panose="02070309020205020404" pitchFamily="49" charset="0"/>
                <a:cs typeface="Courier New" panose="02070309020205020404" pitchFamily="49" charset="0"/>
              </a:rPr>
              <a:t>i_zero</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binsof</a:t>
            </a:r>
            <a:r>
              <a:rPr lang="en-US" sz="1800" b="1" dirty="0">
                <a:latin typeface="Courier New" panose="02070309020205020404" pitchFamily="49" charset="0"/>
                <a:cs typeface="Courier New" panose="02070309020205020404" pitchFamily="49" charset="0"/>
              </a:rPr>
              <a:t>(i) intersect { 0 };</a:t>
            </a:r>
          </a:p>
          <a:p>
            <a:pPr marL="375512" lvl="3" indent="0">
              <a:lnSpc>
                <a:spcPct val="120000"/>
              </a:lnSpc>
              <a:spcBef>
                <a:spcPts val="0"/>
              </a:spcBef>
              <a:buNone/>
            </a:pPr>
            <a:r>
              <a:rPr lang="en-US" sz="18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1800" b="1" dirty="0" err="1">
                <a:latin typeface="Courier New" panose="02070309020205020404" pitchFamily="49" charset="0"/>
                <a:cs typeface="Courier New" panose="02070309020205020404" pitchFamily="49" charset="0"/>
              </a:rPr>
              <a:t>endgroup</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365</a:t>
            </a:fld>
            <a:endParaRPr lang="en-US" dirty="0"/>
          </a:p>
        </p:txBody>
      </p:sp>
    </p:spTree>
    <p:extLst>
      <p:ext uri="{BB962C8B-B14F-4D97-AF65-F5344CB8AC3E}">
        <p14:creationId xmlns:p14="http://schemas.microsoft.com/office/powerpoint/2010/main" val="25708655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交叉覆盖率：定义</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交叉</a:t>
            </a:r>
            <a:r>
              <a:rPr lang="en-US" altLang="zh-CN" sz="2400" dirty="0"/>
              <a:t>X1</a:t>
            </a:r>
            <a:r>
              <a:rPr lang="zh-CN" altLang="en-US" sz="2400" dirty="0"/>
              <a:t>有以下自动分配的</a:t>
            </a:r>
            <a:r>
              <a:rPr lang="en-US" altLang="zh-CN" sz="2400" dirty="0"/>
              <a:t>bin</a:t>
            </a:r>
          </a:p>
          <a:p>
            <a:pPr marL="375512" lvl="3" indent="0">
              <a:spcBef>
                <a:spcPts val="0"/>
              </a:spcBef>
              <a:buNone/>
            </a:pPr>
            <a:r>
              <a:rPr lang="en-US" altLang="zh-CN" sz="1700" b="1" dirty="0">
                <a:latin typeface="Courier New" panose="02070309020205020404" pitchFamily="49" charset="0"/>
                <a:cs typeface="Courier New" panose="02070309020205020404" pitchFamily="49" charset="0"/>
              </a:rPr>
              <a:t>&lt;i[0],j[0]&gt;</a:t>
            </a:r>
          </a:p>
          <a:p>
            <a:pPr marL="375512" lvl="3" indent="0">
              <a:spcBef>
                <a:spcPts val="0"/>
              </a:spcBef>
              <a:buNone/>
            </a:pPr>
            <a:r>
              <a:rPr lang="en-US" altLang="zh-CN" sz="1700" b="1" dirty="0">
                <a:latin typeface="Courier New" panose="02070309020205020404" pitchFamily="49" charset="0"/>
                <a:cs typeface="Courier New" panose="02070309020205020404" pitchFamily="49" charset="0"/>
              </a:rPr>
              <a:t>&lt;i[1],j[0]&gt;</a:t>
            </a:r>
          </a:p>
          <a:p>
            <a:pPr marL="375512" lvl="3" indent="0">
              <a:spcBef>
                <a:spcPts val="0"/>
              </a:spcBef>
              <a:buNone/>
            </a:pPr>
            <a:r>
              <a:rPr lang="en-US" altLang="zh-CN" sz="1700" b="1" dirty="0">
                <a:latin typeface="Courier New" panose="02070309020205020404" pitchFamily="49" charset="0"/>
                <a:cs typeface="Courier New" panose="02070309020205020404" pitchFamily="49" charset="0"/>
              </a:rPr>
              <a:t>&lt;i[0],j[1]&gt;</a:t>
            </a:r>
          </a:p>
          <a:p>
            <a:pPr marL="375512" lvl="3" indent="0">
              <a:spcBef>
                <a:spcPts val="0"/>
              </a:spcBef>
              <a:buNone/>
            </a:pPr>
            <a:r>
              <a:rPr lang="en-US" altLang="zh-CN" sz="1700" b="1" dirty="0">
                <a:latin typeface="Courier New" panose="02070309020205020404" pitchFamily="49" charset="0"/>
                <a:cs typeface="Courier New" panose="02070309020205020404" pitchFamily="49" charset="0"/>
              </a:rPr>
              <a:t>&lt;i[1],j[1]&gt;</a:t>
            </a:r>
          </a:p>
          <a:p>
            <a:pPr marL="346075" lvl="3" indent="-344488">
              <a:spcBef>
                <a:spcPts val="1200"/>
              </a:spcBef>
              <a:buFont typeface="Arial" panose="020B0604020202020204" pitchFamily="34" charset="0"/>
              <a:buChar char="•"/>
            </a:pPr>
            <a:r>
              <a:rPr lang="zh-CN" altLang="en-US" sz="2400" dirty="0"/>
              <a:t>交叉</a:t>
            </a:r>
            <a:r>
              <a:rPr lang="en-US" altLang="zh-CN" sz="2400" dirty="0"/>
              <a:t>X2</a:t>
            </a:r>
            <a:r>
              <a:rPr lang="zh-CN" altLang="en-US" sz="2400" dirty="0"/>
              <a:t>有以下自定义的</a:t>
            </a:r>
            <a:r>
              <a:rPr lang="en-US" altLang="zh-CN" sz="2400" dirty="0"/>
              <a:t>bin</a:t>
            </a:r>
          </a:p>
          <a:p>
            <a:pPr marL="375512" lvl="3" indent="0">
              <a:spcBef>
                <a:spcPts val="0"/>
              </a:spcBef>
              <a:buNone/>
            </a:pPr>
            <a:r>
              <a:rPr lang="en-US" sz="1700" b="1" dirty="0" err="1">
                <a:latin typeface="Courier New" panose="02070309020205020404" pitchFamily="49" charset="0"/>
                <a:cs typeface="Courier New" panose="02070309020205020404" pitchFamily="49" charset="0"/>
              </a:rPr>
              <a:t>i_zero</a:t>
            </a:r>
            <a:r>
              <a:rPr lang="en-US" sz="1700" b="1" dirty="0">
                <a:latin typeface="Courier New" panose="02070309020205020404" pitchFamily="49" charset="0"/>
                <a:cs typeface="Courier New" panose="02070309020205020404" pitchFamily="49" charset="0"/>
              </a:rPr>
              <a:t> // </a:t>
            </a:r>
            <a:r>
              <a:rPr lang="zh-CN" altLang="en-US" sz="1700" b="1" dirty="0">
                <a:latin typeface="Courier New" panose="02070309020205020404" pitchFamily="49" charset="0"/>
                <a:cs typeface="Courier New" panose="02070309020205020404" pitchFamily="49" charset="0"/>
              </a:rPr>
              <a:t>自定义</a:t>
            </a:r>
            <a:r>
              <a:rPr lang="en-US" sz="1700" b="1" dirty="0">
                <a:latin typeface="Courier New" panose="02070309020205020404" pitchFamily="49" charset="0"/>
                <a:cs typeface="Courier New" panose="02070309020205020404" pitchFamily="49" charset="0"/>
              </a:rPr>
              <a:t>bin for &lt;i[0],j[0]&gt; and &lt;i[0],j[1]&gt;</a:t>
            </a:r>
          </a:p>
          <a:p>
            <a:pPr marL="375512" lvl="3" indent="0">
              <a:spcBef>
                <a:spcPts val="0"/>
              </a:spcBef>
              <a:buNone/>
            </a:pPr>
            <a:r>
              <a:rPr lang="en-US" sz="1700" b="1" dirty="0">
                <a:latin typeface="Courier New" panose="02070309020205020404" pitchFamily="49" charset="0"/>
                <a:cs typeface="Courier New" panose="02070309020205020404" pitchFamily="49" charset="0"/>
              </a:rPr>
              <a:t>&lt;i[1],j[0]&gt; // </a:t>
            </a:r>
            <a:r>
              <a:rPr lang="zh-CN" altLang="en-US" sz="1700" b="1" dirty="0">
                <a:latin typeface="Courier New" panose="02070309020205020404" pitchFamily="49" charset="0"/>
                <a:cs typeface="Courier New" panose="02070309020205020404" pitchFamily="49" charset="0"/>
              </a:rPr>
              <a:t>保留该自动生成</a:t>
            </a:r>
            <a:r>
              <a:rPr lang="en-US" altLang="zh-CN" sz="1700" b="1" dirty="0">
                <a:latin typeface="Courier New" panose="02070309020205020404" pitchFamily="49" charset="0"/>
                <a:cs typeface="Courier New" panose="02070309020205020404" pitchFamily="49" charset="0"/>
              </a:rPr>
              <a:t>bin</a:t>
            </a:r>
          </a:p>
          <a:p>
            <a:pPr marL="375512" lvl="3" indent="0">
              <a:spcBef>
                <a:spcPts val="0"/>
              </a:spcBef>
              <a:buNone/>
            </a:pPr>
            <a:r>
              <a:rPr lang="en-US" sz="1700" b="1" dirty="0">
                <a:latin typeface="Courier New" panose="02070309020205020404" pitchFamily="49" charset="0"/>
                <a:cs typeface="Courier New" panose="02070309020205020404" pitchFamily="49" charset="0"/>
              </a:rPr>
              <a:t>&lt;i[1],j[1]&gt; // </a:t>
            </a:r>
            <a:r>
              <a:rPr lang="zh-CN" altLang="en-US" sz="1700" b="1" dirty="0">
                <a:latin typeface="Courier New" panose="02070309020205020404" pitchFamily="49" charset="0"/>
                <a:cs typeface="Courier New" panose="02070309020205020404" pitchFamily="49" charset="0"/>
              </a:rPr>
              <a:t>保留该自动生成</a:t>
            </a:r>
            <a:r>
              <a:rPr lang="en-US" altLang="zh-CN" sz="1700" b="1" dirty="0">
                <a:latin typeface="Courier New" panose="02070309020205020404" pitchFamily="49" charset="0"/>
                <a:cs typeface="Courier New" panose="02070309020205020404" pitchFamily="49" charset="0"/>
              </a:rPr>
              <a:t>bin</a:t>
            </a:r>
          </a:p>
          <a:p>
            <a:pPr marL="346075" lvl="3" indent="-344488">
              <a:spcBef>
                <a:spcPts val="1200"/>
              </a:spcBef>
              <a:buFont typeface="Arial" panose="020B0604020202020204" pitchFamily="34" charset="0"/>
              <a:buChar char="•"/>
            </a:pPr>
            <a:r>
              <a:rPr lang="zh-CN" altLang="en-US" sz="2400" dirty="0"/>
              <a:t>需要初学者注意的是，</a:t>
            </a:r>
            <a:r>
              <a:rPr lang="zh-CN" altLang="en-US" sz="2400" b="1" dirty="0"/>
              <a:t>即便自己为</a:t>
            </a:r>
            <a:r>
              <a:rPr lang="en-US" altLang="zh-CN" sz="2400" b="1" dirty="0"/>
              <a:t>cross</a:t>
            </a:r>
            <a:r>
              <a:rPr lang="zh-CN" altLang="en-US" sz="2400" b="1" dirty="0"/>
              <a:t>定义了</a:t>
            </a:r>
            <a:r>
              <a:rPr lang="en-US" altLang="zh-CN" sz="2400" b="1" dirty="0"/>
              <a:t>bin</a:t>
            </a:r>
            <a:r>
              <a:rPr lang="zh-CN" altLang="en-US" sz="2400" b="1" dirty="0"/>
              <a:t>，但是系统仍然会自动生成</a:t>
            </a:r>
            <a:r>
              <a:rPr lang="en-US" altLang="zh-CN" sz="2400" b="1" dirty="0"/>
              <a:t>bin</a:t>
            </a:r>
            <a:r>
              <a:rPr lang="zh-CN" altLang="en-US" sz="2400" dirty="0"/>
              <a:t>，自动生成</a:t>
            </a:r>
            <a:r>
              <a:rPr lang="en-US" altLang="zh-CN" sz="2400" dirty="0"/>
              <a:t>bin</a:t>
            </a:r>
            <a:r>
              <a:rPr lang="zh-CN" altLang="en-US" sz="2400" dirty="0"/>
              <a:t>的原则是，只要该</a:t>
            </a:r>
            <a:r>
              <a:rPr lang="en-US" altLang="zh-CN" sz="2400" dirty="0"/>
              <a:t>bin</a:t>
            </a:r>
            <a:r>
              <a:rPr lang="zh-CN" altLang="en-US" sz="2400" dirty="0"/>
              <a:t>不在自定义</a:t>
            </a:r>
            <a:r>
              <a:rPr lang="en-US" altLang="zh-CN" sz="2400" dirty="0"/>
              <a:t>bin</a:t>
            </a:r>
            <a:r>
              <a:rPr lang="zh-CN" altLang="en-US" sz="2400" dirty="0"/>
              <a:t>的范围，那么就仍然会保留</a:t>
            </a:r>
            <a:endParaRPr lang="en-US" sz="24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366</a:t>
            </a:fld>
            <a:endParaRPr lang="en-US" dirty="0"/>
          </a:p>
        </p:txBody>
      </p:sp>
    </p:spTree>
    <p:extLst>
      <p:ext uri="{BB962C8B-B14F-4D97-AF65-F5344CB8AC3E}">
        <p14:creationId xmlns:p14="http://schemas.microsoft.com/office/powerpoint/2010/main" val="392110822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交叉覆盖率（</a:t>
            </a:r>
            <a:r>
              <a:rPr lang="en-US" altLang="zh-CN" sz="2800" dirty="0">
                <a:solidFill>
                  <a:schemeClr val="bg1">
                    <a:lumMod val="65000"/>
                  </a:schemeClr>
                </a:solidFill>
              </a:rPr>
              <a:t>cross</a:t>
            </a:r>
            <a:r>
              <a:rPr lang="zh-CN" altLang="en-US" sz="2800" dirty="0">
                <a:solidFill>
                  <a:schemeClr val="bg1">
                    <a:lumMod val="65000"/>
                  </a:schemeClr>
                </a:solidFill>
              </a:rPr>
              <a:t>）</a:t>
            </a:r>
            <a:endParaRPr lang="en-US" dirty="0">
              <a:solidFill>
                <a:schemeClr val="bg1">
                  <a:lumMod val="65000"/>
                </a:schemeClr>
              </a:solidFill>
            </a:endParaRPr>
          </a:p>
        </p:txBody>
      </p:sp>
      <p:sp>
        <p:nvSpPr>
          <p:cNvPr id="4" name="Text Placeholder 3"/>
          <p:cNvSpPr>
            <a:spLocks noGrp="1"/>
          </p:cNvSpPr>
          <p:nvPr>
            <p:ph idx="1"/>
          </p:nvPr>
        </p:nvSpPr>
        <p:spPr/>
        <p:txBody>
          <a:bodyPr>
            <a:normAutofit fontScale="25000" lnSpcReduction="20000"/>
          </a:bodyPr>
          <a:lstStyle/>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bit [7:0] </a:t>
            </a:r>
            <a:r>
              <a:rPr lang="en-US" sz="6800" b="1" dirty="0" err="1">
                <a:latin typeface="Courier New" panose="02070309020205020404" pitchFamily="49" charset="0"/>
                <a:cs typeface="Courier New" panose="02070309020205020404" pitchFamily="49" charset="0"/>
              </a:rPr>
              <a:t>v_a</a:t>
            </a:r>
            <a:r>
              <a:rPr lang="en-US" sz="6800" b="1" dirty="0">
                <a:latin typeface="Courier New" panose="02070309020205020404" pitchFamily="49" charset="0"/>
                <a:cs typeface="Courier New" panose="02070309020205020404" pitchFamily="49" charset="0"/>
              </a:rPr>
              <a:t>, </a:t>
            </a:r>
            <a:r>
              <a:rPr lang="en-US" sz="6800" b="1" dirty="0" err="1">
                <a:latin typeface="Courier New" panose="02070309020205020404" pitchFamily="49" charset="0"/>
                <a:cs typeface="Courier New" panose="02070309020205020404" pitchFamily="49" charset="0"/>
              </a:rPr>
              <a:t>v_b</a:t>
            </a:r>
            <a:r>
              <a:rPr lang="en-US" sz="6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6800" b="1" dirty="0" err="1">
                <a:latin typeface="Courier New" panose="02070309020205020404" pitchFamily="49" charset="0"/>
                <a:cs typeface="Courier New" panose="02070309020205020404" pitchFamily="49" charset="0"/>
              </a:rPr>
              <a:t>covergroup</a:t>
            </a:r>
            <a:r>
              <a:rPr lang="en-US" sz="6800" b="1" dirty="0">
                <a:latin typeface="Courier New" panose="02070309020205020404" pitchFamily="49" charset="0"/>
                <a:cs typeface="Courier New" panose="02070309020205020404" pitchFamily="49" charset="0"/>
              </a:rPr>
              <a:t> cg @(</a:t>
            </a:r>
            <a:r>
              <a:rPr lang="en-US" sz="6800" b="1" dirty="0" err="1">
                <a:latin typeface="Courier New" panose="02070309020205020404" pitchFamily="49" charset="0"/>
                <a:cs typeface="Courier New" panose="02070309020205020404" pitchFamily="49" charset="0"/>
              </a:rPr>
              <a:t>posedge</a:t>
            </a:r>
            <a:r>
              <a:rPr lang="en-US" sz="6800" b="1" dirty="0">
                <a:latin typeface="Courier New" panose="02070309020205020404" pitchFamily="49" charset="0"/>
                <a:cs typeface="Courier New" panose="02070309020205020404" pitchFamily="49" charset="0"/>
              </a:rPr>
              <a:t> </a:t>
            </a:r>
            <a:r>
              <a:rPr lang="en-US" sz="6800" b="1" dirty="0" err="1">
                <a:latin typeface="Courier New" panose="02070309020205020404" pitchFamily="49" charset="0"/>
                <a:cs typeface="Courier New" panose="02070309020205020404" pitchFamily="49" charset="0"/>
              </a:rPr>
              <a:t>clk</a:t>
            </a:r>
            <a:r>
              <a:rPr lang="en-US" sz="6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a: </a:t>
            </a:r>
            <a:r>
              <a:rPr lang="en-US" sz="6800" b="1" dirty="0" err="1">
                <a:latin typeface="Courier New" panose="02070309020205020404" pitchFamily="49" charset="0"/>
                <a:cs typeface="Courier New" panose="02070309020205020404" pitchFamily="49" charset="0"/>
              </a:rPr>
              <a:t>coverpoint</a:t>
            </a:r>
            <a:r>
              <a:rPr lang="en-US" sz="6800" b="1" dirty="0">
                <a:latin typeface="Courier New" panose="02070309020205020404" pitchFamily="49" charset="0"/>
                <a:cs typeface="Courier New" panose="02070309020205020404" pitchFamily="49" charset="0"/>
              </a:rPr>
              <a:t> </a:t>
            </a:r>
            <a:r>
              <a:rPr lang="en-US" sz="6800" b="1" dirty="0" err="1">
                <a:latin typeface="Courier New" panose="02070309020205020404" pitchFamily="49" charset="0"/>
                <a:cs typeface="Courier New" panose="02070309020205020404" pitchFamily="49" charset="0"/>
              </a:rPr>
              <a:t>v_a</a:t>
            </a:r>
            <a:r>
              <a:rPr lang="zh-CN" altLang="en-US" sz="6800" b="1" dirty="0">
                <a:latin typeface="Courier New" panose="02070309020205020404" pitchFamily="49" charset="0"/>
                <a:cs typeface="Courier New" panose="02070309020205020404" pitchFamily="49" charset="0"/>
              </a:rPr>
              <a:t> </a:t>
            </a:r>
            <a:r>
              <a:rPr lang="en-US" sz="6800" b="1" dirty="0">
                <a:latin typeface="Courier New" panose="02070309020205020404" pitchFamily="49" charset="0"/>
                <a:cs typeface="Courier New" panose="02070309020205020404" pitchFamily="49" charset="0"/>
              </a:rPr>
              <a:t>{</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bins a1 = { [0:63] };</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bins a2 = { [64:127] };</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bins a3 = { [128:191] };</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bins a4 = { [192:255] };</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 </a:t>
            </a:r>
            <a:r>
              <a:rPr lang="en-US" sz="6800" b="1" dirty="0" err="1">
                <a:latin typeface="Courier New" panose="02070309020205020404" pitchFamily="49" charset="0"/>
                <a:cs typeface="Courier New" panose="02070309020205020404" pitchFamily="49" charset="0"/>
              </a:rPr>
              <a:t>coverpoint</a:t>
            </a:r>
            <a:r>
              <a:rPr lang="en-US" sz="6800" b="1" dirty="0">
                <a:latin typeface="Courier New" panose="02070309020205020404" pitchFamily="49" charset="0"/>
                <a:cs typeface="Courier New" panose="02070309020205020404" pitchFamily="49" charset="0"/>
              </a:rPr>
              <a:t> </a:t>
            </a:r>
            <a:r>
              <a:rPr lang="en-US" sz="6800" b="1" dirty="0" err="1">
                <a:latin typeface="Courier New" panose="02070309020205020404" pitchFamily="49" charset="0"/>
                <a:cs typeface="Courier New" panose="02070309020205020404" pitchFamily="49" charset="0"/>
              </a:rPr>
              <a:t>v_b</a:t>
            </a:r>
            <a:r>
              <a:rPr lang="en-US" sz="68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bins b1 = {0};</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bins b2 = { [1:84] };</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bins b3 = { [85:169] };</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bins b4 = { [170:255] };</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c : cross a, b {</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bins c1 = ! </a:t>
            </a:r>
            <a:r>
              <a:rPr lang="en-US" sz="6800" b="1" dirty="0" err="1">
                <a:latin typeface="Courier New" panose="02070309020205020404" pitchFamily="49" charset="0"/>
                <a:cs typeface="Courier New" panose="02070309020205020404" pitchFamily="49" charset="0"/>
              </a:rPr>
              <a:t>binsof</a:t>
            </a:r>
            <a:r>
              <a:rPr lang="en-US" sz="6800" b="1" dirty="0">
                <a:latin typeface="Courier New" panose="02070309020205020404" pitchFamily="49" charset="0"/>
                <a:cs typeface="Courier New" panose="02070309020205020404" pitchFamily="49" charset="0"/>
              </a:rPr>
              <a:t>(a) intersect {[100:200]};// 4 products</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bins c2 = </a:t>
            </a:r>
            <a:r>
              <a:rPr lang="en-US" sz="6800" b="1" dirty="0" err="1">
                <a:latin typeface="Courier New" panose="02070309020205020404" pitchFamily="49" charset="0"/>
                <a:cs typeface="Courier New" panose="02070309020205020404" pitchFamily="49" charset="0"/>
              </a:rPr>
              <a:t>binsof</a:t>
            </a:r>
            <a:r>
              <a:rPr lang="en-US" sz="6800" b="1" dirty="0">
                <a:latin typeface="Courier New" panose="02070309020205020404" pitchFamily="49" charset="0"/>
                <a:cs typeface="Courier New" panose="02070309020205020404" pitchFamily="49" charset="0"/>
              </a:rPr>
              <a:t>(a.a2) || </a:t>
            </a:r>
            <a:r>
              <a:rPr lang="en-US" sz="6800" b="1" dirty="0" err="1">
                <a:latin typeface="Courier New" panose="02070309020205020404" pitchFamily="49" charset="0"/>
                <a:cs typeface="Courier New" panose="02070309020205020404" pitchFamily="49" charset="0"/>
              </a:rPr>
              <a:t>binsof</a:t>
            </a:r>
            <a:r>
              <a:rPr lang="en-US" sz="6800" b="1" dirty="0">
                <a:latin typeface="Courier New" panose="02070309020205020404" pitchFamily="49" charset="0"/>
                <a:cs typeface="Courier New" panose="02070309020205020404" pitchFamily="49" charset="0"/>
              </a:rPr>
              <a:t>(b.b2);// 7 products</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bins c3 = </a:t>
            </a:r>
            <a:r>
              <a:rPr lang="en-US" sz="6800" b="1" dirty="0" err="1">
                <a:latin typeface="Courier New" panose="02070309020205020404" pitchFamily="49" charset="0"/>
                <a:cs typeface="Courier New" panose="02070309020205020404" pitchFamily="49" charset="0"/>
              </a:rPr>
              <a:t>binsof</a:t>
            </a:r>
            <a:r>
              <a:rPr lang="en-US" sz="6800" b="1" dirty="0">
                <a:latin typeface="Courier New" panose="02070309020205020404" pitchFamily="49" charset="0"/>
                <a:cs typeface="Courier New" panose="02070309020205020404" pitchFamily="49" charset="0"/>
              </a:rPr>
              <a:t>(a.a1) &amp;&amp; </a:t>
            </a:r>
            <a:r>
              <a:rPr lang="en-US" sz="6800" b="1" dirty="0" err="1">
                <a:latin typeface="Courier New" panose="02070309020205020404" pitchFamily="49" charset="0"/>
                <a:cs typeface="Courier New" panose="02070309020205020404" pitchFamily="49" charset="0"/>
              </a:rPr>
              <a:t>binsof</a:t>
            </a:r>
            <a:r>
              <a:rPr lang="en-US" sz="6800" b="1" dirty="0">
                <a:latin typeface="Courier New" panose="02070309020205020404" pitchFamily="49" charset="0"/>
                <a:cs typeface="Courier New" panose="02070309020205020404" pitchFamily="49" charset="0"/>
              </a:rPr>
              <a:t>(b.b4);// 1 product</a:t>
            </a:r>
          </a:p>
          <a:p>
            <a:pPr marL="375512" lvl="3" indent="0">
              <a:lnSpc>
                <a:spcPct val="120000"/>
              </a:lnSpc>
              <a:spcBef>
                <a:spcPts val="0"/>
              </a:spcBef>
              <a:buNone/>
            </a:pPr>
            <a:r>
              <a:rPr lang="en-US" sz="68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6800" b="1" dirty="0" err="1">
                <a:latin typeface="Courier New" panose="02070309020205020404" pitchFamily="49" charset="0"/>
                <a:cs typeface="Courier New" panose="02070309020205020404" pitchFamily="49" charset="0"/>
              </a:rPr>
              <a:t>endgroup</a:t>
            </a:r>
            <a:endParaRPr lang="en-US" altLang="zh-CN" sz="6800" b="1" dirty="0">
              <a:latin typeface="Courier New" panose="02070309020205020404" pitchFamily="49" charset="0"/>
              <a:cs typeface="Courier New" panose="02070309020205020404" pitchFamily="49" charset="0"/>
            </a:endParaRPr>
          </a:p>
          <a:p>
            <a:pPr marL="945288" lvl="4" indent="-344488">
              <a:spcBef>
                <a:spcPts val="1200"/>
              </a:spcBef>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367</a:t>
            </a:fld>
            <a:endParaRPr lang="en-US" dirty="0"/>
          </a:p>
        </p:txBody>
      </p:sp>
    </p:spTree>
    <p:extLst>
      <p:ext uri="{BB962C8B-B14F-4D97-AF65-F5344CB8AC3E}">
        <p14:creationId xmlns:p14="http://schemas.microsoft.com/office/powerpoint/2010/main" val="349947614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交叉覆盖率（</a:t>
            </a:r>
            <a:r>
              <a:rPr lang="en-US" altLang="zh-CN" sz="2800" dirty="0">
                <a:solidFill>
                  <a:schemeClr val="bg1">
                    <a:lumMod val="65000"/>
                  </a:schemeClr>
                </a:solidFill>
              </a:rPr>
              <a:t>cross</a:t>
            </a:r>
            <a:r>
              <a:rPr lang="zh-CN" altLang="en-US" sz="2800" dirty="0">
                <a:solidFill>
                  <a:schemeClr val="bg1">
                    <a:lumMod val="65000"/>
                  </a:schemeClr>
                </a:solidFill>
              </a:rPr>
              <a:t>）</a:t>
            </a:r>
            <a:endParaRPr lang="en-US" dirty="0">
              <a:solidFill>
                <a:schemeClr val="bg1">
                  <a:lumMod val="65000"/>
                </a:schemeClr>
              </a:solidFill>
            </a:endParaRPr>
          </a:p>
        </p:txBody>
      </p:sp>
      <p:sp>
        <p:nvSpPr>
          <p:cNvPr id="5" name="Text Placeholder 4"/>
          <p:cNvSpPr>
            <a:spLocks noGrp="1"/>
          </p:cNvSpPr>
          <p:nvPr>
            <p:ph idx="1"/>
          </p:nvPr>
        </p:nvSpPr>
        <p:spPr/>
        <p:txBody>
          <a:bodyPr>
            <a:normAutofit/>
          </a:bodyPr>
          <a:lstStyle/>
          <a:p>
            <a:pPr>
              <a:buFont typeface="Arial" panose="020B0604020202020204" pitchFamily="34" charset="0"/>
              <a:buChar char="•"/>
            </a:pPr>
            <a:r>
              <a:rPr lang="en-US" dirty="0"/>
              <a:t>c1</a:t>
            </a:r>
            <a:r>
              <a:rPr lang="zh-CN" altLang="en-US" dirty="0"/>
              <a:t>中，需要对</a:t>
            </a:r>
            <a:r>
              <a:rPr lang="en-US" altLang="zh-CN" dirty="0"/>
              <a:t>a</a:t>
            </a:r>
            <a:r>
              <a:rPr lang="zh-CN" altLang="en-US" dirty="0"/>
              <a:t>排除</a:t>
            </a:r>
            <a:r>
              <a:rPr lang="en-US" altLang="zh-CN" dirty="0"/>
              <a:t>a2/a3/a4</a:t>
            </a:r>
            <a:r>
              <a:rPr lang="zh-CN" altLang="en-US" dirty="0"/>
              <a:t>，保留</a:t>
            </a:r>
            <a:r>
              <a:rPr lang="en-US" altLang="zh-CN" dirty="0"/>
              <a:t>a1</a:t>
            </a:r>
            <a:r>
              <a:rPr lang="zh-CN" altLang="en-US" dirty="0"/>
              <a:t>，因此与</a:t>
            </a:r>
            <a:r>
              <a:rPr lang="en-US" altLang="zh-CN" dirty="0"/>
              <a:t>b</a:t>
            </a:r>
            <a:r>
              <a:rPr lang="zh-CN" altLang="en-US" dirty="0"/>
              <a:t>的交叉结果是</a:t>
            </a:r>
            <a:r>
              <a:rPr lang="en-US" dirty="0"/>
              <a:t>&lt;a1,b1&gt;, &lt;a1,b2&gt;, &lt;a1,b3&gt;, </a:t>
            </a:r>
            <a:r>
              <a:rPr lang="zh-CN" altLang="en-US" dirty="0"/>
              <a:t>和</a:t>
            </a:r>
            <a:r>
              <a:rPr lang="en-US" dirty="0"/>
              <a:t> &lt;a1,b4&gt;</a:t>
            </a:r>
          </a:p>
          <a:p>
            <a:pPr>
              <a:buFont typeface="Arial" panose="020B0604020202020204" pitchFamily="34" charset="0"/>
              <a:buChar char="•"/>
            </a:pPr>
            <a:r>
              <a:rPr lang="en-US" dirty="0"/>
              <a:t>c2</a:t>
            </a:r>
            <a:r>
              <a:rPr lang="zh-CN" altLang="en-US" dirty="0"/>
              <a:t>中，包括</a:t>
            </a:r>
            <a:r>
              <a:rPr lang="en-US" altLang="zh-CN" dirty="0"/>
              <a:t>a2</a:t>
            </a:r>
            <a:r>
              <a:rPr lang="zh-CN" altLang="en-US" dirty="0"/>
              <a:t>与</a:t>
            </a:r>
            <a:r>
              <a:rPr lang="en-US" altLang="zh-CN" dirty="0"/>
              <a:t>{b1,b2,b3,b4}</a:t>
            </a:r>
            <a:r>
              <a:rPr lang="zh-CN" altLang="en-US" dirty="0"/>
              <a:t>的交叉以及</a:t>
            </a:r>
            <a:r>
              <a:rPr lang="en-US" altLang="zh-CN" dirty="0"/>
              <a:t>b2</a:t>
            </a:r>
            <a:r>
              <a:rPr lang="zh-CN" altLang="en-US" dirty="0"/>
              <a:t>与</a:t>
            </a:r>
            <a:r>
              <a:rPr lang="en-US" altLang="zh-CN" dirty="0"/>
              <a:t>{a1,a2,a3,a4}</a:t>
            </a:r>
            <a:r>
              <a:rPr lang="zh-CN" altLang="en-US" dirty="0"/>
              <a:t>的交叉，最终交叉结果是</a:t>
            </a:r>
            <a:r>
              <a:rPr lang="en-US" dirty="0"/>
              <a:t>&lt;a2,b1&gt;, &lt;a2,b2&gt;,&lt;a2,b3&gt;, &lt;a2,b4&gt;, &lt;a1,b2&gt;, &lt;a3,b2&gt;</a:t>
            </a:r>
            <a:r>
              <a:rPr lang="zh-CN" altLang="en-US" dirty="0"/>
              <a:t>和</a:t>
            </a:r>
            <a:r>
              <a:rPr lang="en-US" dirty="0"/>
              <a:t>&lt;a4,b2&gt;</a:t>
            </a:r>
          </a:p>
          <a:p>
            <a:pPr>
              <a:buFont typeface="Arial" panose="020B0604020202020204" pitchFamily="34" charset="0"/>
              <a:buChar char="•"/>
            </a:pPr>
            <a:r>
              <a:rPr lang="en-US" dirty="0"/>
              <a:t>c3</a:t>
            </a:r>
            <a:r>
              <a:rPr lang="zh-CN" altLang="en-US" dirty="0"/>
              <a:t>中只包含</a:t>
            </a:r>
            <a:r>
              <a:rPr lang="en-US" altLang="zh-CN" dirty="0"/>
              <a:t>&lt;a1,b4&gt;</a:t>
            </a:r>
          </a:p>
          <a:p>
            <a:pPr>
              <a:buFont typeface="Arial" panose="020B0604020202020204" pitchFamily="34" charset="0"/>
              <a:buChar char="•"/>
            </a:pPr>
            <a:r>
              <a:rPr lang="zh-CN" altLang="en-US" dirty="0"/>
              <a:t>由于上述的</a:t>
            </a:r>
            <a:r>
              <a:rPr lang="en-US" altLang="zh-CN" dirty="0"/>
              <a:t>3</a:t>
            </a:r>
            <a:r>
              <a:rPr lang="zh-CN" altLang="en-US" dirty="0"/>
              <a:t>个</a:t>
            </a:r>
            <a:r>
              <a:rPr lang="en-US" altLang="zh-CN" dirty="0"/>
              <a:t>cross</a:t>
            </a:r>
            <a:r>
              <a:rPr lang="zh-CN" altLang="en-US" dirty="0"/>
              <a:t>中有重叠的数值组合，最终共有</a:t>
            </a:r>
            <a:r>
              <a:rPr lang="en-US" altLang="zh-CN" dirty="0"/>
              <a:t>10</a:t>
            </a:r>
            <a:r>
              <a:rPr lang="zh-CN" altLang="en-US" dirty="0"/>
              <a:t>个有效组合</a:t>
            </a:r>
            <a:endParaRPr lang="en-US" altLang="zh-CN" dirty="0"/>
          </a:p>
          <a:p>
            <a:pPr>
              <a:lnSpc>
                <a:spcPct val="110000"/>
              </a:lnSpc>
              <a:buFont typeface="Arial" panose="020B0604020202020204" pitchFamily="34" charset="0"/>
              <a:buChar char="•"/>
            </a:pPr>
            <a:r>
              <a:rPr lang="en-US" altLang="zh-CN" dirty="0"/>
              <a:t>a</a:t>
            </a:r>
            <a:r>
              <a:rPr lang="zh-CN" altLang="en-US" dirty="0"/>
              <a:t>交叉</a:t>
            </a:r>
            <a:r>
              <a:rPr lang="en-US" altLang="zh-CN" dirty="0"/>
              <a:t>b</a:t>
            </a:r>
            <a:r>
              <a:rPr lang="zh-CN" altLang="en-US" dirty="0"/>
              <a:t>的理论结果是</a:t>
            </a:r>
            <a:r>
              <a:rPr lang="en-US" altLang="zh-CN" dirty="0"/>
              <a:t>16</a:t>
            </a:r>
            <a:r>
              <a:rPr lang="zh-CN" altLang="en-US" dirty="0"/>
              <a:t>个数值组合，排除用户指定的</a:t>
            </a:r>
            <a:r>
              <a:rPr lang="en-US" altLang="zh-CN" dirty="0"/>
              <a:t>10</a:t>
            </a:r>
            <a:r>
              <a:rPr lang="zh-CN" altLang="en-US" dirty="0"/>
              <a:t>个，另外剩余的</a:t>
            </a:r>
            <a:r>
              <a:rPr lang="en-US" altLang="zh-CN" dirty="0"/>
              <a:t>6</a:t>
            </a:r>
            <a:r>
              <a:rPr lang="zh-CN" altLang="en-US" dirty="0"/>
              <a:t>个将做为保留的自动数值组合结果</a:t>
            </a:r>
            <a:r>
              <a:rPr lang="en-US" dirty="0"/>
              <a:t>&lt;a3,b1&gt;, &lt;a4,b1&gt;, &lt;a3,b3&gt;, &lt;a4,b3&gt;,&lt;a3,b4&gt;</a:t>
            </a:r>
            <a:r>
              <a:rPr lang="zh-CN" altLang="en-US" dirty="0"/>
              <a:t>和</a:t>
            </a:r>
            <a:r>
              <a:rPr lang="en-US" dirty="0"/>
              <a:t>&lt;a4,b4&gt;</a:t>
            </a:r>
          </a:p>
          <a:p>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368</a:t>
            </a:fld>
            <a:endParaRPr lang="en-US" dirty="0"/>
          </a:p>
        </p:txBody>
      </p:sp>
    </p:spTree>
    <p:extLst>
      <p:ext uri="{BB962C8B-B14F-4D97-AF65-F5344CB8AC3E}">
        <p14:creationId xmlns:p14="http://schemas.microsoft.com/office/powerpoint/2010/main" val="154842132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指定覆盖率选项</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覆盖率选项可以在</a:t>
            </a:r>
            <a:r>
              <a:rPr lang="en-US" altLang="zh-CN" sz="2400" dirty="0" err="1"/>
              <a:t>covergroup</a:t>
            </a:r>
            <a:r>
              <a:rPr lang="zh-CN" altLang="en-US" sz="2400" dirty="0"/>
              <a:t>、</a:t>
            </a:r>
            <a:r>
              <a:rPr lang="en-US" altLang="zh-CN" sz="2400" dirty="0" err="1"/>
              <a:t>coverpoint</a:t>
            </a:r>
            <a:r>
              <a:rPr lang="zh-CN" altLang="en-US" sz="2400" dirty="0"/>
              <a:t>或者</a:t>
            </a:r>
            <a:r>
              <a:rPr lang="en-US" altLang="zh-CN" sz="2400" dirty="0"/>
              <a:t>cross</a:t>
            </a:r>
            <a:r>
              <a:rPr lang="zh-CN" altLang="en-US" sz="2400" dirty="0"/>
              <a:t>中分别设置</a:t>
            </a:r>
            <a:endParaRPr lang="en-US" altLang="zh-CN" sz="2400" dirty="0"/>
          </a:p>
          <a:p>
            <a:pPr marL="346075" lvl="3" indent="-344488">
              <a:spcBef>
                <a:spcPts val="1200"/>
              </a:spcBef>
              <a:buFont typeface="Arial" panose="020B0604020202020204" pitchFamily="34" charset="0"/>
              <a:buChar char="•"/>
            </a:pPr>
            <a:r>
              <a:rPr lang="zh-CN" altLang="en-US" sz="2400" dirty="0"/>
              <a:t>常见的参数，譬如</a:t>
            </a:r>
            <a:r>
              <a:rPr lang="en-US" altLang="zh-CN" sz="2400" dirty="0"/>
              <a:t>weight</a:t>
            </a:r>
            <a:r>
              <a:rPr lang="zh-CN" altLang="en-US" sz="2400" dirty="0"/>
              <a:t>可以在</a:t>
            </a:r>
            <a:r>
              <a:rPr lang="en-US" altLang="zh-CN" sz="2400" dirty="0" err="1"/>
              <a:t>covergroup</a:t>
            </a:r>
            <a:r>
              <a:rPr lang="zh-CN" altLang="en-US" sz="2400" dirty="0"/>
              <a:t>设置来表示它实例的比重，也可以在</a:t>
            </a:r>
            <a:r>
              <a:rPr lang="en-US" altLang="zh-CN" sz="2400" dirty="0" err="1"/>
              <a:t>coverpoint</a:t>
            </a:r>
            <a:r>
              <a:rPr lang="en-US" altLang="zh-CN" sz="2400" dirty="0"/>
              <a:t>/cross</a:t>
            </a:r>
            <a:r>
              <a:rPr lang="zh-CN" altLang="en-US" sz="2400" dirty="0"/>
              <a:t>中设置来表示它们在</a:t>
            </a:r>
            <a:r>
              <a:rPr lang="en-US" altLang="zh-CN" sz="2400" dirty="0" err="1"/>
              <a:t>covergroup</a:t>
            </a:r>
            <a:r>
              <a:rPr lang="zh-CN" altLang="en-US" sz="2400" dirty="0"/>
              <a:t>中的比重，默认值是</a:t>
            </a:r>
            <a:r>
              <a:rPr lang="en-US" altLang="zh-CN" sz="2400" dirty="0"/>
              <a:t>1</a:t>
            </a:r>
          </a:p>
          <a:p>
            <a:pPr marL="346075" lvl="3" indent="-344488">
              <a:spcBef>
                <a:spcPts val="1200"/>
              </a:spcBef>
              <a:buFont typeface="Arial" panose="020B0604020202020204" pitchFamily="34" charset="0"/>
              <a:buChar char="•"/>
            </a:pPr>
            <a:r>
              <a:rPr lang="en-US" altLang="zh-CN" sz="2400" dirty="0" err="1"/>
              <a:t>per_instance</a:t>
            </a:r>
            <a:r>
              <a:rPr lang="zh-CN" altLang="en-US" sz="2400" dirty="0"/>
              <a:t>如果设置为</a:t>
            </a:r>
            <a:r>
              <a:rPr lang="en-US" altLang="zh-CN" sz="2400" dirty="0"/>
              <a:t>1</a:t>
            </a:r>
            <a:r>
              <a:rPr lang="zh-CN" altLang="en-US" sz="2400" dirty="0"/>
              <a:t>，将会记录每个</a:t>
            </a:r>
            <a:r>
              <a:rPr lang="en-US" altLang="zh-CN" sz="2400" dirty="0" err="1"/>
              <a:t>covergroup</a:t>
            </a:r>
            <a:r>
              <a:rPr lang="zh-CN" altLang="en-US" sz="2400" dirty="0"/>
              <a:t>实例的覆盖率数据，默认值是</a:t>
            </a:r>
            <a:r>
              <a:rPr lang="en-US" altLang="zh-CN" sz="2400" dirty="0"/>
              <a:t>0</a:t>
            </a:r>
          </a:p>
          <a:p>
            <a:pPr marL="346075" lvl="3" indent="-344488">
              <a:spcBef>
                <a:spcPts val="1200"/>
              </a:spcBef>
              <a:buFont typeface="Arial" panose="020B0604020202020204" pitchFamily="34" charset="0"/>
              <a:buChar char="•"/>
            </a:pPr>
            <a:r>
              <a:rPr lang="en-US" altLang="zh-CN" sz="2400" dirty="0"/>
              <a:t>comment</a:t>
            </a:r>
            <a:r>
              <a:rPr lang="zh-CN" altLang="en-US" sz="2400" dirty="0"/>
              <a:t>则是用来对</a:t>
            </a:r>
            <a:r>
              <a:rPr lang="en-US" altLang="zh-CN" sz="2400" dirty="0" err="1"/>
              <a:t>covergroup</a:t>
            </a:r>
            <a:r>
              <a:rPr lang="en-US" altLang="zh-CN" sz="2400" dirty="0"/>
              <a:t>/</a:t>
            </a:r>
            <a:r>
              <a:rPr lang="en-US" altLang="zh-CN" sz="2400" dirty="0" err="1"/>
              <a:t>coverpoint</a:t>
            </a:r>
            <a:r>
              <a:rPr lang="en-US" altLang="zh-CN" sz="2400" dirty="0"/>
              <a:t>/cross</a:t>
            </a:r>
            <a:r>
              <a:rPr lang="zh-CN" altLang="en-US" sz="2400" dirty="0"/>
              <a:t>做进一步的说明，方便在覆盖率数据分析时阅读理解</a:t>
            </a:r>
            <a:endParaRPr lang="en-US" altLang="zh-CN" sz="2400" dirty="0"/>
          </a:p>
          <a:p>
            <a:pPr marL="945288" lvl="4" indent="-344488">
              <a:spcBef>
                <a:spcPts val="1200"/>
              </a:spcBef>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369</a:t>
            </a:fld>
            <a:endParaRPr lang="en-US" dirty="0"/>
          </a:p>
        </p:txBody>
      </p:sp>
    </p:spTree>
    <p:extLst>
      <p:ext uri="{BB962C8B-B14F-4D97-AF65-F5344CB8AC3E}">
        <p14:creationId xmlns:p14="http://schemas.microsoft.com/office/powerpoint/2010/main" val="3923515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时钟块 </a:t>
            </a:r>
          </a:p>
        </p:txBody>
      </p:sp>
      <p:sp>
        <p:nvSpPr>
          <p:cNvPr id="3" name="内容占位符 2"/>
          <p:cNvSpPr>
            <a:spLocks noGrp="1"/>
          </p:cNvSpPr>
          <p:nvPr>
            <p:ph idx="1"/>
          </p:nvPr>
        </p:nvSpPr>
        <p:spPr/>
        <p:txBody>
          <a:bodyPr/>
          <a:lstStyle/>
          <a:p>
            <a:r>
              <a:rPr lang="en-US" altLang="zh-CN" dirty="0"/>
              <a:t>SystemVerilog</a:t>
            </a:r>
            <a:r>
              <a:rPr lang="zh-CN" altLang="en-US" dirty="0"/>
              <a:t>增加了一个时钟块用于：</a:t>
            </a:r>
            <a:endParaRPr lang="en-US" altLang="zh-CN" dirty="0"/>
          </a:p>
          <a:p>
            <a:pPr lvl="1"/>
            <a:r>
              <a:rPr lang="zh-CN" altLang="en-US" dirty="0"/>
              <a:t>为验证平台采样设计信号</a:t>
            </a:r>
          </a:p>
          <a:p>
            <a:pPr lvl="1"/>
            <a:r>
              <a:rPr lang="zh-CN" altLang="en-US" dirty="0"/>
              <a:t>为验证平台产生激励信号</a:t>
            </a:r>
            <a:endParaRPr lang="en-US" altLang="zh-CN" dirty="0"/>
          </a:p>
          <a:p>
            <a:pPr lvl="1"/>
            <a:endParaRPr lang="zh-CN" altLang="en-US" dirty="0"/>
          </a:p>
          <a:p>
            <a:pPr>
              <a:buNone/>
            </a:pPr>
            <a:r>
              <a:rPr lang="en-US" altLang="zh-CN" dirty="0"/>
              <a:t>	</a:t>
            </a:r>
            <a:endParaRPr lang="zh-CN" altLang="en-US" dirty="0"/>
          </a:p>
        </p:txBody>
      </p:sp>
      <p:sp>
        <p:nvSpPr>
          <p:cNvPr id="4" name="Line 22"/>
          <p:cNvSpPr>
            <a:spLocks noChangeShapeType="1"/>
          </p:cNvSpPr>
          <p:nvPr/>
        </p:nvSpPr>
        <p:spPr bwMode="auto">
          <a:xfrm>
            <a:off x="1476375" y="3500438"/>
            <a:ext cx="1295400" cy="504825"/>
          </a:xfrm>
          <a:prstGeom prst="line">
            <a:avLst/>
          </a:prstGeom>
          <a:noFill/>
          <a:ln w="9525">
            <a:solidFill>
              <a:schemeClr val="tx1"/>
            </a:solidFill>
            <a:round/>
            <a:headEnd/>
            <a:tailEnd type="triangle" w="med" len="med"/>
          </a:ln>
          <a:effectLst/>
        </p:spPr>
        <p:txBody>
          <a:bodyPr/>
          <a:lstStyle/>
          <a:p>
            <a:endParaRPr lang="zh-CN" altLang="en-US"/>
          </a:p>
        </p:txBody>
      </p:sp>
      <p:sp>
        <p:nvSpPr>
          <p:cNvPr id="5" name="Text Box 23"/>
          <p:cNvSpPr txBox="1">
            <a:spLocks noChangeArrowheads="1"/>
          </p:cNvSpPr>
          <p:nvPr/>
        </p:nvSpPr>
        <p:spPr bwMode="auto">
          <a:xfrm>
            <a:off x="2771775" y="3860800"/>
            <a:ext cx="5184775" cy="2024063"/>
          </a:xfrm>
          <a:prstGeom prst="rect">
            <a:avLst/>
          </a:prstGeom>
          <a:noFill/>
          <a:ln w="9525">
            <a:solidFill>
              <a:schemeClr val="tx1"/>
            </a:solidFill>
            <a:miter lim="800000"/>
            <a:headEnd/>
            <a:tailEnd/>
          </a:ln>
          <a:effectLst/>
        </p:spPr>
        <p:txBody>
          <a:bodyPr>
            <a:spAutoFit/>
          </a:bodyPr>
          <a:lstStyle/>
          <a:p>
            <a:pPr>
              <a:lnSpc>
                <a:spcPct val="100000"/>
              </a:lnSpc>
              <a:spcBef>
                <a:spcPct val="0"/>
              </a:spcBef>
              <a:buClrTx/>
              <a:buSzTx/>
              <a:buFontTx/>
              <a:buNone/>
            </a:pPr>
            <a:r>
              <a:rPr lang="en-US" altLang="zh-CN" dirty="0">
                <a:latin typeface="Arial" charset="0"/>
              </a:rPr>
              <a:t>clocking  bus @(</a:t>
            </a:r>
            <a:r>
              <a:rPr lang="en-US" altLang="zh-CN" dirty="0" err="1">
                <a:latin typeface="Arial" charset="0"/>
              </a:rPr>
              <a:t>posedge</a:t>
            </a:r>
            <a:r>
              <a:rPr lang="en-US" altLang="zh-CN" dirty="0">
                <a:latin typeface="Arial" charset="0"/>
              </a:rPr>
              <a:t> </a:t>
            </a:r>
            <a:r>
              <a:rPr lang="en-US" altLang="zh-CN" dirty="0" err="1">
                <a:latin typeface="Arial" charset="0"/>
              </a:rPr>
              <a:t>clk</a:t>
            </a:r>
            <a:r>
              <a:rPr lang="en-US" altLang="zh-CN" dirty="0">
                <a:latin typeface="Arial" charset="0"/>
              </a:rPr>
              <a:t>)</a:t>
            </a:r>
          </a:p>
          <a:p>
            <a:pPr>
              <a:lnSpc>
                <a:spcPct val="100000"/>
              </a:lnSpc>
              <a:spcBef>
                <a:spcPct val="0"/>
              </a:spcBef>
              <a:buClrTx/>
              <a:buSzTx/>
              <a:buFontTx/>
              <a:buNone/>
            </a:pPr>
            <a:r>
              <a:rPr lang="en-US" altLang="zh-CN" dirty="0">
                <a:latin typeface="Arial" charset="0"/>
              </a:rPr>
              <a:t>   default input  #10ns  output  #2ns</a:t>
            </a:r>
            <a:r>
              <a:rPr lang="zh-CN" altLang="en-US" dirty="0">
                <a:latin typeface="Arial" charset="0"/>
              </a:rPr>
              <a:t>；</a:t>
            </a:r>
          </a:p>
          <a:p>
            <a:pPr>
              <a:lnSpc>
                <a:spcPct val="100000"/>
              </a:lnSpc>
              <a:spcBef>
                <a:spcPct val="0"/>
              </a:spcBef>
              <a:buClrTx/>
              <a:buSzTx/>
              <a:buFontTx/>
              <a:buNone/>
            </a:pPr>
            <a:r>
              <a:rPr lang="zh-CN" altLang="en-US" dirty="0">
                <a:latin typeface="Arial" charset="0"/>
              </a:rPr>
              <a:t>   </a:t>
            </a:r>
            <a:r>
              <a:rPr lang="en-US" altLang="zh-CN" dirty="0">
                <a:latin typeface="Arial" charset="0"/>
              </a:rPr>
              <a:t>input data, ready, enable = top.mem1.enable; </a:t>
            </a:r>
          </a:p>
          <a:p>
            <a:pPr>
              <a:lnSpc>
                <a:spcPct val="100000"/>
              </a:lnSpc>
              <a:spcBef>
                <a:spcPct val="0"/>
              </a:spcBef>
              <a:buClrTx/>
              <a:buSzTx/>
              <a:buFontTx/>
              <a:buNone/>
            </a:pPr>
            <a:r>
              <a:rPr lang="en-US" altLang="zh-CN" dirty="0">
                <a:latin typeface="Arial" charset="0"/>
              </a:rPr>
              <a:t>   output done;</a:t>
            </a:r>
          </a:p>
          <a:p>
            <a:pPr>
              <a:lnSpc>
                <a:spcPct val="100000"/>
              </a:lnSpc>
              <a:spcBef>
                <a:spcPct val="0"/>
              </a:spcBef>
              <a:buClrTx/>
              <a:buSzTx/>
              <a:buFontTx/>
              <a:buNone/>
            </a:pPr>
            <a:r>
              <a:rPr lang="en-US" altLang="zh-CN" dirty="0">
                <a:latin typeface="Arial" charset="0"/>
              </a:rPr>
              <a:t>   output </a:t>
            </a:r>
            <a:r>
              <a:rPr lang="en-US" altLang="zh-CN" dirty="0" err="1">
                <a:latin typeface="Arial" charset="0"/>
              </a:rPr>
              <a:t>negedge</a:t>
            </a:r>
            <a:r>
              <a:rPr lang="en-US" altLang="zh-CN" dirty="0">
                <a:latin typeface="Arial" charset="0"/>
              </a:rPr>
              <a:t> </a:t>
            </a:r>
            <a:r>
              <a:rPr lang="en-US" altLang="zh-CN" dirty="0" err="1">
                <a:latin typeface="Arial" charset="0"/>
              </a:rPr>
              <a:t>ack</a:t>
            </a:r>
            <a:r>
              <a:rPr lang="en-US" altLang="zh-CN" dirty="0">
                <a:latin typeface="Arial" charset="0"/>
              </a:rPr>
              <a:t>;</a:t>
            </a:r>
          </a:p>
          <a:p>
            <a:pPr>
              <a:lnSpc>
                <a:spcPct val="100000"/>
              </a:lnSpc>
              <a:spcBef>
                <a:spcPct val="0"/>
              </a:spcBef>
              <a:buClrTx/>
              <a:buSzTx/>
              <a:buFontTx/>
              <a:buNone/>
            </a:pPr>
            <a:r>
              <a:rPr lang="en-US" altLang="zh-CN" dirty="0">
                <a:latin typeface="Arial" charset="0"/>
              </a:rPr>
              <a:t>   input #1step </a:t>
            </a:r>
            <a:r>
              <a:rPr lang="en-US" altLang="zh-CN" dirty="0" err="1">
                <a:latin typeface="Arial" charset="0"/>
              </a:rPr>
              <a:t>addr</a:t>
            </a:r>
            <a:r>
              <a:rPr lang="en-US" altLang="zh-CN" dirty="0">
                <a:latin typeface="Arial" charset="0"/>
              </a:rPr>
              <a:t>;</a:t>
            </a:r>
          </a:p>
          <a:p>
            <a:pPr>
              <a:lnSpc>
                <a:spcPct val="100000"/>
              </a:lnSpc>
              <a:spcBef>
                <a:spcPct val="0"/>
              </a:spcBef>
              <a:buClrTx/>
              <a:buSzTx/>
              <a:buFontTx/>
              <a:buNone/>
            </a:pPr>
            <a:r>
              <a:rPr lang="en-US" altLang="zh-CN" dirty="0" err="1">
                <a:latin typeface="Arial" charset="0"/>
              </a:rPr>
              <a:t>endclocking</a:t>
            </a:r>
            <a:endParaRPr lang="en-US" altLang="zh-CN" dirty="0">
              <a:latin typeface="Arial" charset="0"/>
            </a:endParaRPr>
          </a:p>
        </p:txBody>
      </p:sp>
      <p:sp>
        <p:nvSpPr>
          <p:cNvPr id="6" name="Line 42"/>
          <p:cNvSpPr>
            <a:spLocks noChangeShapeType="1"/>
          </p:cNvSpPr>
          <p:nvPr/>
        </p:nvSpPr>
        <p:spPr bwMode="auto">
          <a:xfrm>
            <a:off x="1258888" y="3500438"/>
            <a:ext cx="1441450" cy="2016125"/>
          </a:xfrm>
          <a:prstGeom prst="line">
            <a:avLst/>
          </a:prstGeom>
          <a:noFill/>
          <a:ln w="9525">
            <a:solidFill>
              <a:schemeClr val="tx1"/>
            </a:solidFill>
            <a:round/>
            <a:headEnd/>
            <a:tailEnd type="triangle" w="med" len="med"/>
          </a:ln>
          <a:effectLst/>
        </p:spPr>
        <p:txBody>
          <a:bodyPr/>
          <a:lstStyle/>
          <a:p>
            <a:endParaRPr lang="zh-CN" altLang="en-US"/>
          </a:p>
        </p:txBody>
      </p:sp>
      <p:sp>
        <p:nvSpPr>
          <p:cNvPr id="7" name="Text Box 24"/>
          <p:cNvSpPr txBox="1">
            <a:spLocks noChangeArrowheads="1"/>
          </p:cNvSpPr>
          <p:nvPr/>
        </p:nvSpPr>
        <p:spPr bwMode="auto">
          <a:xfrm>
            <a:off x="684213" y="2924175"/>
            <a:ext cx="2232025" cy="701675"/>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zh-CN" altLang="en-US" dirty="0">
                <a:latin typeface="Arial" charset="0"/>
              </a:rPr>
              <a:t>新的</a:t>
            </a:r>
            <a:r>
              <a:rPr lang="en-US" altLang="zh-CN" dirty="0">
                <a:latin typeface="Arial" charset="0"/>
              </a:rPr>
              <a:t>clocking </a:t>
            </a:r>
            <a:r>
              <a:rPr lang="zh-CN" altLang="en-US" dirty="0">
                <a:latin typeface="Arial" charset="0"/>
              </a:rPr>
              <a:t>和</a:t>
            </a:r>
            <a:r>
              <a:rPr lang="en-US" altLang="zh-CN" dirty="0" err="1">
                <a:latin typeface="Arial" charset="0"/>
              </a:rPr>
              <a:t>endclocking</a:t>
            </a:r>
            <a:r>
              <a:rPr lang="zh-CN" altLang="en-US" dirty="0">
                <a:latin typeface="Arial" charset="0"/>
              </a:rPr>
              <a:t>关键词</a:t>
            </a:r>
          </a:p>
        </p:txBody>
      </p:sp>
      <p:sp>
        <p:nvSpPr>
          <p:cNvPr id="8" name="Line 45"/>
          <p:cNvSpPr>
            <a:spLocks noChangeShapeType="1"/>
          </p:cNvSpPr>
          <p:nvPr/>
        </p:nvSpPr>
        <p:spPr bwMode="auto">
          <a:xfrm flipH="1">
            <a:off x="6227763" y="3357563"/>
            <a:ext cx="865187" cy="86360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9" name="Line 46"/>
          <p:cNvSpPr>
            <a:spLocks noChangeShapeType="1"/>
          </p:cNvSpPr>
          <p:nvPr/>
        </p:nvSpPr>
        <p:spPr bwMode="auto">
          <a:xfrm>
            <a:off x="4787900" y="3284538"/>
            <a:ext cx="0" cy="936625"/>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0" name="Text Box 43"/>
          <p:cNvSpPr txBox="1">
            <a:spLocks noChangeArrowheads="1"/>
          </p:cNvSpPr>
          <p:nvPr/>
        </p:nvSpPr>
        <p:spPr bwMode="auto">
          <a:xfrm>
            <a:off x="3563938" y="2349500"/>
            <a:ext cx="2232025" cy="976313"/>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zh-CN" altLang="en-US">
                <a:latin typeface="Arial" charset="0"/>
              </a:rPr>
              <a:t>由缺省值指定的输入是在时钟</a:t>
            </a:r>
            <a:r>
              <a:rPr lang="en-US" altLang="zh-CN">
                <a:latin typeface="Arial" charset="0"/>
              </a:rPr>
              <a:t>clk</a:t>
            </a:r>
            <a:r>
              <a:rPr lang="zh-CN" altLang="en-US">
                <a:latin typeface="Arial" charset="0"/>
              </a:rPr>
              <a:t>正跳变沿前</a:t>
            </a:r>
            <a:r>
              <a:rPr lang="en-US" altLang="zh-CN">
                <a:latin typeface="Arial" charset="0"/>
              </a:rPr>
              <a:t>10ns</a:t>
            </a:r>
            <a:r>
              <a:rPr lang="zh-CN" altLang="en-US">
                <a:latin typeface="Arial" charset="0"/>
              </a:rPr>
              <a:t>采样的 </a:t>
            </a:r>
          </a:p>
        </p:txBody>
      </p:sp>
      <p:sp>
        <p:nvSpPr>
          <p:cNvPr id="11" name="Text Box 44"/>
          <p:cNvSpPr txBox="1">
            <a:spLocks noChangeArrowheads="1"/>
          </p:cNvSpPr>
          <p:nvPr/>
        </p:nvSpPr>
        <p:spPr bwMode="auto">
          <a:xfrm>
            <a:off x="6227763" y="2420938"/>
            <a:ext cx="2232025" cy="976312"/>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zh-CN" altLang="en-US">
                <a:latin typeface="Arial" charset="0"/>
              </a:rPr>
              <a:t>由缺省值指定的输出是在时钟</a:t>
            </a:r>
            <a:r>
              <a:rPr lang="en-US" altLang="zh-CN">
                <a:latin typeface="Arial" charset="0"/>
              </a:rPr>
              <a:t>clk</a:t>
            </a:r>
            <a:r>
              <a:rPr lang="zh-CN" altLang="en-US">
                <a:latin typeface="Arial" charset="0"/>
              </a:rPr>
              <a:t>正跳变沿后</a:t>
            </a:r>
            <a:r>
              <a:rPr lang="en-US" altLang="zh-CN">
                <a:latin typeface="Arial" charset="0"/>
              </a:rPr>
              <a:t>2ns</a:t>
            </a:r>
            <a:r>
              <a:rPr lang="zh-CN" altLang="en-US">
                <a:latin typeface="Arial" charset="0"/>
              </a:rPr>
              <a:t>时驱动的 </a:t>
            </a:r>
          </a:p>
        </p:txBody>
      </p:sp>
      <p:sp>
        <p:nvSpPr>
          <p:cNvPr id="12" name="Text Box 12"/>
          <p:cNvSpPr txBox="1">
            <a:spLocks noChangeArrowheads="1"/>
          </p:cNvSpPr>
          <p:nvPr/>
        </p:nvSpPr>
        <p:spPr bwMode="auto">
          <a:xfrm>
            <a:off x="7019925" y="3789363"/>
            <a:ext cx="1800225" cy="376237"/>
          </a:xfrm>
          <a:prstGeom prst="rect">
            <a:avLst/>
          </a:prstGeom>
          <a:solidFill>
            <a:srgbClr val="00B0F0"/>
          </a:solidFill>
          <a:ln w="9525">
            <a:solidFill>
              <a:schemeClr val="tx1"/>
            </a:solidFill>
            <a:miter lim="800000"/>
            <a:headEnd/>
            <a:tailEnd/>
          </a:ln>
          <a:effectLst/>
        </p:spPr>
        <p:txBody>
          <a:bodyPr>
            <a:spAutoFit/>
          </a:bodyPr>
          <a:lstStyle/>
          <a:p>
            <a:pPr algn="ctr">
              <a:lnSpc>
                <a:spcPct val="100000"/>
              </a:lnSpc>
              <a:buClrTx/>
              <a:buSzTx/>
              <a:buFontTx/>
              <a:buNone/>
            </a:pPr>
            <a:r>
              <a:rPr lang="zh-CN" altLang="en-US">
                <a:latin typeface="Tahoma" pitchFamily="34" charset="0"/>
              </a:rPr>
              <a:t>采样信号的输入</a:t>
            </a:r>
          </a:p>
        </p:txBody>
      </p:sp>
      <p:sp>
        <p:nvSpPr>
          <p:cNvPr id="13" name="Line 47"/>
          <p:cNvSpPr>
            <a:spLocks noChangeShapeType="1"/>
          </p:cNvSpPr>
          <p:nvPr/>
        </p:nvSpPr>
        <p:spPr bwMode="auto">
          <a:xfrm flipH="1">
            <a:off x="6516688" y="4149725"/>
            <a:ext cx="863600" cy="358775"/>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4" name="Text Box 48"/>
          <p:cNvSpPr txBox="1">
            <a:spLocks noChangeArrowheads="1"/>
          </p:cNvSpPr>
          <p:nvPr/>
        </p:nvSpPr>
        <p:spPr bwMode="auto">
          <a:xfrm>
            <a:off x="7092950" y="4724400"/>
            <a:ext cx="1800225" cy="376238"/>
          </a:xfrm>
          <a:prstGeom prst="rect">
            <a:avLst/>
          </a:prstGeom>
          <a:solidFill>
            <a:srgbClr val="00B0F0"/>
          </a:solidFill>
          <a:ln w="9525">
            <a:solidFill>
              <a:schemeClr val="tx1"/>
            </a:solidFill>
            <a:miter lim="800000"/>
            <a:headEnd/>
            <a:tailEnd/>
          </a:ln>
          <a:effectLst/>
        </p:spPr>
        <p:txBody>
          <a:bodyPr>
            <a:spAutoFit/>
          </a:bodyPr>
          <a:lstStyle/>
          <a:p>
            <a:pPr algn="ctr">
              <a:lnSpc>
                <a:spcPct val="100000"/>
              </a:lnSpc>
              <a:buClrTx/>
              <a:buSzTx/>
              <a:buFontTx/>
              <a:buNone/>
            </a:pPr>
            <a:r>
              <a:rPr lang="zh-CN" altLang="en-US">
                <a:latin typeface="Tahoma" pitchFamily="34" charset="0"/>
              </a:rPr>
              <a:t>对驱动的输出</a:t>
            </a:r>
          </a:p>
        </p:txBody>
      </p:sp>
      <p:sp>
        <p:nvSpPr>
          <p:cNvPr id="15" name="Line 2"/>
          <p:cNvSpPr>
            <a:spLocks noChangeShapeType="1"/>
          </p:cNvSpPr>
          <p:nvPr/>
        </p:nvSpPr>
        <p:spPr bwMode="auto">
          <a:xfrm flipH="1" flipV="1">
            <a:off x="4716463" y="4884738"/>
            <a:ext cx="2376487"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6" name="Text Box 49"/>
          <p:cNvSpPr txBox="1">
            <a:spLocks noChangeArrowheads="1"/>
          </p:cNvSpPr>
          <p:nvPr/>
        </p:nvSpPr>
        <p:spPr bwMode="auto">
          <a:xfrm>
            <a:off x="7134225" y="5224463"/>
            <a:ext cx="1800225" cy="1200150"/>
          </a:xfrm>
          <a:prstGeom prst="rect">
            <a:avLst/>
          </a:prstGeom>
          <a:solidFill>
            <a:srgbClr val="00B0F0"/>
          </a:solidFill>
          <a:ln w="9525">
            <a:solidFill>
              <a:schemeClr val="tx1"/>
            </a:solidFill>
            <a:miter lim="800000"/>
            <a:headEnd/>
            <a:tailEnd/>
          </a:ln>
          <a:effectLst/>
        </p:spPr>
        <p:txBody>
          <a:bodyPr>
            <a:spAutoFit/>
          </a:bodyPr>
          <a:lstStyle/>
          <a:p>
            <a:pPr>
              <a:lnSpc>
                <a:spcPct val="100000"/>
              </a:lnSpc>
              <a:buClrTx/>
              <a:buSzTx/>
              <a:buFontTx/>
              <a:buNone/>
            </a:pPr>
            <a:r>
              <a:rPr lang="zh-CN" altLang="en-US">
                <a:latin typeface="Tahoma" pitchFamily="34" charset="0"/>
              </a:rPr>
              <a:t>例外的输出（该信号由时钟</a:t>
            </a:r>
            <a:r>
              <a:rPr lang="en-US" altLang="zh-CN">
                <a:latin typeface="Tahoma" pitchFamily="34" charset="0"/>
              </a:rPr>
              <a:t>clk</a:t>
            </a:r>
            <a:r>
              <a:rPr lang="zh-CN" altLang="en-US">
                <a:latin typeface="Tahoma" pitchFamily="34" charset="0"/>
              </a:rPr>
              <a:t>的负跳变沿驱动）</a:t>
            </a:r>
          </a:p>
        </p:txBody>
      </p:sp>
      <p:sp>
        <p:nvSpPr>
          <p:cNvPr id="17" name="Line 50"/>
          <p:cNvSpPr>
            <a:spLocks noChangeShapeType="1"/>
          </p:cNvSpPr>
          <p:nvPr/>
        </p:nvSpPr>
        <p:spPr bwMode="auto">
          <a:xfrm flipH="1" flipV="1">
            <a:off x="5219700" y="5157788"/>
            <a:ext cx="1873250" cy="21590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8" name="Line 52"/>
          <p:cNvSpPr>
            <a:spLocks noChangeShapeType="1"/>
          </p:cNvSpPr>
          <p:nvPr/>
        </p:nvSpPr>
        <p:spPr bwMode="auto">
          <a:xfrm flipH="1" flipV="1">
            <a:off x="4643438" y="5589588"/>
            <a:ext cx="720725" cy="503237"/>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9" name="Text Box 51"/>
          <p:cNvSpPr txBox="1">
            <a:spLocks noChangeArrowheads="1"/>
          </p:cNvSpPr>
          <p:nvPr/>
        </p:nvSpPr>
        <p:spPr bwMode="auto">
          <a:xfrm>
            <a:off x="5148263" y="5391150"/>
            <a:ext cx="1731962" cy="1474788"/>
          </a:xfrm>
          <a:prstGeom prst="rect">
            <a:avLst/>
          </a:prstGeom>
          <a:solidFill>
            <a:srgbClr val="00B0F0"/>
          </a:solidFill>
          <a:ln w="9525">
            <a:solidFill>
              <a:schemeClr val="tx1"/>
            </a:solidFill>
            <a:miter lim="800000"/>
            <a:headEnd/>
            <a:tailEnd/>
          </a:ln>
          <a:effectLst/>
        </p:spPr>
        <p:txBody>
          <a:bodyPr>
            <a:spAutoFit/>
          </a:bodyPr>
          <a:lstStyle/>
          <a:p>
            <a:pPr>
              <a:lnSpc>
                <a:spcPct val="100000"/>
              </a:lnSpc>
              <a:buClrTx/>
              <a:buSzTx/>
              <a:buFontTx/>
              <a:buNone/>
            </a:pPr>
            <a:r>
              <a:rPr lang="zh-CN" altLang="en-US">
                <a:latin typeface="Tahoma" pitchFamily="34" charset="0"/>
              </a:rPr>
              <a:t>例外的输入（在时钟</a:t>
            </a:r>
            <a:r>
              <a:rPr lang="en-US" altLang="zh-CN">
                <a:latin typeface="Tahoma" pitchFamily="34" charset="0"/>
              </a:rPr>
              <a:t>clk</a:t>
            </a:r>
            <a:r>
              <a:rPr lang="zh-CN" altLang="en-US">
                <a:latin typeface="Tahoma" pitchFamily="34" charset="0"/>
              </a:rPr>
              <a:t>的正跳变沿前</a:t>
            </a:r>
            <a:r>
              <a:rPr lang="en-US" altLang="zh-CN">
                <a:latin typeface="Tahoma" pitchFamily="34" charset="0"/>
              </a:rPr>
              <a:t>1step</a:t>
            </a:r>
            <a:r>
              <a:rPr lang="zh-CN" altLang="en-US">
                <a:latin typeface="Tahoma" pitchFamily="34" charset="0"/>
              </a:rPr>
              <a:t>采样该信号） </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指定覆盖率选项</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覆盖率选项按照在</a:t>
            </a:r>
            <a:r>
              <a:rPr lang="en-US" altLang="zh-CN" sz="2400" dirty="0" err="1"/>
              <a:t>covergroup</a:t>
            </a:r>
            <a:r>
              <a:rPr lang="zh-CN" altLang="en-US" sz="2400" dirty="0"/>
              <a:t>、</a:t>
            </a:r>
            <a:r>
              <a:rPr lang="en-US" altLang="zh-CN" sz="2400" dirty="0" err="1"/>
              <a:t>coverpoint</a:t>
            </a:r>
            <a:r>
              <a:rPr lang="zh-CN" altLang="en-US" sz="2400" dirty="0"/>
              <a:t>和</a:t>
            </a:r>
            <a:r>
              <a:rPr lang="en-US" altLang="zh-CN" sz="2400" dirty="0"/>
              <a:t>cross</a:t>
            </a:r>
            <a:r>
              <a:rPr lang="zh-CN" altLang="en-US" sz="2400" dirty="0"/>
              <a:t>不同的域中是否具备，下表做了归纳：</a:t>
            </a: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370</a:t>
            </a:fld>
            <a:endParaRPr lang="en-US" dirty="0"/>
          </a:p>
        </p:txBody>
      </p:sp>
      <p:pic>
        <p:nvPicPr>
          <p:cNvPr id="5" name="Picture 4"/>
          <p:cNvPicPr>
            <a:picLocks noChangeAspect="1"/>
          </p:cNvPicPr>
          <p:nvPr/>
        </p:nvPicPr>
        <p:blipFill>
          <a:blip r:embed="rId2" cstate="print"/>
          <a:stretch>
            <a:fillRect/>
          </a:stretch>
        </p:blipFill>
        <p:spPr>
          <a:xfrm>
            <a:off x="835051" y="2485503"/>
            <a:ext cx="7473897" cy="3639593"/>
          </a:xfrm>
          <a:prstGeom prst="rect">
            <a:avLst/>
          </a:prstGeom>
        </p:spPr>
      </p:pic>
    </p:spTree>
    <p:extLst>
      <p:ext uri="{BB962C8B-B14F-4D97-AF65-F5344CB8AC3E}">
        <p14:creationId xmlns:p14="http://schemas.microsoft.com/office/powerpoint/2010/main" val="28084641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功能覆盖率</a:t>
            </a:r>
            <a:br>
              <a:rPr lang="en-US" altLang="zh-CN" dirty="0"/>
            </a:br>
            <a:r>
              <a:rPr lang="zh-CN" altLang="en-US" sz="2800" dirty="0">
                <a:solidFill>
                  <a:schemeClr val="bg1">
                    <a:lumMod val="65000"/>
                  </a:schemeClr>
                </a:solidFill>
              </a:rPr>
              <a:t>预定义覆盖率方法</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endParaRPr lang="en-US" altLang="zh-CN" sz="2400" dirty="0"/>
          </a:p>
          <a:p>
            <a:pPr marL="945288" lvl="4" indent="-344488">
              <a:spcBef>
                <a:spcPts val="1200"/>
              </a:spcBef>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371</a:t>
            </a:fld>
            <a:endParaRPr lang="en-US" dirty="0"/>
          </a:p>
        </p:txBody>
      </p:sp>
      <p:pic>
        <p:nvPicPr>
          <p:cNvPr id="5" name="Picture 4"/>
          <p:cNvPicPr>
            <a:picLocks noChangeAspect="1"/>
          </p:cNvPicPr>
          <p:nvPr/>
        </p:nvPicPr>
        <p:blipFill>
          <a:blip r:embed="rId2" cstate="print"/>
          <a:stretch>
            <a:fillRect/>
          </a:stretch>
        </p:blipFill>
        <p:spPr>
          <a:xfrm>
            <a:off x="547687" y="1930912"/>
            <a:ext cx="8048625" cy="4019550"/>
          </a:xfrm>
          <a:prstGeom prst="rect">
            <a:avLst/>
          </a:prstGeom>
        </p:spPr>
      </p:pic>
    </p:spTree>
    <p:extLst>
      <p:ext uri="{BB962C8B-B14F-4D97-AF65-F5344CB8AC3E}">
        <p14:creationId xmlns:p14="http://schemas.microsoft.com/office/powerpoint/2010/main" val="330754595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从功能描述到覆盖率</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要实现功能覆盖率的收敛，就需要按照以下步骤考虑：</a:t>
            </a:r>
            <a:endParaRPr lang="en-US" altLang="zh-CN" sz="2400" dirty="0"/>
          </a:p>
          <a:p>
            <a:pPr lvl="2">
              <a:buFont typeface="Arial" panose="020B0604020202020204" pitchFamily="34" charset="0"/>
              <a:buChar char="•"/>
            </a:pPr>
            <a:r>
              <a:rPr lang="zh-CN" altLang="en-US" sz="2000" dirty="0"/>
              <a:t>哪些功能需要测试</a:t>
            </a:r>
            <a:endParaRPr lang="en-US" altLang="zh-CN" sz="2000" dirty="0"/>
          </a:p>
          <a:p>
            <a:pPr lvl="2">
              <a:buFont typeface="Arial" panose="020B0604020202020204" pitchFamily="34" charset="0"/>
              <a:buChar char="•"/>
            </a:pPr>
            <a:r>
              <a:rPr lang="zh-CN" altLang="en-US" sz="2000" dirty="0"/>
              <a:t>明白在什么条件下需要测试对应的功能</a:t>
            </a:r>
            <a:endParaRPr lang="en-US" altLang="zh-CN" sz="2000" dirty="0"/>
          </a:p>
          <a:p>
            <a:pPr lvl="2">
              <a:buFont typeface="Arial" panose="020B0604020202020204" pitchFamily="34" charset="0"/>
              <a:buChar char="•"/>
            </a:pPr>
            <a:r>
              <a:rPr lang="zh-CN" altLang="en-US" sz="2000" dirty="0"/>
              <a:t>为了测试这些功能，需要提供什么样的测试平台组件以便提供激励和监测</a:t>
            </a:r>
            <a:endParaRPr lang="en-US" altLang="zh-CN" sz="2000" dirty="0"/>
          </a:p>
          <a:p>
            <a:pPr lvl="2">
              <a:buFont typeface="Arial" panose="020B0604020202020204" pitchFamily="34" charset="0"/>
              <a:buChar char="•"/>
            </a:pPr>
            <a:r>
              <a:rPr lang="zh-CN" altLang="en-US" sz="2000" dirty="0"/>
              <a:t>测试平台如何检查这些功能正常工作</a:t>
            </a:r>
            <a:endParaRPr lang="en-US" altLang="zh-CN" sz="2000" dirty="0"/>
          </a:p>
          <a:p>
            <a:pPr marL="346075" lvl="3" indent="-344488">
              <a:spcBef>
                <a:spcPts val="1200"/>
              </a:spcBef>
              <a:buFont typeface="Arial" panose="020B0604020202020204" pitchFamily="34" charset="0"/>
              <a:buChar char="•"/>
            </a:pPr>
            <a:r>
              <a:rPr lang="zh-CN" altLang="en-US" sz="2400" dirty="0"/>
              <a:t>由于功能覆盖率不是自动的过程，因此它需要将功能描述同设计实现对应起来</a:t>
            </a:r>
            <a:endParaRPr lang="en-US" altLang="zh-CN" sz="2400" dirty="0"/>
          </a:p>
          <a:p>
            <a:pPr marL="346075" lvl="3" indent="-344488">
              <a:spcBef>
                <a:spcPts val="1200"/>
              </a:spcBef>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372</a:t>
            </a:fld>
            <a:endParaRPr lang="en-US" dirty="0"/>
          </a:p>
        </p:txBody>
      </p:sp>
    </p:spTree>
    <p:extLst>
      <p:ext uri="{BB962C8B-B14F-4D97-AF65-F5344CB8AC3E}">
        <p14:creationId xmlns:p14="http://schemas.microsoft.com/office/powerpoint/2010/main" val="10052096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从功能描述到覆盖率</a:t>
            </a:r>
            <a:br>
              <a:rPr lang="en-US" altLang="zh-CN" dirty="0"/>
            </a:br>
            <a:r>
              <a:rPr lang="zh-CN" altLang="en-US" sz="2800" dirty="0">
                <a:solidFill>
                  <a:schemeClr val="bg1">
                    <a:lumMod val="65000"/>
                  </a:schemeClr>
                </a:solidFill>
              </a:rPr>
              <a:t>过程指南</a:t>
            </a:r>
            <a:endParaRPr lang="en-US" dirty="0">
              <a:solidFill>
                <a:schemeClr val="bg1">
                  <a:lumMod val="65000"/>
                </a:schemeClr>
              </a:solidFill>
            </a:endParaRPr>
          </a:p>
        </p:txBody>
      </p:sp>
      <p:sp>
        <p:nvSpPr>
          <p:cNvPr id="4" name="Text Placeholder 3"/>
          <p:cNvSpPr>
            <a:spLocks noGrp="1"/>
          </p:cNvSpPr>
          <p:nvPr>
            <p:ph idx="1"/>
          </p:nvPr>
        </p:nvSpPr>
        <p:spPr/>
        <p:txBody>
          <a:bodyPr>
            <a:noAutofit/>
          </a:bodyPr>
          <a:lstStyle/>
          <a:p>
            <a:pPr marL="346075" lvl="3" indent="-344488">
              <a:spcBef>
                <a:spcPts val="1200"/>
              </a:spcBef>
              <a:buFont typeface="Arial" panose="020B0604020202020204" pitchFamily="34" charset="0"/>
              <a:buChar char="•"/>
            </a:pPr>
            <a:r>
              <a:rPr lang="zh-CN" altLang="en-US" sz="2000" dirty="0"/>
              <a:t>功能覆盖率应该基于对</a:t>
            </a:r>
            <a:r>
              <a:rPr lang="en-US" altLang="zh-CN" sz="2000" dirty="0"/>
              <a:t>DUT</a:t>
            </a:r>
            <a:r>
              <a:rPr lang="zh-CN" altLang="en-US" sz="2000" dirty="0"/>
              <a:t>端口或者内部信号的监测</a:t>
            </a:r>
            <a:endParaRPr lang="en-US" altLang="zh-CN" sz="2000" dirty="0"/>
          </a:p>
          <a:p>
            <a:pPr marL="346075" lvl="3" indent="-344488">
              <a:spcBef>
                <a:spcPts val="1200"/>
              </a:spcBef>
              <a:buFont typeface="Arial" panose="020B0604020202020204" pitchFamily="34" charset="0"/>
              <a:buChar char="•"/>
            </a:pPr>
            <a:r>
              <a:rPr lang="zh-CN" altLang="en-US" sz="2000" dirty="0"/>
              <a:t>功能覆盖率的有效性应该首先建立在测试通过的情况下，这还需要测试平台有自动检查（</a:t>
            </a:r>
            <a:r>
              <a:rPr lang="en-US" altLang="zh-CN" sz="2000" dirty="0"/>
              <a:t>scoreboard/reference model</a:t>
            </a:r>
            <a:r>
              <a:rPr lang="zh-CN" altLang="en-US" sz="2000" dirty="0"/>
              <a:t>）来保证对应的功能得到检验</a:t>
            </a:r>
            <a:endParaRPr lang="en-US" altLang="zh-CN" sz="2000" dirty="0"/>
          </a:p>
          <a:p>
            <a:pPr marL="346075" lvl="3" indent="-344488">
              <a:spcBef>
                <a:spcPts val="1200"/>
              </a:spcBef>
              <a:buFont typeface="Arial" panose="020B0604020202020204" pitchFamily="34" charset="0"/>
              <a:buChar char="•"/>
            </a:pPr>
            <a:r>
              <a:rPr lang="zh-CN" altLang="en-US" sz="2000" dirty="0"/>
              <a:t>在创建覆盖率模型时，同创建</a:t>
            </a:r>
            <a:r>
              <a:rPr lang="en-US" altLang="zh-CN" sz="2000" dirty="0"/>
              <a:t>property</a:t>
            </a:r>
            <a:r>
              <a:rPr lang="zh-CN" altLang="en-US" sz="2000" dirty="0"/>
              <a:t>（</a:t>
            </a:r>
            <a:r>
              <a:rPr lang="en-US" altLang="zh-CN" sz="2000" dirty="0"/>
              <a:t>assertion</a:t>
            </a:r>
            <a:r>
              <a:rPr lang="zh-CN" altLang="en-US" sz="2000" dirty="0"/>
              <a:t>）一样，不要贪大求全，而应该对每一个</a:t>
            </a:r>
            <a:r>
              <a:rPr lang="en-US" altLang="zh-CN" sz="2000" dirty="0" err="1"/>
              <a:t>covergroup</a:t>
            </a:r>
            <a:r>
              <a:rPr lang="zh-CN" altLang="en-US" sz="2000" dirty="0"/>
              <a:t>、</a:t>
            </a:r>
            <a:r>
              <a:rPr lang="en-US" altLang="zh-CN" sz="2000" dirty="0" err="1"/>
              <a:t>coverpoint</a:t>
            </a:r>
            <a:r>
              <a:rPr lang="zh-CN" altLang="en-US" sz="2000" dirty="0"/>
              <a:t>、</a:t>
            </a:r>
            <a:r>
              <a:rPr lang="en-US" altLang="zh-CN" sz="2000" dirty="0"/>
              <a:t>bin</a:t>
            </a:r>
            <a:r>
              <a:rPr lang="zh-CN" altLang="en-US" sz="2000" dirty="0"/>
              <a:t>和</a:t>
            </a:r>
            <a:r>
              <a:rPr lang="en-US" altLang="zh-CN" sz="2000" dirty="0"/>
              <a:t>cross</a:t>
            </a:r>
            <a:r>
              <a:rPr lang="zh-CN" altLang="en-US" sz="2000" dirty="0"/>
              <a:t>都做到简明扼要，尽量将逻辑和时序都拆分开，便于后期的覆盖率分析</a:t>
            </a:r>
            <a:endParaRPr lang="en-US" altLang="zh-CN" sz="2000" dirty="0"/>
          </a:p>
          <a:p>
            <a:pPr marL="346075" lvl="3" indent="-344488">
              <a:spcBef>
                <a:spcPts val="1200"/>
              </a:spcBef>
              <a:buFont typeface="Arial" panose="020B0604020202020204" pitchFamily="34" charset="0"/>
              <a:buChar char="•"/>
            </a:pPr>
            <a:r>
              <a:rPr lang="zh-CN" altLang="en-US" sz="2000" dirty="0"/>
              <a:t>选取一个适当的范围进行覆盖率收集，例如一个</a:t>
            </a:r>
            <a:r>
              <a:rPr lang="en-US" altLang="zh-CN" sz="2000" dirty="0"/>
              <a:t>32</a:t>
            </a:r>
            <a:r>
              <a:rPr lang="zh-CN" altLang="en-US" sz="2000" dirty="0"/>
              <a:t>位的整形变量，在收集数值时可以结合其与设计功能的特点，找到边界值、分段范围，再在合适的抽象层次上进行收集</a:t>
            </a:r>
            <a:endParaRPr lang="en-US" altLang="zh-CN" sz="2000" dirty="0"/>
          </a:p>
          <a:p>
            <a:pPr marL="346075" lvl="3" indent="-344488">
              <a:spcBef>
                <a:spcPts val="1200"/>
              </a:spcBef>
              <a:buFont typeface="Arial" panose="020B0604020202020204" pitchFamily="34" charset="0"/>
              <a:buChar char="•"/>
            </a:pPr>
            <a:r>
              <a:rPr lang="zh-CN" altLang="en-US" sz="2000" dirty="0"/>
              <a:t>采用统一的覆盖率编码风格，例如</a:t>
            </a:r>
            <a:r>
              <a:rPr lang="en-US" altLang="zh-CN" sz="2000" dirty="0" err="1"/>
              <a:t>covergroup</a:t>
            </a:r>
            <a:r>
              <a:rPr lang="zh-CN" altLang="en-US" sz="2000" dirty="0"/>
              <a:t>的名字，采样的方式，是否填写</a:t>
            </a:r>
            <a:r>
              <a:rPr lang="en-US" altLang="zh-CN" sz="2000" dirty="0"/>
              <a:t>comment</a:t>
            </a:r>
            <a:r>
              <a:rPr lang="zh-CN" altLang="en-US" sz="2000" dirty="0"/>
              <a:t>，覆盖率模型置于何处等。</a:t>
            </a:r>
            <a:endParaRPr lang="en-US" altLang="zh-CN"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373</a:t>
            </a:fld>
            <a:endParaRPr lang="en-US" dirty="0"/>
          </a:p>
        </p:txBody>
      </p:sp>
    </p:spTree>
    <p:extLst>
      <p:ext uri="{BB962C8B-B14F-4D97-AF65-F5344CB8AC3E}">
        <p14:creationId xmlns:p14="http://schemas.microsoft.com/office/powerpoint/2010/main" val="13957330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从功能描述到覆盖率</a:t>
            </a:r>
            <a:br>
              <a:rPr lang="en-US" altLang="zh-CN" dirty="0"/>
            </a:br>
            <a:r>
              <a:rPr lang="zh-CN" altLang="en-US" sz="2800" dirty="0">
                <a:solidFill>
                  <a:schemeClr val="bg1">
                    <a:lumMod val="65000"/>
                  </a:schemeClr>
                </a:solidFill>
              </a:rPr>
              <a:t>覆盖率实现之考量</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考虑哪些数值是重要的？</a:t>
            </a:r>
            <a:endParaRPr lang="en-US" altLang="zh-CN" sz="2400" dirty="0"/>
          </a:p>
          <a:p>
            <a:pPr marL="346075" lvl="3" indent="-344488">
              <a:spcBef>
                <a:spcPts val="1200"/>
              </a:spcBef>
              <a:buFont typeface="Arial" panose="020B0604020202020204" pitchFamily="34" charset="0"/>
              <a:buChar char="•"/>
            </a:pPr>
            <a:r>
              <a:rPr lang="zh-CN" altLang="en-US" sz="2400" dirty="0"/>
              <a:t>哪些变量之间是有联系依赖的？</a:t>
            </a:r>
            <a:endParaRPr lang="en-US" altLang="zh-CN" sz="2400" dirty="0"/>
          </a:p>
          <a:p>
            <a:pPr marL="346075" lvl="3" indent="-344488">
              <a:spcBef>
                <a:spcPts val="1200"/>
              </a:spcBef>
              <a:buFont typeface="Arial" panose="020B0604020202020204" pitchFamily="34" charset="0"/>
              <a:buChar char="•"/>
            </a:pPr>
            <a:r>
              <a:rPr lang="zh-CN" altLang="en-US" sz="2400" dirty="0"/>
              <a:t>不同的功能有哪些边界情况需要检查？</a:t>
            </a:r>
            <a:endParaRPr lang="en-US" altLang="zh-CN" sz="2400" dirty="0"/>
          </a:p>
          <a:p>
            <a:pPr marL="346075" lvl="3" indent="-344488">
              <a:spcBef>
                <a:spcPts val="1200"/>
              </a:spcBef>
              <a:buFont typeface="Arial" panose="020B0604020202020204" pitchFamily="34" charset="0"/>
              <a:buChar char="•"/>
            </a:pPr>
            <a:r>
              <a:rPr lang="zh-CN" altLang="en-US" sz="2400" dirty="0"/>
              <a:t>有哪些非法的情况需要考虑？</a:t>
            </a:r>
            <a:endParaRPr lang="en-US" altLang="zh-CN" sz="2400" dirty="0"/>
          </a:p>
          <a:p>
            <a:pPr marL="346075" lvl="3" indent="-344488">
              <a:spcBef>
                <a:spcPts val="1200"/>
              </a:spcBef>
              <a:buFont typeface="Arial" panose="020B0604020202020204" pitchFamily="34" charset="0"/>
              <a:buChar char="•"/>
            </a:pPr>
            <a:r>
              <a:rPr lang="zh-CN" altLang="en-US" sz="2400" dirty="0"/>
              <a:t>是否可以区别哪些是重要的功能，哪些是次要的功能？</a:t>
            </a:r>
            <a:endParaRPr lang="en-US" altLang="zh-CN" sz="2400" dirty="0"/>
          </a:p>
          <a:p>
            <a:pPr marL="346075" lvl="3" indent="-344488">
              <a:spcBef>
                <a:spcPts val="1200"/>
              </a:spcBef>
              <a:buFont typeface="Arial" panose="020B0604020202020204" pitchFamily="34" charset="0"/>
              <a:buChar char="•"/>
            </a:pPr>
            <a:r>
              <a:rPr lang="zh-CN" altLang="en-US" sz="2400" dirty="0"/>
              <a:t>在什么条件时适合去采样？</a:t>
            </a:r>
            <a:endParaRPr lang="en-US" altLang="zh-CN" sz="2400" dirty="0"/>
          </a:p>
          <a:p>
            <a:pPr marL="945288" lvl="4" indent="-344488">
              <a:spcBef>
                <a:spcPts val="1200"/>
              </a:spcBef>
              <a:buFont typeface="Arial" panose="020B0604020202020204" pitchFamily="34" charset="0"/>
              <a:buChar char="•"/>
            </a:pPr>
            <a:r>
              <a:rPr lang="zh-CN" altLang="en-US" sz="2000" dirty="0"/>
              <a:t>只有对某些功能检查时，才可以使能对应的覆盖率收集</a:t>
            </a:r>
            <a:endParaRPr lang="en-US" altLang="zh-CN" sz="2000" dirty="0"/>
          </a:p>
          <a:p>
            <a:pPr marL="945288" lvl="4" indent="-344488">
              <a:spcBef>
                <a:spcPts val="1200"/>
              </a:spcBef>
              <a:buFont typeface="Arial" panose="020B0604020202020204" pitchFamily="34" charset="0"/>
              <a:buChar char="•"/>
            </a:pPr>
            <a:r>
              <a:rPr lang="zh-CN" altLang="en-US" sz="2000" dirty="0"/>
              <a:t>当变量有效时或者稳定时</a:t>
            </a:r>
            <a:endParaRPr lang="en-US" altLang="zh-CN" sz="2000" dirty="0"/>
          </a:p>
          <a:p>
            <a:pPr marL="346075" lvl="3" indent="-344488">
              <a:spcBef>
                <a:spcPts val="1200"/>
              </a:spcBef>
              <a:buFont typeface="Arial" panose="020B0604020202020204" pitchFamily="34" charset="0"/>
              <a:buChar char="•"/>
            </a:pPr>
            <a:endParaRPr lang="en-US" altLang="zh-CN" sz="18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374</a:t>
            </a:fld>
            <a:endParaRPr lang="en-US" dirty="0"/>
          </a:p>
        </p:txBody>
      </p:sp>
    </p:spTree>
    <p:extLst>
      <p:ext uri="{BB962C8B-B14F-4D97-AF65-F5344CB8AC3E}">
        <p14:creationId xmlns:p14="http://schemas.microsoft.com/office/powerpoint/2010/main" val="24492502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从功能描述到覆盖率</a:t>
            </a:r>
            <a:br>
              <a:rPr lang="en-US" altLang="zh-CN" dirty="0"/>
            </a:br>
            <a:r>
              <a:rPr lang="en-US" altLang="zh-CN" sz="2800" dirty="0">
                <a:solidFill>
                  <a:schemeClr val="bg1">
                    <a:lumMod val="65000"/>
                  </a:schemeClr>
                </a:solidFill>
              </a:rPr>
              <a:t>MCDT</a:t>
            </a:r>
            <a:r>
              <a:rPr lang="zh-CN" altLang="en-US" sz="2800" dirty="0">
                <a:solidFill>
                  <a:schemeClr val="bg1">
                    <a:lumMod val="65000"/>
                  </a:schemeClr>
                </a:solidFill>
              </a:rPr>
              <a:t>功能测试清单</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lvl="3" indent="0">
              <a:spcBef>
                <a:spcPts val="1200"/>
              </a:spcBef>
              <a:buNone/>
            </a:pPr>
            <a:r>
              <a:rPr lang="en-US" altLang="zh-CN" sz="18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375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68279448"/>
              </p:ext>
            </p:extLst>
          </p:nvPr>
        </p:nvGraphicFramePr>
        <p:xfrm>
          <a:off x="595746" y="1272295"/>
          <a:ext cx="7952508" cy="4759960"/>
        </p:xfrm>
        <a:graphic>
          <a:graphicData uri="http://schemas.openxmlformats.org/drawingml/2006/table">
            <a:tbl>
              <a:tblPr firstRow="1" bandRow="1">
                <a:tableStyleId>{5C22544A-7EE6-4342-B048-85BDC9FD1C3A}</a:tableStyleId>
              </a:tblPr>
              <a:tblGrid>
                <a:gridCol w="2008908">
                  <a:extLst>
                    <a:ext uri="{9D8B030D-6E8A-4147-A177-3AD203B41FA5}">
                      <a16:colId xmlns:a16="http://schemas.microsoft.com/office/drawing/2014/main" val="20000"/>
                    </a:ext>
                  </a:extLst>
                </a:gridCol>
                <a:gridCol w="1995055">
                  <a:extLst>
                    <a:ext uri="{9D8B030D-6E8A-4147-A177-3AD203B41FA5}">
                      <a16:colId xmlns:a16="http://schemas.microsoft.com/office/drawing/2014/main" val="20001"/>
                    </a:ext>
                  </a:extLst>
                </a:gridCol>
                <a:gridCol w="2520707">
                  <a:extLst>
                    <a:ext uri="{9D8B030D-6E8A-4147-A177-3AD203B41FA5}">
                      <a16:colId xmlns:a16="http://schemas.microsoft.com/office/drawing/2014/main" val="20002"/>
                    </a:ext>
                  </a:extLst>
                </a:gridCol>
                <a:gridCol w="1427838">
                  <a:extLst>
                    <a:ext uri="{9D8B030D-6E8A-4147-A177-3AD203B41FA5}">
                      <a16:colId xmlns:a16="http://schemas.microsoft.com/office/drawing/2014/main" val="20003"/>
                    </a:ext>
                  </a:extLst>
                </a:gridCol>
              </a:tblGrid>
              <a:tr h="370840">
                <a:tc>
                  <a:txBody>
                    <a:bodyPr/>
                    <a:lstStyle/>
                    <a:p>
                      <a:r>
                        <a:rPr lang="zh-CN" altLang="en-US" dirty="0"/>
                        <a:t>功能测试点</a:t>
                      </a:r>
                      <a:endParaRPr lang="en-US" dirty="0"/>
                    </a:p>
                  </a:txBody>
                  <a:tcPr/>
                </a:tc>
                <a:tc>
                  <a:txBody>
                    <a:bodyPr/>
                    <a:lstStyle/>
                    <a:p>
                      <a:r>
                        <a:rPr lang="zh-CN" altLang="en-US" dirty="0"/>
                        <a:t>覆盖率形式</a:t>
                      </a:r>
                      <a:endParaRPr lang="en-US" dirty="0"/>
                    </a:p>
                  </a:txBody>
                  <a:tcPr/>
                </a:tc>
                <a:tc>
                  <a:txBody>
                    <a:bodyPr/>
                    <a:lstStyle/>
                    <a:p>
                      <a:r>
                        <a:rPr lang="zh-CN" altLang="en-US" dirty="0"/>
                        <a:t>说明</a:t>
                      </a:r>
                      <a:endParaRPr lang="en-US" dirty="0"/>
                    </a:p>
                  </a:txBody>
                  <a:tcPr/>
                </a:tc>
                <a:tc>
                  <a:txBody>
                    <a:bodyPr/>
                    <a:lstStyle/>
                    <a:p>
                      <a:r>
                        <a:rPr lang="zh-CN" altLang="en-US" dirty="0"/>
                        <a:t>测试用例</a:t>
                      </a:r>
                      <a:endParaRPr lang="en-US" dirty="0"/>
                    </a:p>
                  </a:txBody>
                  <a:tcPr/>
                </a:tc>
                <a:extLst>
                  <a:ext uri="{0D108BD9-81ED-4DB2-BD59-A6C34878D82A}">
                    <a16:rowId xmlns:a16="http://schemas.microsoft.com/office/drawing/2014/main" val="10000"/>
                  </a:ext>
                </a:extLst>
              </a:tr>
              <a:tr h="370840">
                <a:tc>
                  <a:txBody>
                    <a:bodyPr/>
                    <a:lstStyle/>
                    <a:p>
                      <a:r>
                        <a:rPr lang="en-US" dirty="0"/>
                        <a:t>FIFO</a:t>
                      </a:r>
                      <a:r>
                        <a:rPr lang="zh-CN" altLang="en-US" dirty="0"/>
                        <a:t>状态测试</a:t>
                      </a:r>
                      <a:endParaRPr lang="en-US" dirty="0"/>
                    </a:p>
                  </a:txBody>
                  <a:tcPr/>
                </a:tc>
                <a:tc>
                  <a:txBody>
                    <a:bodyPr/>
                    <a:lstStyle/>
                    <a:p>
                      <a:r>
                        <a:rPr lang="en-US" dirty="0" err="1"/>
                        <a:t>Covergroup</a:t>
                      </a:r>
                      <a:endParaRPr lang="en-US" dirty="0"/>
                    </a:p>
                  </a:txBody>
                  <a:tcPr/>
                </a:tc>
                <a:tc>
                  <a:txBody>
                    <a:bodyPr/>
                    <a:lstStyle/>
                    <a:p>
                      <a:r>
                        <a:rPr lang="en-US" dirty="0"/>
                        <a:t>1.</a:t>
                      </a:r>
                      <a:r>
                        <a:rPr lang="zh-CN" altLang="en-US" dirty="0"/>
                        <a:t>每个</a:t>
                      </a:r>
                      <a:r>
                        <a:rPr lang="en-US" altLang="zh-CN" dirty="0"/>
                        <a:t>channel FIFO</a:t>
                      </a:r>
                      <a:r>
                        <a:rPr lang="zh-CN" altLang="en-US" dirty="0"/>
                        <a:t>空、满、非空非满标志</a:t>
                      </a:r>
                      <a:endParaRPr lang="en-US" altLang="zh-CN" dirty="0"/>
                    </a:p>
                    <a:p>
                      <a:r>
                        <a:rPr lang="en-US" dirty="0"/>
                        <a:t>2.</a:t>
                      </a:r>
                      <a:r>
                        <a:rPr lang="zh-CN" altLang="en-US" dirty="0"/>
                        <a:t>至少两个</a:t>
                      </a:r>
                      <a:r>
                        <a:rPr lang="en-US" altLang="zh-CN" dirty="0"/>
                        <a:t>channel FIFO</a:t>
                      </a:r>
                      <a:r>
                        <a:rPr lang="zh-CN" altLang="en-US" dirty="0"/>
                        <a:t>同时为满，满足各个组合情况</a:t>
                      </a:r>
                      <a:endParaRPr lang="en-US" dirty="0"/>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altLang="zh-CN" dirty="0"/>
                        <a:t>FIFO</a:t>
                      </a:r>
                      <a:r>
                        <a:rPr lang="zh-CN" altLang="en-US" dirty="0"/>
                        <a:t>满时数据写入</a:t>
                      </a:r>
                      <a:r>
                        <a:rPr lang="en-US" altLang="zh-CN" dirty="0"/>
                        <a:t>ready</a:t>
                      </a:r>
                      <a:r>
                        <a:rPr lang="zh-CN" altLang="en-US" dirty="0"/>
                        <a:t>应拉低</a:t>
                      </a:r>
                      <a:endParaRPr lang="en-US" dirty="0"/>
                    </a:p>
                  </a:txBody>
                  <a:tcPr/>
                </a:tc>
                <a:tc>
                  <a:txBody>
                    <a:bodyPr/>
                    <a:lstStyle/>
                    <a:p>
                      <a:r>
                        <a:rPr lang="en-US" dirty="0"/>
                        <a:t>Property</a:t>
                      </a:r>
                      <a:r>
                        <a:rPr lang="en-US" baseline="0" dirty="0"/>
                        <a:t> assertion</a:t>
                      </a:r>
                      <a:endParaRPr lang="en-US" dirty="0"/>
                    </a:p>
                  </a:txBody>
                  <a:tcPr/>
                </a:tc>
                <a:tc>
                  <a:txBody>
                    <a:bodyPr/>
                    <a:lstStyle/>
                    <a:p>
                      <a:r>
                        <a:rPr lang="en-US" dirty="0"/>
                        <a:t>1.</a:t>
                      </a:r>
                      <a:r>
                        <a:rPr lang="zh-CN" altLang="en-US" dirty="0"/>
                        <a:t>既满足</a:t>
                      </a:r>
                      <a:r>
                        <a:rPr lang="en-US" altLang="zh-CN" dirty="0"/>
                        <a:t>FIFO</a:t>
                      </a:r>
                      <a:r>
                        <a:rPr lang="zh-CN" altLang="en-US" dirty="0"/>
                        <a:t>写满，同时有效数据写入时，</a:t>
                      </a:r>
                      <a:r>
                        <a:rPr lang="en-US" altLang="zh-CN" dirty="0"/>
                        <a:t>ready</a:t>
                      </a:r>
                      <a:r>
                        <a:rPr lang="zh-CN" altLang="en-US" dirty="0"/>
                        <a:t>应该拉低</a:t>
                      </a:r>
                      <a:endParaRPr lang="en-US" dirty="0"/>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Channel</a:t>
                      </a:r>
                      <a:r>
                        <a:rPr lang="zh-CN" altLang="en-US" dirty="0"/>
                        <a:t>激励组合</a:t>
                      </a:r>
                      <a:endParaRPr lang="en-US" dirty="0"/>
                    </a:p>
                  </a:txBody>
                  <a:tcPr/>
                </a:tc>
                <a:tc>
                  <a:txBody>
                    <a:bodyPr/>
                    <a:lstStyle/>
                    <a:p>
                      <a:r>
                        <a:rPr lang="en-US" dirty="0" err="1"/>
                        <a:t>Covergroup</a:t>
                      </a:r>
                      <a:endParaRPr lang="en-US" dirty="0"/>
                    </a:p>
                  </a:txBody>
                  <a:tcPr/>
                </a:tc>
                <a:tc>
                  <a:txBody>
                    <a:bodyPr/>
                    <a:lstStyle/>
                    <a:p>
                      <a:r>
                        <a:rPr lang="en-US" dirty="0"/>
                        <a:t>1.</a:t>
                      </a:r>
                      <a:r>
                        <a:rPr lang="zh-CN" altLang="en-US" dirty="0"/>
                        <a:t>每个</a:t>
                      </a:r>
                      <a:r>
                        <a:rPr lang="en-US" altLang="zh-CN" dirty="0"/>
                        <a:t>channel</a:t>
                      </a:r>
                      <a:r>
                        <a:rPr lang="zh-CN" altLang="en-US" dirty="0"/>
                        <a:t>有</a:t>
                      </a:r>
                      <a:r>
                        <a:rPr lang="en-US" altLang="zh-CN" dirty="0"/>
                        <a:t>burst</a:t>
                      </a:r>
                      <a:r>
                        <a:rPr lang="zh-CN" altLang="en-US" dirty="0"/>
                        <a:t>写入和非</a:t>
                      </a:r>
                      <a:r>
                        <a:rPr lang="en-US" altLang="zh-CN" dirty="0"/>
                        <a:t>burst</a:t>
                      </a:r>
                      <a:r>
                        <a:rPr lang="zh-CN" altLang="en-US" dirty="0"/>
                        <a:t>写入情况</a:t>
                      </a:r>
                      <a:endParaRPr lang="en-US" altLang="zh-CN" dirty="0"/>
                    </a:p>
                    <a:p>
                      <a:r>
                        <a:rPr lang="en-US" dirty="0"/>
                        <a:t>2.</a:t>
                      </a:r>
                      <a:r>
                        <a:rPr lang="zh-CN" altLang="en-US" dirty="0"/>
                        <a:t>在同一个周期，</a:t>
                      </a:r>
                      <a:r>
                        <a:rPr lang="en-US" altLang="zh-CN" dirty="0"/>
                        <a:t>2</a:t>
                      </a:r>
                      <a:r>
                        <a:rPr lang="zh-CN" altLang="en-US" dirty="0"/>
                        <a:t>个</a:t>
                      </a:r>
                      <a:r>
                        <a:rPr lang="en-US" altLang="zh-CN" dirty="0"/>
                        <a:t>channel</a:t>
                      </a:r>
                      <a:r>
                        <a:rPr lang="zh-CN" altLang="en-US" dirty="0"/>
                        <a:t>同时写入，满足各种组合</a:t>
                      </a:r>
                      <a:endParaRPr lang="en-US" altLang="zh-CN" dirty="0"/>
                    </a:p>
                    <a:p>
                      <a:r>
                        <a:rPr lang="en-US" dirty="0"/>
                        <a:t>3.</a:t>
                      </a:r>
                      <a:r>
                        <a:rPr lang="zh-CN" altLang="en-US" dirty="0"/>
                        <a:t>在同一个周期，</a:t>
                      </a:r>
                      <a:r>
                        <a:rPr lang="en-US" altLang="zh-CN" dirty="0"/>
                        <a:t>3</a:t>
                      </a:r>
                      <a:r>
                        <a:rPr lang="zh-CN" altLang="en-US" dirty="0"/>
                        <a:t>个</a:t>
                      </a:r>
                      <a:r>
                        <a:rPr lang="en-US" altLang="zh-CN" dirty="0"/>
                        <a:t>channel</a:t>
                      </a:r>
                      <a:r>
                        <a:rPr lang="zh-CN" altLang="en-US" dirty="0"/>
                        <a:t>同时写入</a:t>
                      </a:r>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7485846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从功能描述到覆盖率</a:t>
            </a:r>
            <a:br>
              <a:rPr lang="en-US" altLang="zh-CN" dirty="0"/>
            </a:br>
            <a:r>
              <a:rPr lang="en-US" altLang="zh-CN" sz="2800" dirty="0">
                <a:solidFill>
                  <a:schemeClr val="bg1">
                    <a:lumMod val="65000"/>
                  </a:schemeClr>
                </a:solidFill>
              </a:rPr>
              <a:t>MCDT</a:t>
            </a:r>
            <a:r>
              <a:rPr lang="zh-CN" altLang="en-US" sz="2800" dirty="0">
                <a:solidFill>
                  <a:schemeClr val="bg1">
                    <a:lumMod val="65000"/>
                  </a:schemeClr>
                </a:solidFill>
              </a:rPr>
              <a:t>功能测试清单（续）</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lvl="3" indent="0">
              <a:spcBef>
                <a:spcPts val="1200"/>
              </a:spcBef>
              <a:buNone/>
            </a:pPr>
            <a:r>
              <a:rPr lang="en-US" altLang="zh-CN" sz="18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376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01983121"/>
              </p:ext>
            </p:extLst>
          </p:nvPr>
        </p:nvGraphicFramePr>
        <p:xfrm>
          <a:off x="594952" y="1382400"/>
          <a:ext cx="7952508" cy="4851400"/>
        </p:xfrm>
        <a:graphic>
          <a:graphicData uri="http://schemas.openxmlformats.org/drawingml/2006/table">
            <a:tbl>
              <a:tblPr firstRow="1" bandRow="1">
                <a:tableStyleId>{5C22544A-7EE6-4342-B048-85BDC9FD1C3A}</a:tableStyleId>
              </a:tblPr>
              <a:tblGrid>
                <a:gridCol w="2008908">
                  <a:extLst>
                    <a:ext uri="{9D8B030D-6E8A-4147-A177-3AD203B41FA5}">
                      <a16:colId xmlns:a16="http://schemas.microsoft.com/office/drawing/2014/main" val="20000"/>
                    </a:ext>
                  </a:extLst>
                </a:gridCol>
                <a:gridCol w="1995055">
                  <a:extLst>
                    <a:ext uri="{9D8B030D-6E8A-4147-A177-3AD203B41FA5}">
                      <a16:colId xmlns:a16="http://schemas.microsoft.com/office/drawing/2014/main" val="20001"/>
                    </a:ext>
                  </a:extLst>
                </a:gridCol>
                <a:gridCol w="2520707">
                  <a:extLst>
                    <a:ext uri="{9D8B030D-6E8A-4147-A177-3AD203B41FA5}">
                      <a16:colId xmlns:a16="http://schemas.microsoft.com/office/drawing/2014/main" val="20002"/>
                    </a:ext>
                  </a:extLst>
                </a:gridCol>
                <a:gridCol w="1427838">
                  <a:extLst>
                    <a:ext uri="{9D8B030D-6E8A-4147-A177-3AD203B41FA5}">
                      <a16:colId xmlns:a16="http://schemas.microsoft.com/office/drawing/2014/main" val="20003"/>
                    </a:ext>
                  </a:extLst>
                </a:gridCol>
              </a:tblGrid>
              <a:tr h="370840">
                <a:tc>
                  <a:txBody>
                    <a:bodyPr/>
                    <a:lstStyle/>
                    <a:p>
                      <a:r>
                        <a:rPr lang="zh-CN" altLang="en-US" dirty="0"/>
                        <a:t>功能测试点</a:t>
                      </a:r>
                      <a:endParaRPr lang="en-US" dirty="0"/>
                    </a:p>
                  </a:txBody>
                  <a:tcPr/>
                </a:tc>
                <a:tc>
                  <a:txBody>
                    <a:bodyPr/>
                    <a:lstStyle/>
                    <a:p>
                      <a:r>
                        <a:rPr lang="zh-CN" altLang="en-US" dirty="0"/>
                        <a:t>覆盖率形式</a:t>
                      </a:r>
                      <a:endParaRPr lang="en-US" dirty="0"/>
                    </a:p>
                  </a:txBody>
                  <a:tcPr/>
                </a:tc>
                <a:tc>
                  <a:txBody>
                    <a:bodyPr/>
                    <a:lstStyle/>
                    <a:p>
                      <a:r>
                        <a:rPr lang="zh-CN" altLang="en-US" dirty="0"/>
                        <a:t>说明</a:t>
                      </a:r>
                      <a:endParaRPr lang="en-US" dirty="0"/>
                    </a:p>
                  </a:txBody>
                  <a:tcPr/>
                </a:tc>
                <a:tc>
                  <a:txBody>
                    <a:bodyPr/>
                    <a:lstStyle/>
                    <a:p>
                      <a:r>
                        <a:rPr lang="zh-CN" altLang="en-US" dirty="0"/>
                        <a:t>测试用例</a:t>
                      </a:r>
                      <a:endParaRPr lang="en-US" dirty="0"/>
                    </a:p>
                  </a:txBody>
                  <a:tcPr/>
                </a:tc>
                <a:extLst>
                  <a:ext uri="{0D108BD9-81ED-4DB2-BD59-A6C34878D82A}">
                    <a16:rowId xmlns:a16="http://schemas.microsoft.com/office/drawing/2014/main" val="10000"/>
                  </a:ext>
                </a:extLst>
              </a:tr>
              <a:tr h="370840">
                <a:tc>
                  <a:txBody>
                    <a:bodyPr/>
                    <a:lstStyle/>
                    <a:p>
                      <a:r>
                        <a:rPr lang="en-US" altLang="zh-CN" dirty="0"/>
                        <a:t>FIFO</a:t>
                      </a:r>
                      <a:r>
                        <a:rPr lang="zh-CN" altLang="en-US" dirty="0"/>
                        <a:t>读写端组合</a:t>
                      </a:r>
                      <a:endParaRPr lang="en-US" dirty="0"/>
                    </a:p>
                  </a:txBody>
                  <a:tcPr/>
                </a:tc>
                <a:tc>
                  <a:txBody>
                    <a:bodyPr/>
                    <a:lstStyle/>
                    <a:p>
                      <a:r>
                        <a:rPr lang="en-US" altLang="zh-CN" dirty="0"/>
                        <a:t>Property</a:t>
                      </a:r>
                      <a:r>
                        <a:rPr lang="en-US" altLang="zh-CN" baseline="0" dirty="0"/>
                        <a:t> coverage</a:t>
                      </a:r>
                      <a:endParaRPr lang="en-US" dirty="0"/>
                    </a:p>
                  </a:txBody>
                  <a:tcPr/>
                </a:tc>
                <a:tc>
                  <a:txBody>
                    <a:bodyPr/>
                    <a:lstStyle/>
                    <a:p>
                      <a:r>
                        <a:rPr lang="en-US" dirty="0"/>
                        <a:t>1.</a:t>
                      </a:r>
                      <a:r>
                        <a:rPr lang="zh-CN" altLang="en-US" dirty="0"/>
                        <a:t>在同一周期，只写入不读出</a:t>
                      </a:r>
                      <a:endParaRPr lang="en-US" altLang="zh-CN" dirty="0"/>
                    </a:p>
                    <a:p>
                      <a:r>
                        <a:rPr lang="en-US" dirty="0"/>
                        <a:t>2.</a:t>
                      </a:r>
                      <a:r>
                        <a:rPr lang="zh-CN" altLang="en-US" dirty="0"/>
                        <a:t>只读出不写入</a:t>
                      </a:r>
                      <a:endParaRPr lang="en-US" altLang="zh-CN" dirty="0"/>
                    </a:p>
                    <a:p>
                      <a:r>
                        <a:rPr lang="en-US" dirty="0"/>
                        <a:t>3.</a:t>
                      </a:r>
                      <a:r>
                        <a:rPr lang="zh-CN" altLang="en-US" dirty="0"/>
                        <a:t>既写入又读出</a:t>
                      </a:r>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altLang="zh-CN" dirty="0" err="1"/>
                        <a:t>Aribter</a:t>
                      </a:r>
                      <a:r>
                        <a:rPr lang="zh-CN" altLang="en-US" dirty="0"/>
                        <a:t>仲裁</a:t>
                      </a:r>
                      <a:endParaRPr lang="en-US" dirty="0"/>
                    </a:p>
                  </a:txBody>
                  <a:tcPr/>
                </a:tc>
                <a:tc>
                  <a:txBody>
                    <a:bodyPr/>
                    <a:lstStyle/>
                    <a:p>
                      <a:r>
                        <a:rPr lang="en-US" altLang="zh-CN" dirty="0" err="1"/>
                        <a:t>Covergroup</a:t>
                      </a:r>
                      <a:endParaRPr lang="en-US" dirty="0"/>
                    </a:p>
                  </a:txBody>
                  <a:tcPr/>
                </a:tc>
                <a:tc>
                  <a:txBody>
                    <a:bodyPr/>
                    <a:lstStyle/>
                    <a:p>
                      <a:r>
                        <a:rPr lang="en-US" dirty="0"/>
                        <a:t>1.</a:t>
                      </a:r>
                      <a:r>
                        <a:rPr lang="zh-CN" altLang="en-US" dirty="0"/>
                        <a:t>在同一个周期，只有一个</a:t>
                      </a:r>
                      <a:r>
                        <a:rPr lang="en-US" altLang="zh-CN" dirty="0"/>
                        <a:t>channel</a:t>
                      </a:r>
                      <a:r>
                        <a:rPr lang="zh-CN" altLang="en-US" dirty="0"/>
                        <a:t>请求</a:t>
                      </a:r>
                      <a:endParaRPr lang="en-US" altLang="zh-CN" dirty="0"/>
                    </a:p>
                    <a:p>
                      <a:r>
                        <a:rPr lang="en-US" dirty="0"/>
                        <a:t>2.</a:t>
                      </a:r>
                      <a:r>
                        <a:rPr lang="zh-CN" altLang="en-US" dirty="0"/>
                        <a:t>两个</a:t>
                      </a:r>
                      <a:r>
                        <a:rPr lang="en-US" altLang="zh-CN" dirty="0"/>
                        <a:t>channel</a:t>
                      </a:r>
                      <a:r>
                        <a:rPr lang="zh-CN" altLang="en-US" dirty="0"/>
                        <a:t>请求</a:t>
                      </a:r>
                      <a:endParaRPr lang="en-US" altLang="zh-CN" dirty="0"/>
                    </a:p>
                    <a:p>
                      <a:r>
                        <a:rPr lang="en-US" dirty="0"/>
                        <a:t>3.</a:t>
                      </a:r>
                      <a:r>
                        <a:rPr lang="zh-CN" altLang="en-US" dirty="0"/>
                        <a:t>三个</a:t>
                      </a:r>
                      <a:r>
                        <a:rPr lang="en-US" altLang="zh-CN" dirty="0"/>
                        <a:t>channel</a:t>
                      </a:r>
                      <a:r>
                        <a:rPr lang="zh-CN" altLang="en-US" dirty="0"/>
                        <a:t>请求</a:t>
                      </a:r>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err="1"/>
                        <a:t>Aribiter</a:t>
                      </a:r>
                      <a:r>
                        <a:rPr lang="zh-CN" altLang="en-US" dirty="0"/>
                        <a:t>每次授权最多只有一个</a:t>
                      </a:r>
                      <a:r>
                        <a:rPr lang="en-US" altLang="zh-CN" dirty="0"/>
                        <a:t>channel</a:t>
                      </a:r>
                      <a:endParaRPr lang="en-US" dirty="0"/>
                    </a:p>
                  </a:txBody>
                  <a:tcPr/>
                </a:tc>
                <a:tc>
                  <a:txBody>
                    <a:bodyPr/>
                    <a:lstStyle/>
                    <a:p>
                      <a:r>
                        <a:rPr lang="en-US" dirty="0"/>
                        <a:t>Property</a:t>
                      </a:r>
                      <a:r>
                        <a:rPr lang="en-US" baseline="0" dirty="0"/>
                        <a:t> assertion</a:t>
                      </a:r>
                      <a:endParaRPr lang="en-US" dirty="0"/>
                    </a:p>
                  </a:txBody>
                  <a:tcPr/>
                </a:tc>
                <a:tc>
                  <a:txBody>
                    <a:bodyPr/>
                    <a:lstStyle/>
                    <a:p>
                      <a:r>
                        <a:rPr lang="en-US" dirty="0"/>
                        <a:t>1.</a:t>
                      </a:r>
                      <a:r>
                        <a:rPr lang="zh-CN" altLang="en-US" dirty="0"/>
                        <a:t>在只有</a:t>
                      </a:r>
                      <a:r>
                        <a:rPr lang="en-US" altLang="zh-CN" dirty="0"/>
                        <a:t>channel</a:t>
                      </a:r>
                      <a:r>
                        <a:rPr lang="zh-CN" altLang="en-US" dirty="0"/>
                        <a:t>请求的情况下，每次授权只应有最多一个授权对象</a:t>
                      </a:r>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err="1"/>
                        <a:t>Ariber</a:t>
                      </a:r>
                      <a:r>
                        <a:rPr lang="zh-CN" altLang="en-US" dirty="0"/>
                        <a:t>数据发送</a:t>
                      </a:r>
                      <a:endParaRPr lang="en-US" dirty="0"/>
                    </a:p>
                  </a:txBody>
                  <a:tcPr/>
                </a:tc>
                <a:tc>
                  <a:txBody>
                    <a:bodyPr/>
                    <a:lstStyle/>
                    <a:p>
                      <a:r>
                        <a:rPr lang="en-US" altLang="zh-CN" dirty="0" err="1"/>
                        <a:t>Covergroup</a:t>
                      </a:r>
                      <a:endParaRPr lang="en-US" dirty="0"/>
                    </a:p>
                  </a:txBody>
                  <a:tcPr/>
                </a:tc>
                <a:tc>
                  <a:txBody>
                    <a:bodyPr/>
                    <a:lstStyle/>
                    <a:p>
                      <a:r>
                        <a:rPr lang="en-US" dirty="0"/>
                        <a:t>1.</a:t>
                      </a:r>
                      <a:r>
                        <a:rPr lang="zh-CN" altLang="en-US" dirty="0"/>
                        <a:t>同一个</a:t>
                      </a:r>
                      <a:r>
                        <a:rPr lang="en-US" altLang="zh-CN" dirty="0"/>
                        <a:t>channel</a:t>
                      </a:r>
                      <a:r>
                        <a:rPr lang="zh-CN" altLang="en-US" dirty="0"/>
                        <a:t>数据连续或者非连续发送</a:t>
                      </a:r>
                      <a:endParaRPr lang="en-US" altLang="zh-CN" dirty="0"/>
                    </a:p>
                    <a:p>
                      <a:r>
                        <a:rPr lang="en-US" dirty="0"/>
                        <a:t>2.</a:t>
                      </a:r>
                      <a:r>
                        <a:rPr lang="zh-CN" altLang="en-US" dirty="0"/>
                        <a:t>不同</a:t>
                      </a:r>
                      <a:r>
                        <a:rPr lang="en-US" altLang="zh-CN" dirty="0"/>
                        <a:t>channel</a:t>
                      </a:r>
                      <a:r>
                        <a:rPr lang="zh-CN" altLang="en-US" dirty="0"/>
                        <a:t>数据连续或者非连续发送</a:t>
                      </a:r>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813435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从功能描述到覆盖率</a:t>
            </a:r>
            <a:br>
              <a:rPr lang="en-US" altLang="zh-CN" dirty="0"/>
            </a:br>
            <a:r>
              <a:rPr lang="zh-CN" altLang="en-US" sz="2800" dirty="0">
                <a:solidFill>
                  <a:schemeClr val="bg1">
                    <a:lumMod val="65000"/>
                  </a:schemeClr>
                </a:solidFill>
              </a:rPr>
              <a:t>实验</a:t>
            </a:r>
            <a:r>
              <a:rPr lang="en-US" altLang="zh-CN" sz="2800" dirty="0">
                <a:solidFill>
                  <a:schemeClr val="bg1">
                    <a:lumMod val="65000"/>
                  </a:schemeClr>
                </a:solidFill>
              </a:rPr>
              <a:t>2</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阅读理解实验</a:t>
            </a:r>
            <a:r>
              <a:rPr lang="en-US" altLang="zh-CN" sz="2400" dirty="0"/>
              <a:t>2</a:t>
            </a:r>
            <a:r>
              <a:rPr lang="zh-CN" altLang="en-US" sz="2400" dirty="0"/>
              <a:t>代码中的</a:t>
            </a:r>
            <a:r>
              <a:rPr lang="en-US" altLang="zh-CN" sz="2400" dirty="0"/>
              <a:t>property(assert, cover)</a:t>
            </a:r>
            <a:r>
              <a:rPr lang="zh-CN" altLang="en-US" sz="2400" dirty="0"/>
              <a:t>，以及</a:t>
            </a:r>
            <a:r>
              <a:rPr lang="en-US" altLang="zh-CN" sz="2400" dirty="0" err="1"/>
              <a:t>covergroup</a:t>
            </a:r>
            <a:r>
              <a:rPr lang="zh-CN" altLang="en-US" sz="2400" dirty="0"/>
              <a:t>定义，并与给出的</a:t>
            </a:r>
            <a:r>
              <a:rPr lang="en-US" altLang="zh-CN" sz="2400" dirty="0"/>
              <a:t>MCDT</a:t>
            </a:r>
            <a:r>
              <a:rPr lang="zh-CN" altLang="en-US" sz="2400" dirty="0"/>
              <a:t>功能测试清单对应</a:t>
            </a:r>
            <a:endParaRPr lang="en-US" altLang="zh-CN" sz="2400" dirty="0"/>
          </a:p>
          <a:p>
            <a:pPr marL="346075" lvl="3" indent="-344488">
              <a:spcBef>
                <a:spcPts val="1200"/>
              </a:spcBef>
              <a:buFont typeface="Arial" panose="020B0604020202020204" pitchFamily="34" charset="0"/>
              <a:buChar char="•"/>
            </a:pPr>
            <a:r>
              <a:rPr lang="zh-CN" altLang="en-US" sz="2400" dirty="0"/>
              <a:t>在仿真中添加针对</a:t>
            </a:r>
            <a:r>
              <a:rPr lang="en-US" altLang="zh-CN" sz="2400" dirty="0"/>
              <a:t>property</a:t>
            </a:r>
            <a:r>
              <a:rPr lang="zh-CN" altLang="en-US" sz="2400" dirty="0"/>
              <a:t>的仿真选项</a:t>
            </a:r>
            <a:br>
              <a:rPr lang="en-US" altLang="zh-CN" sz="2400" dirty="0"/>
            </a:br>
            <a:r>
              <a:rPr lang="en-US" altLang="zh-CN" sz="2400" dirty="0"/>
              <a:t>-</a:t>
            </a:r>
            <a:r>
              <a:rPr lang="en-US" altLang="zh-CN" sz="2400" dirty="0" err="1"/>
              <a:t>assertdebug</a:t>
            </a:r>
            <a:r>
              <a:rPr lang="en-US" altLang="zh-CN" sz="2400" dirty="0"/>
              <a:t> -</a:t>
            </a:r>
            <a:r>
              <a:rPr lang="en-US" altLang="zh-CN" sz="2400" dirty="0" err="1"/>
              <a:t>assertcover</a:t>
            </a:r>
            <a:endParaRPr lang="en-US" altLang="zh-CN" sz="2400" dirty="0"/>
          </a:p>
          <a:p>
            <a:pPr marL="346075" lvl="3" indent="-344488">
              <a:spcBef>
                <a:spcPts val="1200"/>
              </a:spcBef>
              <a:buFont typeface="Arial" panose="020B0604020202020204" pitchFamily="34" charset="0"/>
              <a:buChar char="•"/>
            </a:pPr>
            <a:r>
              <a:rPr lang="zh-CN" altLang="en-US" sz="2400" dirty="0"/>
              <a:t>我们的实验要求最终通过等级是：</a:t>
            </a:r>
            <a:endParaRPr lang="en-US" altLang="zh-CN" sz="2400" dirty="0"/>
          </a:p>
          <a:p>
            <a:pPr lvl="2">
              <a:buFont typeface="Arial" panose="020B0604020202020204" pitchFamily="34" charset="0"/>
              <a:buChar char="•"/>
            </a:pPr>
            <a:r>
              <a:rPr lang="zh-CN" altLang="en-US" sz="2000" dirty="0"/>
              <a:t>通过等级：代码覆盖率大于</a:t>
            </a:r>
            <a:r>
              <a:rPr lang="en-US" sz="2000" dirty="0"/>
              <a:t>90%</a:t>
            </a:r>
            <a:r>
              <a:rPr lang="zh-CN" altLang="en-US" sz="2000" dirty="0"/>
              <a:t>，功能覆盖率大于</a:t>
            </a:r>
            <a:r>
              <a:rPr lang="en-US" sz="2000" dirty="0"/>
              <a:t>90%</a:t>
            </a:r>
            <a:r>
              <a:rPr lang="zh-CN" altLang="en-US" sz="2000" dirty="0"/>
              <a:t>，断言覆盖率大于</a:t>
            </a:r>
            <a:r>
              <a:rPr lang="en-US" altLang="zh-CN" sz="2000" dirty="0"/>
              <a:t>90%</a:t>
            </a:r>
            <a:r>
              <a:rPr lang="zh-CN" altLang="en-US" sz="2000" dirty="0"/>
              <a:t>。</a:t>
            </a:r>
            <a:endParaRPr lang="en-US" sz="2000" dirty="0"/>
          </a:p>
          <a:p>
            <a:pPr lvl="2">
              <a:buFont typeface="Arial" panose="020B0604020202020204" pitchFamily="34" charset="0"/>
              <a:buChar char="•"/>
            </a:pPr>
            <a:r>
              <a:rPr lang="zh-CN" altLang="en-US" sz="2000" dirty="0">
                <a:solidFill>
                  <a:srgbClr val="FF0000"/>
                </a:solidFill>
              </a:rPr>
              <a:t>优秀等级</a:t>
            </a:r>
            <a:r>
              <a:rPr lang="zh-CN" altLang="en-US" sz="2000" dirty="0"/>
              <a:t>：代码覆盖率大于</a:t>
            </a:r>
            <a:r>
              <a:rPr lang="en-US" sz="2000" dirty="0">
                <a:solidFill>
                  <a:srgbClr val="FF0000"/>
                </a:solidFill>
              </a:rPr>
              <a:t>95%</a:t>
            </a:r>
            <a:r>
              <a:rPr lang="zh-CN" altLang="en-US" sz="2000" dirty="0"/>
              <a:t>， 功能覆盖率等于</a:t>
            </a:r>
            <a:r>
              <a:rPr lang="en-US" sz="2000" dirty="0">
                <a:solidFill>
                  <a:srgbClr val="FF0000"/>
                </a:solidFill>
              </a:rPr>
              <a:t>100</a:t>
            </a:r>
            <a:r>
              <a:rPr lang="en-US" altLang="zh-CN" sz="2000" dirty="0">
                <a:solidFill>
                  <a:srgbClr val="FF0000"/>
                </a:solidFill>
              </a:rPr>
              <a:t>%</a:t>
            </a:r>
            <a:r>
              <a:rPr lang="zh-CN" altLang="en-US" sz="2000" dirty="0"/>
              <a:t>，断言覆盖率等于</a:t>
            </a:r>
            <a:r>
              <a:rPr lang="en-US" altLang="zh-CN" sz="2000" dirty="0">
                <a:solidFill>
                  <a:srgbClr val="FF0000"/>
                </a:solidFill>
              </a:rPr>
              <a:t>100%</a:t>
            </a:r>
            <a:r>
              <a:rPr lang="zh-CN" altLang="en-US" sz="2000" dirty="0"/>
              <a:t>。如果理论上无法达到该等级，请就设计原理或者验证环境给予解释。</a:t>
            </a:r>
            <a:endParaRPr lang="en-US" altLang="zh-CN" sz="2000" dirty="0"/>
          </a:p>
          <a:p>
            <a:pPr>
              <a:buFont typeface="Arial" panose="020B0604020202020204" pitchFamily="34" charset="0"/>
              <a:buChar char="•"/>
            </a:pPr>
            <a:r>
              <a:rPr lang="zh-CN" altLang="en-US" sz="2400" dirty="0"/>
              <a:t>具体实验说明，请参考实验</a:t>
            </a:r>
            <a:r>
              <a:rPr lang="en-US" altLang="zh-CN" sz="2400" dirty="0"/>
              <a:t>2</a:t>
            </a:r>
            <a:r>
              <a:rPr lang="zh-CN" altLang="en-US" sz="2400" dirty="0"/>
              <a:t>的文档。</a:t>
            </a:r>
            <a:endParaRPr lang="en-US" altLang="zh-CN" sz="2800" dirty="0"/>
          </a:p>
          <a:p>
            <a:pPr>
              <a:buFont typeface="Arial" panose="020B0604020202020204" pitchFamily="34" charset="0"/>
              <a:buChar char="•"/>
            </a:pPr>
            <a:endParaRPr lang="en-US" altLang="zh-CN" sz="26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377</a:t>
            </a:fld>
            <a:endParaRPr lang="en-US" dirty="0"/>
          </a:p>
        </p:txBody>
      </p:sp>
    </p:spTree>
    <p:extLst>
      <p:ext uri="{BB962C8B-B14F-4D97-AF65-F5344CB8AC3E}">
        <p14:creationId xmlns:p14="http://schemas.microsoft.com/office/powerpoint/2010/main" val="233695763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从功能描述到覆盖率</a:t>
            </a:r>
            <a:br>
              <a:rPr lang="en-US" altLang="zh-CN" dirty="0"/>
            </a:br>
            <a:r>
              <a:rPr lang="zh-CN" altLang="en-US" sz="2800" dirty="0">
                <a:solidFill>
                  <a:schemeClr val="bg1">
                    <a:lumMod val="65000"/>
                  </a:schemeClr>
                </a:solidFill>
              </a:rPr>
              <a:t>实验</a:t>
            </a:r>
            <a:r>
              <a:rPr lang="en-US" altLang="zh-CN" sz="2800" dirty="0">
                <a:solidFill>
                  <a:schemeClr val="bg1">
                    <a:lumMod val="65000"/>
                  </a:schemeClr>
                </a:solidFill>
              </a:rPr>
              <a:t>2</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400" dirty="0"/>
              <a:t>请先执行</a:t>
            </a:r>
            <a:r>
              <a:rPr lang="en-US" altLang="zh-CN" sz="2400" dirty="0" err="1"/>
              <a:t>basic_test</a:t>
            </a:r>
            <a:r>
              <a:rPr lang="zh-CN" altLang="en-US" sz="2400" dirty="0"/>
              <a:t>测试用例，待仿真结束后，请就代码覆盖率、功能覆盖率以及断言覆盖率检查各项数据，并且理解覆盖率漏洞的原因。</a:t>
            </a:r>
            <a:endParaRPr lang="en-US" altLang="zh-CN" sz="2400" dirty="0"/>
          </a:p>
          <a:p>
            <a:pPr marL="346075" lvl="3" indent="-344488">
              <a:spcBef>
                <a:spcPts val="1200"/>
              </a:spcBef>
              <a:buFont typeface="Arial" panose="020B0604020202020204" pitchFamily="34" charset="0"/>
              <a:buChar char="•"/>
            </a:pPr>
            <a:r>
              <a:rPr lang="zh-CN" altLang="en-US" sz="2400" dirty="0"/>
              <a:t>接下来请执行之前另外两个测试，</a:t>
            </a:r>
            <a:r>
              <a:rPr lang="en-US" altLang="zh-CN" sz="2400" dirty="0" err="1"/>
              <a:t>basic_test</a:t>
            </a:r>
            <a:r>
              <a:rPr lang="zh-CN" altLang="en-US" sz="2400" dirty="0"/>
              <a:t>以及</a:t>
            </a:r>
            <a:r>
              <a:rPr lang="en-US" altLang="zh-CN" sz="2400" dirty="0" err="1"/>
              <a:t>fifo_full_test</a:t>
            </a:r>
            <a:r>
              <a:rPr lang="zh-CN" altLang="en-US" sz="2400" dirty="0"/>
              <a:t>，生成独立的覆盖率数据，并且将所有覆盖率数据进行合并，继续筛查覆盖率漏洞。</a:t>
            </a:r>
            <a:endParaRPr lang="en-US" altLang="zh-CN" sz="2400" dirty="0"/>
          </a:p>
          <a:p>
            <a:pPr marL="346075" lvl="3" indent="-344488">
              <a:spcBef>
                <a:spcPts val="1200"/>
              </a:spcBef>
              <a:buFont typeface="Arial" panose="020B0604020202020204" pitchFamily="34" charset="0"/>
              <a:buChar char="•"/>
            </a:pPr>
            <a:r>
              <a:rPr lang="zh-CN" altLang="en-US" sz="2400" dirty="0"/>
              <a:t>如果三种覆盖率依然有漏洞，请添加新的测试用例，直到满足实验通过要求。</a:t>
            </a:r>
            <a:endParaRPr lang="en-US" altLang="zh-CN" sz="2400" dirty="0"/>
          </a:p>
          <a:p>
            <a:pPr marL="346075" lvl="3" indent="-344488">
              <a:spcBef>
                <a:spcPts val="1200"/>
              </a:spcBef>
              <a:buFont typeface="Arial" panose="020B0604020202020204" pitchFamily="34" charset="0"/>
              <a:buChar char="•"/>
            </a:pPr>
            <a:r>
              <a:rPr lang="zh-CN" altLang="en-US" sz="2400" dirty="0"/>
              <a:t>待覆盖率满足实验要求之后，请将之前测试清单中的测试功能点与测试用例做映射。</a:t>
            </a:r>
            <a:endParaRPr lang="en-US" altLang="zh-CN" sz="24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378</a:t>
            </a:fld>
            <a:endParaRPr lang="en-US" dirty="0"/>
          </a:p>
        </p:txBody>
      </p:sp>
    </p:spTree>
    <p:extLst>
      <p:ext uri="{BB962C8B-B14F-4D97-AF65-F5344CB8AC3E}">
        <p14:creationId xmlns:p14="http://schemas.microsoft.com/office/powerpoint/2010/main" val="2165214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时钟的歪斜 </a:t>
            </a:r>
          </a:p>
        </p:txBody>
      </p:sp>
      <p:sp>
        <p:nvSpPr>
          <p:cNvPr id="3" name="内容占位符 2"/>
          <p:cNvSpPr>
            <a:spLocks noGrp="1"/>
          </p:cNvSpPr>
          <p:nvPr>
            <p:ph idx="1"/>
          </p:nvPr>
        </p:nvSpPr>
        <p:spPr/>
        <p:txBody>
          <a:bodyPr/>
          <a:lstStyle/>
          <a:p>
            <a:r>
              <a:rPr lang="zh-CN" altLang="en-US" dirty="0"/>
              <a:t>指定了同步采样和驱动时间：</a:t>
            </a:r>
            <a:endParaRPr lang="en-US" altLang="zh-CN" dirty="0"/>
          </a:p>
          <a:p>
            <a:pPr lvl="1"/>
            <a:r>
              <a:rPr lang="zh-CN" altLang="en-US" dirty="0"/>
              <a:t>输入歪斜是为了采样</a:t>
            </a:r>
          </a:p>
          <a:p>
            <a:pPr lvl="1"/>
            <a:r>
              <a:rPr lang="zh-CN" altLang="en-US" dirty="0"/>
              <a:t>输出歪斜是为了驱动</a:t>
            </a:r>
          </a:p>
          <a:p>
            <a:pPr lvl="1"/>
            <a:r>
              <a:rPr lang="zh-CN" altLang="en-US" dirty="0"/>
              <a:t>缺省的输入歪斜是</a:t>
            </a:r>
            <a:r>
              <a:rPr lang="en-US" altLang="zh-CN" dirty="0"/>
              <a:t>1step—</a:t>
            </a:r>
            <a:r>
              <a:rPr lang="zh-CN" altLang="en-US" dirty="0"/>
              <a:t>缺省的输出歪斜是</a:t>
            </a:r>
            <a:r>
              <a:rPr lang="en-US" altLang="zh-CN" dirty="0"/>
              <a:t>0</a:t>
            </a:r>
          </a:p>
          <a:p>
            <a:endParaRPr lang="zh-CN" altLang="en-US" dirty="0"/>
          </a:p>
        </p:txBody>
      </p:sp>
      <p:grpSp>
        <p:nvGrpSpPr>
          <p:cNvPr id="4" name="Group 91"/>
          <p:cNvGrpSpPr>
            <a:grpSpLocks/>
          </p:cNvGrpSpPr>
          <p:nvPr/>
        </p:nvGrpSpPr>
        <p:grpSpPr bwMode="auto">
          <a:xfrm>
            <a:off x="611188" y="2924176"/>
            <a:ext cx="7775575" cy="3736975"/>
            <a:chOff x="385" y="1842"/>
            <a:chExt cx="4898" cy="2354"/>
          </a:xfrm>
          <a:solidFill>
            <a:srgbClr val="00B0F0"/>
          </a:solidFill>
        </p:grpSpPr>
        <p:sp>
          <p:nvSpPr>
            <p:cNvPr id="83" name="Rectangle 82"/>
            <p:cNvSpPr>
              <a:spLocks noChangeArrowheads="1"/>
            </p:cNvSpPr>
            <p:nvPr/>
          </p:nvSpPr>
          <p:spPr bwMode="auto">
            <a:xfrm>
              <a:off x="1247" y="2563"/>
              <a:ext cx="3220" cy="1633"/>
            </a:xfrm>
            <a:prstGeom prst="rect">
              <a:avLst/>
            </a:prstGeom>
            <a:noFill/>
            <a:ln w="9525" cap="rnd" algn="ctr">
              <a:noFill/>
              <a:prstDash val="sysDot"/>
              <a:miter lim="800000"/>
              <a:headEnd/>
              <a:tailEnd/>
            </a:ln>
            <a:effectLst/>
          </p:spPr>
          <p:txBody>
            <a:bodyPr anchor="ctr">
              <a:spAutoFit/>
            </a:bodyPr>
            <a:lstStyle/>
            <a:p>
              <a:endParaRPr lang="zh-CN" altLang="en-US"/>
            </a:p>
          </p:txBody>
        </p:sp>
        <p:sp>
          <p:nvSpPr>
            <p:cNvPr id="84" name="Line 3"/>
            <p:cNvSpPr>
              <a:spLocks noChangeShapeType="1"/>
            </p:cNvSpPr>
            <p:nvPr/>
          </p:nvSpPr>
          <p:spPr bwMode="auto">
            <a:xfrm>
              <a:off x="2018" y="2387"/>
              <a:ext cx="635" cy="453"/>
            </a:xfrm>
            <a:prstGeom prst="line">
              <a:avLst/>
            </a:prstGeom>
            <a:grpFill/>
            <a:ln w="9525">
              <a:solidFill>
                <a:schemeClr val="tx1"/>
              </a:solidFill>
              <a:round/>
              <a:headEnd/>
              <a:tailEnd type="triangle" w="med" len="med"/>
            </a:ln>
            <a:effectLst/>
          </p:spPr>
          <p:txBody>
            <a:bodyPr/>
            <a:lstStyle/>
            <a:p>
              <a:endParaRPr lang="zh-CN" altLang="en-US"/>
            </a:p>
          </p:txBody>
        </p:sp>
        <p:sp>
          <p:nvSpPr>
            <p:cNvPr id="85" name="Text Box 7"/>
            <p:cNvSpPr txBox="1">
              <a:spLocks noChangeArrowheads="1"/>
            </p:cNvSpPr>
            <p:nvPr/>
          </p:nvSpPr>
          <p:spPr bwMode="auto">
            <a:xfrm>
              <a:off x="1383" y="2160"/>
              <a:ext cx="1134" cy="269"/>
            </a:xfrm>
            <a:prstGeom prst="rect">
              <a:avLst/>
            </a:prstGeom>
            <a:grp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zh-CN" altLang="en-US">
                  <a:latin typeface="Arial" charset="0"/>
                </a:rPr>
                <a:t>信号在这儿采样</a:t>
              </a:r>
            </a:p>
          </p:txBody>
        </p:sp>
        <p:sp>
          <p:nvSpPr>
            <p:cNvPr id="86" name="Line 8"/>
            <p:cNvSpPr>
              <a:spLocks noChangeShapeType="1"/>
            </p:cNvSpPr>
            <p:nvPr/>
          </p:nvSpPr>
          <p:spPr bwMode="auto">
            <a:xfrm flipH="1">
              <a:off x="2904" y="3990"/>
              <a:ext cx="227" cy="0"/>
            </a:xfrm>
            <a:prstGeom prst="line">
              <a:avLst/>
            </a:prstGeom>
            <a:grpFill/>
            <a:ln w="9525">
              <a:solidFill>
                <a:schemeClr val="tx1"/>
              </a:solidFill>
              <a:round/>
              <a:headEnd type="triangle" w="med" len="med"/>
              <a:tailEnd type="triangle" w="med" len="med"/>
            </a:ln>
            <a:effectLst/>
          </p:spPr>
          <p:txBody>
            <a:bodyPr>
              <a:spAutoFit/>
            </a:bodyPr>
            <a:lstStyle/>
            <a:p>
              <a:endParaRPr lang="zh-CN" altLang="en-US"/>
            </a:p>
          </p:txBody>
        </p:sp>
        <p:sp>
          <p:nvSpPr>
            <p:cNvPr id="87" name="Line 9"/>
            <p:cNvSpPr>
              <a:spLocks noChangeShapeType="1"/>
            </p:cNvSpPr>
            <p:nvPr/>
          </p:nvSpPr>
          <p:spPr bwMode="auto">
            <a:xfrm>
              <a:off x="2880" y="2160"/>
              <a:ext cx="0" cy="590"/>
            </a:xfrm>
            <a:prstGeom prst="line">
              <a:avLst/>
            </a:prstGeom>
            <a:grpFill/>
            <a:ln w="9525">
              <a:solidFill>
                <a:schemeClr val="tx1"/>
              </a:solidFill>
              <a:round/>
              <a:headEnd/>
              <a:tailEnd type="triangle" w="med" len="med"/>
            </a:ln>
            <a:effectLst/>
          </p:spPr>
          <p:txBody>
            <a:bodyPr>
              <a:spAutoFit/>
            </a:bodyPr>
            <a:lstStyle/>
            <a:p>
              <a:endParaRPr lang="zh-CN" altLang="en-US"/>
            </a:p>
          </p:txBody>
        </p:sp>
        <p:sp>
          <p:nvSpPr>
            <p:cNvPr id="88" name="Text Box 10"/>
            <p:cNvSpPr txBox="1">
              <a:spLocks noChangeArrowheads="1"/>
            </p:cNvSpPr>
            <p:nvPr/>
          </p:nvSpPr>
          <p:spPr bwMode="auto">
            <a:xfrm>
              <a:off x="2562" y="1842"/>
              <a:ext cx="681" cy="442"/>
            </a:xfrm>
            <a:prstGeom prst="rect">
              <a:avLst/>
            </a:prstGeom>
            <a:grp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zh-CN" altLang="en-US" dirty="0">
                  <a:latin typeface="Arial" charset="0"/>
                </a:rPr>
                <a:t>指定的时钟 </a:t>
              </a:r>
            </a:p>
          </p:txBody>
        </p:sp>
        <p:sp>
          <p:nvSpPr>
            <p:cNvPr id="89" name="Text Box 12"/>
            <p:cNvSpPr txBox="1">
              <a:spLocks noChangeArrowheads="1"/>
            </p:cNvSpPr>
            <p:nvPr/>
          </p:nvSpPr>
          <p:spPr bwMode="auto">
            <a:xfrm>
              <a:off x="3297" y="2117"/>
              <a:ext cx="1134" cy="237"/>
            </a:xfrm>
            <a:prstGeom prst="rect">
              <a:avLst/>
            </a:prstGeom>
            <a:grpFill/>
            <a:ln w="9525">
              <a:solidFill>
                <a:schemeClr val="tx1"/>
              </a:solidFill>
              <a:miter lim="800000"/>
              <a:headEnd/>
              <a:tailEnd/>
            </a:ln>
            <a:effectLst/>
          </p:spPr>
          <p:txBody>
            <a:bodyPr>
              <a:spAutoFit/>
            </a:bodyPr>
            <a:lstStyle/>
            <a:p>
              <a:pPr algn="ctr">
                <a:lnSpc>
                  <a:spcPct val="100000"/>
                </a:lnSpc>
                <a:buClrTx/>
                <a:buSzTx/>
                <a:buFontTx/>
                <a:buNone/>
              </a:pPr>
              <a:r>
                <a:rPr lang="zh-CN" altLang="en-US">
                  <a:latin typeface="Tahoma" pitchFamily="34" charset="0"/>
                </a:rPr>
                <a:t>信号驱动在这儿</a:t>
              </a:r>
            </a:p>
          </p:txBody>
        </p:sp>
        <p:sp>
          <p:nvSpPr>
            <p:cNvPr id="90" name="Line 13"/>
            <p:cNvSpPr>
              <a:spLocks noChangeShapeType="1"/>
            </p:cNvSpPr>
            <p:nvPr/>
          </p:nvSpPr>
          <p:spPr bwMode="auto">
            <a:xfrm flipH="1">
              <a:off x="3085" y="2351"/>
              <a:ext cx="408" cy="317"/>
            </a:xfrm>
            <a:prstGeom prst="line">
              <a:avLst/>
            </a:prstGeom>
            <a:grpFill/>
            <a:ln w="9525">
              <a:solidFill>
                <a:schemeClr val="tx1"/>
              </a:solidFill>
              <a:round/>
              <a:headEnd/>
              <a:tailEnd type="triangle" w="med" len="med"/>
            </a:ln>
            <a:effectLst/>
          </p:spPr>
          <p:txBody>
            <a:bodyPr>
              <a:spAutoFit/>
            </a:bodyPr>
            <a:lstStyle/>
            <a:p>
              <a:endParaRPr lang="zh-CN" altLang="en-US"/>
            </a:p>
          </p:txBody>
        </p:sp>
        <p:sp>
          <p:nvSpPr>
            <p:cNvPr id="91" name="Text Box 14"/>
            <p:cNvSpPr txBox="1">
              <a:spLocks noChangeArrowheads="1"/>
            </p:cNvSpPr>
            <p:nvPr/>
          </p:nvSpPr>
          <p:spPr bwMode="auto">
            <a:xfrm>
              <a:off x="4376" y="3884"/>
              <a:ext cx="907" cy="237"/>
            </a:xfrm>
            <a:prstGeom prst="rect">
              <a:avLst/>
            </a:prstGeom>
            <a:grpFill/>
            <a:ln w="9525">
              <a:solidFill>
                <a:schemeClr val="tx1"/>
              </a:solidFill>
              <a:miter lim="800000"/>
              <a:headEnd/>
              <a:tailEnd/>
            </a:ln>
            <a:effectLst/>
          </p:spPr>
          <p:txBody>
            <a:bodyPr>
              <a:spAutoFit/>
            </a:bodyPr>
            <a:lstStyle/>
            <a:p>
              <a:pPr algn="ctr">
                <a:lnSpc>
                  <a:spcPct val="100000"/>
                </a:lnSpc>
                <a:buClrTx/>
                <a:buSzTx/>
                <a:buFontTx/>
                <a:buNone/>
              </a:pPr>
              <a:r>
                <a:rPr lang="zh-CN" altLang="en-US">
                  <a:latin typeface="Tahoma" pitchFamily="34" charset="0"/>
                </a:rPr>
                <a:t>输出的歪斜</a:t>
              </a:r>
            </a:p>
          </p:txBody>
        </p:sp>
        <p:sp>
          <p:nvSpPr>
            <p:cNvPr id="92" name="Line 26"/>
            <p:cNvSpPr>
              <a:spLocks noChangeShapeType="1"/>
            </p:cNvSpPr>
            <p:nvPr/>
          </p:nvSpPr>
          <p:spPr bwMode="auto">
            <a:xfrm>
              <a:off x="1247" y="3173"/>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3" name="Line 32"/>
            <p:cNvSpPr>
              <a:spLocks noChangeShapeType="1"/>
            </p:cNvSpPr>
            <p:nvPr/>
          </p:nvSpPr>
          <p:spPr bwMode="auto">
            <a:xfrm>
              <a:off x="1247" y="2931"/>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4" name="Line 33"/>
            <p:cNvSpPr>
              <a:spLocks noChangeShapeType="1"/>
            </p:cNvSpPr>
            <p:nvPr/>
          </p:nvSpPr>
          <p:spPr bwMode="auto">
            <a:xfrm>
              <a:off x="1247" y="3339"/>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5" name="Line 34"/>
            <p:cNvSpPr>
              <a:spLocks noChangeShapeType="1"/>
            </p:cNvSpPr>
            <p:nvPr/>
          </p:nvSpPr>
          <p:spPr bwMode="auto">
            <a:xfrm>
              <a:off x="1247" y="3566"/>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6" name="Line 35"/>
            <p:cNvSpPr>
              <a:spLocks noChangeShapeType="1"/>
            </p:cNvSpPr>
            <p:nvPr/>
          </p:nvSpPr>
          <p:spPr bwMode="auto">
            <a:xfrm>
              <a:off x="1247" y="3702"/>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7" name="Line 36"/>
            <p:cNvSpPr>
              <a:spLocks noChangeShapeType="1"/>
            </p:cNvSpPr>
            <p:nvPr/>
          </p:nvSpPr>
          <p:spPr bwMode="auto">
            <a:xfrm>
              <a:off x="1247" y="3929"/>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8" name="Line 18"/>
            <p:cNvSpPr>
              <a:spLocks noChangeShapeType="1"/>
            </p:cNvSpPr>
            <p:nvPr/>
          </p:nvSpPr>
          <p:spPr bwMode="auto">
            <a:xfrm flipH="1" flipV="1">
              <a:off x="3152" y="3986"/>
              <a:ext cx="1224" cy="0"/>
            </a:xfrm>
            <a:prstGeom prst="line">
              <a:avLst/>
            </a:prstGeom>
            <a:grpFill/>
            <a:ln w="9525">
              <a:solidFill>
                <a:schemeClr val="tx1"/>
              </a:solidFill>
              <a:round/>
              <a:headEnd/>
              <a:tailEnd type="triangle" w="med" len="med"/>
            </a:ln>
            <a:effectLst/>
          </p:spPr>
          <p:txBody>
            <a:bodyPr>
              <a:spAutoFit/>
            </a:bodyPr>
            <a:lstStyle/>
            <a:p>
              <a:endParaRPr lang="zh-CN" altLang="en-US"/>
            </a:p>
          </p:txBody>
        </p:sp>
        <p:sp>
          <p:nvSpPr>
            <p:cNvPr id="99" name="Line 20"/>
            <p:cNvSpPr>
              <a:spLocks noChangeShapeType="1"/>
            </p:cNvSpPr>
            <p:nvPr/>
          </p:nvSpPr>
          <p:spPr bwMode="auto">
            <a:xfrm>
              <a:off x="1978" y="2934"/>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0" name="Line 21"/>
            <p:cNvSpPr>
              <a:spLocks noChangeShapeType="1"/>
            </p:cNvSpPr>
            <p:nvPr/>
          </p:nvSpPr>
          <p:spPr bwMode="auto">
            <a:xfrm>
              <a:off x="2861" y="2934"/>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1" name="Line 22"/>
            <p:cNvSpPr>
              <a:spLocks noChangeShapeType="1"/>
            </p:cNvSpPr>
            <p:nvPr/>
          </p:nvSpPr>
          <p:spPr bwMode="auto">
            <a:xfrm>
              <a:off x="3741" y="2934"/>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2" name="Line 23"/>
            <p:cNvSpPr>
              <a:spLocks noChangeShapeType="1"/>
            </p:cNvSpPr>
            <p:nvPr/>
          </p:nvSpPr>
          <p:spPr bwMode="auto">
            <a:xfrm>
              <a:off x="1525" y="3158"/>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3" name="Line 24"/>
            <p:cNvSpPr>
              <a:spLocks noChangeShapeType="1"/>
            </p:cNvSpPr>
            <p:nvPr/>
          </p:nvSpPr>
          <p:spPr bwMode="auto">
            <a:xfrm>
              <a:off x="2426" y="3158"/>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4" name="Line 25"/>
            <p:cNvSpPr>
              <a:spLocks noChangeShapeType="1"/>
            </p:cNvSpPr>
            <p:nvPr/>
          </p:nvSpPr>
          <p:spPr bwMode="auto">
            <a:xfrm>
              <a:off x="3306" y="3165"/>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5" name="Line 27"/>
            <p:cNvSpPr>
              <a:spLocks noChangeShapeType="1"/>
            </p:cNvSpPr>
            <p:nvPr/>
          </p:nvSpPr>
          <p:spPr bwMode="auto">
            <a:xfrm>
              <a:off x="1972" y="2928"/>
              <a:ext cx="0" cy="227"/>
            </a:xfrm>
            <a:prstGeom prst="line">
              <a:avLst/>
            </a:prstGeom>
            <a:grpFill/>
            <a:ln w="25400">
              <a:solidFill>
                <a:schemeClr val="tx1"/>
              </a:solidFill>
              <a:round/>
              <a:headEnd/>
              <a:tailEnd/>
            </a:ln>
            <a:effectLst/>
          </p:spPr>
          <p:txBody>
            <a:bodyPr>
              <a:spAutoFit/>
            </a:bodyPr>
            <a:lstStyle/>
            <a:p>
              <a:endParaRPr lang="zh-CN" altLang="en-US"/>
            </a:p>
          </p:txBody>
        </p:sp>
        <p:sp>
          <p:nvSpPr>
            <p:cNvPr id="106" name="Line 28"/>
            <p:cNvSpPr>
              <a:spLocks noChangeShapeType="1"/>
            </p:cNvSpPr>
            <p:nvPr/>
          </p:nvSpPr>
          <p:spPr bwMode="auto">
            <a:xfrm>
              <a:off x="2432" y="2931"/>
              <a:ext cx="0" cy="227"/>
            </a:xfrm>
            <a:prstGeom prst="line">
              <a:avLst/>
            </a:prstGeom>
            <a:grpFill/>
            <a:ln w="25400">
              <a:solidFill>
                <a:schemeClr val="tx1"/>
              </a:solidFill>
              <a:round/>
              <a:headEnd/>
              <a:tailEnd/>
            </a:ln>
            <a:effectLst/>
          </p:spPr>
          <p:txBody>
            <a:bodyPr>
              <a:spAutoFit/>
            </a:bodyPr>
            <a:lstStyle/>
            <a:p>
              <a:endParaRPr lang="zh-CN" altLang="en-US"/>
            </a:p>
          </p:txBody>
        </p:sp>
        <p:sp>
          <p:nvSpPr>
            <p:cNvPr id="107" name="Line 29"/>
            <p:cNvSpPr>
              <a:spLocks noChangeShapeType="1"/>
            </p:cNvSpPr>
            <p:nvPr/>
          </p:nvSpPr>
          <p:spPr bwMode="auto">
            <a:xfrm>
              <a:off x="2868" y="2928"/>
              <a:ext cx="0" cy="227"/>
            </a:xfrm>
            <a:prstGeom prst="line">
              <a:avLst/>
            </a:prstGeom>
            <a:grpFill/>
            <a:ln w="25400">
              <a:solidFill>
                <a:schemeClr val="tx1"/>
              </a:solidFill>
              <a:round/>
              <a:headEnd/>
              <a:tailEnd/>
            </a:ln>
            <a:effectLst/>
          </p:spPr>
          <p:txBody>
            <a:bodyPr>
              <a:spAutoFit/>
            </a:bodyPr>
            <a:lstStyle/>
            <a:p>
              <a:endParaRPr lang="zh-CN" altLang="en-US"/>
            </a:p>
          </p:txBody>
        </p:sp>
        <p:sp>
          <p:nvSpPr>
            <p:cNvPr id="108" name="Line 30"/>
            <p:cNvSpPr>
              <a:spLocks noChangeShapeType="1"/>
            </p:cNvSpPr>
            <p:nvPr/>
          </p:nvSpPr>
          <p:spPr bwMode="auto">
            <a:xfrm>
              <a:off x="3751" y="2937"/>
              <a:ext cx="0" cy="227"/>
            </a:xfrm>
            <a:prstGeom prst="line">
              <a:avLst/>
            </a:prstGeom>
            <a:grpFill/>
            <a:ln w="25400">
              <a:solidFill>
                <a:schemeClr val="tx1"/>
              </a:solidFill>
              <a:round/>
              <a:headEnd/>
              <a:tailEnd/>
            </a:ln>
            <a:effectLst/>
          </p:spPr>
          <p:txBody>
            <a:bodyPr>
              <a:spAutoFit/>
            </a:bodyPr>
            <a:lstStyle/>
            <a:p>
              <a:endParaRPr lang="zh-CN" altLang="en-US"/>
            </a:p>
          </p:txBody>
        </p:sp>
        <p:sp>
          <p:nvSpPr>
            <p:cNvPr id="109" name="Line 31"/>
            <p:cNvSpPr>
              <a:spLocks noChangeShapeType="1"/>
            </p:cNvSpPr>
            <p:nvPr/>
          </p:nvSpPr>
          <p:spPr bwMode="auto">
            <a:xfrm>
              <a:off x="3309" y="2931"/>
              <a:ext cx="0" cy="227"/>
            </a:xfrm>
            <a:prstGeom prst="line">
              <a:avLst/>
            </a:prstGeom>
            <a:grpFill/>
            <a:ln w="25400">
              <a:solidFill>
                <a:schemeClr val="tx1"/>
              </a:solidFill>
              <a:round/>
              <a:headEnd/>
              <a:tailEnd/>
            </a:ln>
            <a:effectLst/>
          </p:spPr>
          <p:txBody>
            <a:bodyPr>
              <a:spAutoFit/>
            </a:bodyPr>
            <a:lstStyle/>
            <a:p>
              <a:endParaRPr lang="zh-CN" altLang="en-US"/>
            </a:p>
          </p:txBody>
        </p:sp>
        <p:sp>
          <p:nvSpPr>
            <p:cNvPr id="110" name="Line 37"/>
            <p:cNvSpPr>
              <a:spLocks noChangeShapeType="1"/>
            </p:cNvSpPr>
            <p:nvPr/>
          </p:nvSpPr>
          <p:spPr bwMode="auto">
            <a:xfrm rot="5400000">
              <a:off x="1291" y="3385"/>
              <a:ext cx="1361"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111" name="Line 38"/>
            <p:cNvSpPr>
              <a:spLocks noChangeShapeType="1"/>
            </p:cNvSpPr>
            <p:nvPr/>
          </p:nvSpPr>
          <p:spPr bwMode="auto">
            <a:xfrm rot="5400000">
              <a:off x="2199" y="3385"/>
              <a:ext cx="1361" cy="0"/>
            </a:xfrm>
            <a:prstGeom prst="line">
              <a:avLst/>
            </a:prstGeom>
            <a:grpFill/>
            <a:ln w="25400" cap="rnd">
              <a:solidFill>
                <a:schemeClr val="tx1"/>
              </a:solidFill>
              <a:prstDash val="sysDot"/>
              <a:round/>
              <a:headEnd/>
              <a:tailEnd/>
            </a:ln>
            <a:effectLst/>
          </p:spPr>
          <p:txBody>
            <a:bodyPr>
              <a:spAutoFit/>
            </a:bodyPr>
            <a:lstStyle/>
            <a:p>
              <a:endParaRPr lang="zh-CN" altLang="en-US"/>
            </a:p>
          </p:txBody>
        </p:sp>
        <p:sp>
          <p:nvSpPr>
            <p:cNvPr id="112" name="Line 39"/>
            <p:cNvSpPr>
              <a:spLocks noChangeShapeType="1"/>
            </p:cNvSpPr>
            <p:nvPr/>
          </p:nvSpPr>
          <p:spPr bwMode="auto">
            <a:xfrm rot="5400000">
              <a:off x="1745" y="3385"/>
              <a:ext cx="1361"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113" name="Line 40"/>
            <p:cNvSpPr>
              <a:spLocks noChangeShapeType="1"/>
            </p:cNvSpPr>
            <p:nvPr/>
          </p:nvSpPr>
          <p:spPr bwMode="auto">
            <a:xfrm rot="5400000">
              <a:off x="1981" y="3385"/>
              <a:ext cx="1361" cy="0"/>
            </a:xfrm>
            <a:prstGeom prst="line">
              <a:avLst/>
            </a:prstGeom>
            <a:grpFill/>
            <a:ln w="25400" cap="rnd">
              <a:solidFill>
                <a:schemeClr val="tx1"/>
              </a:solidFill>
              <a:prstDash val="sysDot"/>
              <a:round/>
              <a:headEnd/>
              <a:tailEnd/>
            </a:ln>
            <a:effectLst/>
          </p:spPr>
          <p:txBody>
            <a:bodyPr>
              <a:spAutoFit/>
            </a:bodyPr>
            <a:lstStyle/>
            <a:p>
              <a:endParaRPr lang="zh-CN" altLang="en-US"/>
            </a:p>
          </p:txBody>
        </p:sp>
        <p:sp>
          <p:nvSpPr>
            <p:cNvPr id="114" name="Line 41"/>
            <p:cNvSpPr>
              <a:spLocks noChangeShapeType="1"/>
            </p:cNvSpPr>
            <p:nvPr/>
          </p:nvSpPr>
          <p:spPr bwMode="auto">
            <a:xfrm rot="5400000">
              <a:off x="2631" y="3385"/>
              <a:ext cx="1361"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115" name="Line 42"/>
            <p:cNvSpPr>
              <a:spLocks noChangeShapeType="1"/>
            </p:cNvSpPr>
            <p:nvPr/>
          </p:nvSpPr>
          <p:spPr bwMode="auto">
            <a:xfrm rot="5400000">
              <a:off x="2431" y="3385"/>
              <a:ext cx="1361" cy="0"/>
            </a:xfrm>
            <a:prstGeom prst="line">
              <a:avLst/>
            </a:prstGeom>
            <a:grpFill/>
            <a:ln w="25400" cap="rnd">
              <a:solidFill>
                <a:schemeClr val="tx1"/>
              </a:solidFill>
              <a:prstDash val="sysDot"/>
              <a:round/>
              <a:headEnd/>
              <a:tailEnd/>
            </a:ln>
            <a:effectLst/>
          </p:spPr>
          <p:txBody>
            <a:bodyPr>
              <a:spAutoFit/>
            </a:bodyPr>
            <a:lstStyle/>
            <a:p>
              <a:endParaRPr lang="zh-CN" altLang="en-US"/>
            </a:p>
          </p:txBody>
        </p:sp>
        <p:grpSp>
          <p:nvGrpSpPr>
            <p:cNvPr id="5" name="Group 45"/>
            <p:cNvGrpSpPr>
              <a:grpSpLocks/>
            </p:cNvGrpSpPr>
            <p:nvPr/>
          </p:nvGrpSpPr>
          <p:grpSpPr bwMode="auto">
            <a:xfrm>
              <a:off x="1876" y="3339"/>
              <a:ext cx="187" cy="233"/>
              <a:chOff x="1196" y="3339"/>
              <a:chExt cx="187" cy="233"/>
            </a:xfrm>
            <a:grpFill/>
          </p:grpSpPr>
          <p:sp>
            <p:nvSpPr>
              <p:cNvPr id="155" name="Line 43"/>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56" name="Line 44"/>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6" name="Group 46"/>
            <p:cNvGrpSpPr>
              <a:grpSpLocks/>
            </p:cNvGrpSpPr>
            <p:nvPr/>
          </p:nvGrpSpPr>
          <p:grpSpPr bwMode="auto">
            <a:xfrm>
              <a:off x="2103" y="3696"/>
              <a:ext cx="187" cy="233"/>
              <a:chOff x="1196" y="3339"/>
              <a:chExt cx="187" cy="233"/>
            </a:xfrm>
            <a:grpFill/>
          </p:grpSpPr>
          <p:sp>
            <p:nvSpPr>
              <p:cNvPr id="153" name="Line 47"/>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54" name="Line 48"/>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7" name="Group 49"/>
            <p:cNvGrpSpPr>
              <a:grpSpLocks/>
            </p:cNvGrpSpPr>
            <p:nvPr/>
          </p:nvGrpSpPr>
          <p:grpSpPr bwMode="auto">
            <a:xfrm>
              <a:off x="3009" y="3702"/>
              <a:ext cx="187" cy="233"/>
              <a:chOff x="1196" y="3339"/>
              <a:chExt cx="187" cy="233"/>
            </a:xfrm>
            <a:grpFill/>
          </p:grpSpPr>
          <p:sp>
            <p:nvSpPr>
              <p:cNvPr id="151" name="Line 50"/>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52" name="Line 51"/>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8" name="Group 52"/>
            <p:cNvGrpSpPr>
              <a:grpSpLocks/>
            </p:cNvGrpSpPr>
            <p:nvPr/>
          </p:nvGrpSpPr>
          <p:grpSpPr bwMode="auto">
            <a:xfrm>
              <a:off x="3687" y="3336"/>
              <a:ext cx="187" cy="233"/>
              <a:chOff x="1196" y="3339"/>
              <a:chExt cx="187" cy="233"/>
            </a:xfrm>
            <a:grpFill/>
          </p:grpSpPr>
          <p:sp>
            <p:nvSpPr>
              <p:cNvPr id="149" name="Line 53"/>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50" name="Line 54"/>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9" name="Group 55"/>
            <p:cNvGrpSpPr>
              <a:grpSpLocks/>
            </p:cNvGrpSpPr>
            <p:nvPr/>
          </p:nvGrpSpPr>
          <p:grpSpPr bwMode="auto">
            <a:xfrm>
              <a:off x="2789" y="3339"/>
              <a:ext cx="187" cy="233"/>
              <a:chOff x="1196" y="3339"/>
              <a:chExt cx="187" cy="233"/>
            </a:xfrm>
            <a:grpFill/>
          </p:grpSpPr>
          <p:sp>
            <p:nvSpPr>
              <p:cNvPr id="147" name="Line 56"/>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48" name="Line 57"/>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121" name="Line 58"/>
            <p:cNvSpPr>
              <a:spLocks noChangeShapeType="1"/>
            </p:cNvSpPr>
            <p:nvPr/>
          </p:nvSpPr>
          <p:spPr bwMode="auto">
            <a:xfrm rot="5400000">
              <a:off x="3066" y="3340"/>
              <a:ext cx="1361" cy="0"/>
            </a:xfrm>
            <a:prstGeom prst="line">
              <a:avLst/>
            </a:prstGeom>
            <a:grpFill/>
            <a:ln w="9525" cap="rnd">
              <a:solidFill>
                <a:schemeClr val="tx1"/>
              </a:solidFill>
              <a:prstDash val="sysDot"/>
              <a:round/>
              <a:headEnd/>
              <a:tailEnd/>
            </a:ln>
            <a:effectLst/>
          </p:spPr>
          <p:txBody>
            <a:bodyPr>
              <a:spAutoFit/>
            </a:bodyPr>
            <a:lstStyle/>
            <a:p>
              <a:endParaRPr lang="zh-CN" altLang="en-US"/>
            </a:p>
          </p:txBody>
        </p:sp>
        <p:grpSp>
          <p:nvGrpSpPr>
            <p:cNvPr id="10" name="Group 59"/>
            <p:cNvGrpSpPr>
              <a:grpSpLocks/>
            </p:cNvGrpSpPr>
            <p:nvPr/>
          </p:nvGrpSpPr>
          <p:grpSpPr bwMode="auto">
            <a:xfrm>
              <a:off x="3897" y="3702"/>
              <a:ext cx="187" cy="233"/>
              <a:chOff x="1196" y="3339"/>
              <a:chExt cx="187" cy="233"/>
            </a:xfrm>
            <a:grpFill/>
          </p:grpSpPr>
          <p:sp>
            <p:nvSpPr>
              <p:cNvPr id="145" name="Line 60"/>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46" name="Line 61"/>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123" name="Line 62"/>
            <p:cNvSpPr>
              <a:spLocks noChangeShapeType="1"/>
            </p:cNvSpPr>
            <p:nvPr/>
          </p:nvSpPr>
          <p:spPr bwMode="auto">
            <a:xfrm>
              <a:off x="2057" y="3345"/>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4" name="Line 63"/>
            <p:cNvSpPr>
              <a:spLocks noChangeShapeType="1"/>
            </p:cNvSpPr>
            <p:nvPr/>
          </p:nvSpPr>
          <p:spPr bwMode="auto">
            <a:xfrm>
              <a:off x="2964" y="3339"/>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5" name="Line 64"/>
            <p:cNvSpPr>
              <a:spLocks noChangeShapeType="1"/>
            </p:cNvSpPr>
            <p:nvPr/>
          </p:nvSpPr>
          <p:spPr bwMode="auto">
            <a:xfrm>
              <a:off x="2958" y="3560"/>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6" name="Line 65"/>
            <p:cNvSpPr>
              <a:spLocks noChangeShapeType="1"/>
            </p:cNvSpPr>
            <p:nvPr/>
          </p:nvSpPr>
          <p:spPr bwMode="auto">
            <a:xfrm>
              <a:off x="2054" y="3560"/>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7" name="Line 66"/>
            <p:cNvSpPr>
              <a:spLocks noChangeShapeType="1"/>
            </p:cNvSpPr>
            <p:nvPr/>
          </p:nvSpPr>
          <p:spPr bwMode="auto">
            <a:xfrm>
              <a:off x="2278" y="3702"/>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8" name="Line 67"/>
            <p:cNvSpPr>
              <a:spLocks noChangeShapeType="1"/>
            </p:cNvSpPr>
            <p:nvPr/>
          </p:nvSpPr>
          <p:spPr bwMode="auto">
            <a:xfrm>
              <a:off x="2281" y="3923"/>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9" name="Line 68"/>
            <p:cNvSpPr>
              <a:spLocks noChangeShapeType="1"/>
            </p:cNvSpPr>
            <p:nvPr/>
          </p:nvSpPr>
          <p:spPr bwMode="auto">
            <a:xfrm>
              <a:off x="3176" y="3708"/>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30" name="Line 72"/>
            <p:cNvSpPr>
              <a:spLocks noChangeShapeType="1"/>
            </p:cNvSpPr>
            <p:nvPr/>
          </p:nvSpPr>
          <p:spPr bwMode="auto">
            <a:xfrm>
              <a:off x="3182" y="3923"/>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31" name="Line 73"/>
            <p:cNvSpPr>
              <a:spLocks noChangeShapeType="1"/>
            </p:cNvSpPr>
            <p:nvPr/>
          </p:nvSpPr>
          <p:spPr bwMode="auto">
            <a:xfrm>
              <a:off x="1525" y="3351"/>
              <a:ext cx="369" cy="0"/>
            </a:xfrm>
            <a:prstGeom prst="line">
              <a:avLst/>
            </a:prstGeom>
            <a:grpFill/>
            <a:ln w="25400">
              <a:solidFill>
                <a:schemeClr val="tx1"/>
              </a:solidFill>
              <a:round/>
              <a:headEnd/>
              <a:tailEnd/>
            </a:ln>
            <a:effectLst/>
          </p:spPr>
          <p:txBody>
            <a:bodyPr>
              <a:spAutoFit/>
            </a:bodyPr>
            <a:lstStyle/>
            <a:p>
              <a:endParaRPr lang="zh-CN" altLang="en-US"/>
            </a:p>
          </p:txBody>
        </p:sp>
        <p:sp>
          <p:nvSpPr>
            <p:cNvPr id="132" name="Line 74"/>
            <p:cNvSpPr>
              <a:spLocks noChangeShapeType="1"/>
            </p:cNvSpPr>
            <p:nvPr/>
          </p:nvSpPr>
          <p:spPr bwMode="auto">
            <a:xfrm>
              <a:off x="1517" y="3560"/>
              <a:ext cx="369" cy="0"/>
            </a:xfrm>
            <a:prstGeom prst="line">
              <a:avLst/>
            </a:prstGeom>
            <a:grpFill/>
            <a:ln w="25400">
              <a:solidFill>
                <a:schemeClr val="tx1"/>
              </a:solidFill>
              <a:round/>
              <a:headEnd/>
              <a:tailEnd/>
            </a:ln>
            <a:effectLst/>
          </p:spPr>
          <p:txBody>
            <a:bodyPr>
              <a:spAutoFit/>
            </a:bodyPr>
            <a:lstStyle/>
            <a:p>
              <a:endParaRPr lang="zh-CN" altLang="en-US"/>
            </a:p>
          </p:txBody>
        </p:sp>
        <p:sp>
          <p:nvSpPr>
            <p:cNvPr id="133" name="Line 75"/>
            <p:cNvSpPr>
              <a:spLocks noChangeShapeType="1"/>
            </p:cNvSpPr>
            <p:nvPr/>
          </p:nvSpPr>
          <p:spPr bwMode="auto">
            <a:xfrm>
              <a:off x="3860" y="3345"/>
              <a:ext cx="369" cy="0"/>
            </a:xfrm>
            <a:prstGeom prst="line">
              <a:avLst/>
            </a:prstGeom>
            <a:grpFill/>
            <a:ln w="25400">
              <a:solidFill>
                <a:schemeClr val="tx1"/>
              </a:solidFill>
              <a:round/>
              <a:headEnd/>
              <a:tailEnd/>
            </a:ln>
            <a:effectLst/>
          </p:spPr>
          <p:txBody>
            <a:bodyPr>
              <a:spAutoFit/>
            </a:bodyPr>
            <a:lstStyle/>
            <a:p>
              <a:endParaRPr lang="zh-CN" altLang="en-US"/>
            </a:p>
          </p:txBody>
        </p:sp>
        <p:sp>
          <p:nvSpPr>
            <p:cNvPr id="134" name="Line 76"/>
            <p:cNvSpPr>
              <a:spLocks noChangeShapeType="1"/>
            </p:cNvSpPr>
            <p:nvPr/>
          </p:nvSpPr>
          <p:spPr bwMode="auto">
            <a:xfrm>
              <a:off x="1525" y="3708"/>
              <a:ext cx="586" cy="0"/>
            </a:xfrm>
            <a:prstGeom prst="line">
              <a:avLst/>
            </a:prstGeom>
            <a:grpFill/>
            <a:ln w="25400">
              <a:solidFill>
                <a:schemeClr val="tx1"/>
              </a:solidFill>
              <a:round/>
              <a:headEnd/>
              <a:tailEnd/>
            </a:ln>
            <a:effectLst/>
          </p:spPr>
          <p:txBody>
            <a:bodyPr>
              <a:spAutoFit/>
            </a:bodyPr>
            <a:lstStyle/>
            <a:p>
              <a:endParaRPr lang="zh-CN" altLang="en-US"/>
            </a:p>
          </p:txBody>
        </p:sp>
        <p:sp>
          <p:nvSpPr>
            <p:cNvPr id="135" name="Line 77"/>
            <p:cNvSpPr>
              <a:spLocks noChangeShapeType="1"/>
            </p:cNvSpPr>
            <p:nvPr/>
          </p:nvSpPr>
          <p:spPr bwMode="auto">
            <a:xfrm>
              <a:off x="3866" y="3560"/>
              <a:ext cx="369" cy="0"/>
            </a:xfrm>
            <a:prstGeom prst="line">
              <a:avLst/>
            </a:prstGeom>
            <a:grpFill/>
            <a:ln w="25400">
              <a:solidFill>
                <a:schemeClr val="tx1"/>
              </a:solidFill>
              <a:round/>
              <a:headEnd/>
              <a:tailEnd/>
            </a:ln>
            <a:effectLst/>
          </p:spPr>
          <p:txBody>
            <a:bodyPr>
              <a:spAutoFit/>
            </a:bodyPr>
            <a:lstStyle/>
            <a:p>
              <a:endParaRPr lang="zh-CN" altLang="en-US"/>
            </a:p>
          </p:txBody>
        </p:sp>
        <p:sp>
          <p:nvSpPr>
            <p:cNvPr id="136" name="Line 78"/>
            <p:cNvSpPr>
              <a:spLocks noChangeShapeType="1"/>
            </p:cNvSpPr>
            <p:nvPr/>
          </p:nvSpPr>
          <p:spPr bwMode="auto">
            <a:xfrm>
              <a:off x="1519" y="3923"/>
              <a:ext cx="586" cy="0"/>
            </a:xfrm>
            <a:prstGeom prst="line">
              <a:avLst/>
            </a:prstGeom>
            <a:grpFill/>
            <a:ln w="25400">
              <a:solidFill>
                <a:schemeClr val="tx1"/>
              </a:solidFill>
              <a:round/>
              <a:headEnd/>
              <a:tailEnd/>
            </a:ln>
            <a:effectLst/>
          </p:spPr>
          <p:txBody>
            <a:bodyPr>
              <a:spAutoFit/>
            </a:bodyPr>
            <a:lstStyle/>
            <a:p>
              <a:endParaRPr lang="zh-CN" altLang="en-US"/>
            </a:p>
          </p:txBody>
        </p:sp>
        <p:sp>
          <p:nvSpPr>
            <p:cNvPr id="137" name="Line 79"/>
            <p:cNvSpPr>
              <a:spLocks noChangeShapeType="1"/>
            </p:cNvSpPr>
            <p:nvPr/>
          </p:nvSpPr>
          <p:spPr bwMode="auto">
            <a:xfrm flipV="1">
              <a:off x="4065" y="3714"/>
              <a:ext cx="175" cy="0"/>
            </a:xfrm>
            <a:prstGeom prst="line">
              <a:avLst/>
            </a:prstGeom>
            <a:grpFill/>
            <a:ln w="25400">
              <a:solidFill>
                <a:schemeClr val="tx1"/>
              </a:solidFill>
              <a:round/>
              <a:headEnd/>
              <a:tailEnd/>
            </a:ln>
            <a:effectLst/>
          </p:spPr>
          <p:txBody>
            <a:bodyPr>
              <a:spAutoFit/>
            </a:bodyPr>
            <a:lstStyle/>
            <a:p>
              <a:endParaRPr lang="zh-CN" altLang="en-US"/>
            </a:p>
          </p:txBody>
        </p:sp>
        <p:sp>
          <p:nvSpPr>
            <p:cNvPr id="138" name="Line 80"/>
            <p:cNvSpPr>
              <a:spLocks noChangeShapeType="1"/>
            </p:cNvSpPr>
            <p:nvPr/>
          </p:nvSpPr>
          <p:spPr bwMode="auto">
            <a:xfrm flipV="1">
              <a:off x="4069" y="3923"/>
              <a:ext cx="175" cy="0"/>
            </a:xfrm>
            <a:prstGeom prst="line">
              <a:avLst/>
            </a:prstGeom>
            <a:grpFill/>
            <a:ln w="25400">
              <a:solidFill>
                <a:schemeClr val="tx1"/>
              </a:solidFill>
              <a:round/>
              <a:headEnd/>
              <a:tailEnd/>
            </a:ln>
            <a:effectLst/>
          </p:spPr>
          <p:txBody>
            <a:bodyPr>
              <a:spAutoFit/>
            </a:bodyPr>
            <a:lstStyle/>
            <a:p>
              <a:endParaRPr lang="zh-CN" altLang="en-US"/>
            </a:p>
          </p:txBody>
        </p:sp>
        <p:sp>
          <p:nvSpPr>
            <p:cNvPr id="139" name="Line 84"/>
            <p:cNvSpPr>
              <a:spLocks noChangeShapeType="1"/>
            </p:cNvSpPr>
            <p:nvPr/>
          </p:nvSpPr>
          <p:spPr bwMode="auto">
            <a:xfrm flipH="1">
              <a:off x="2653" y="3612"/>
              <a:ext cx="227" cy="0"/>
            </a:xfrm>
            <a:prstGeom prst="line">
              <a:avLst/>
            </a:prstGeom>
            <a:grpFill/>
            <a:ln w="9525">
              <a:solidFill>
                <a:schemeClr val="tx1"/>
              </a:solidFill>
              <a:round/>
              <a:headEnd type="triangle" w="med" len="med"/>
              <a:tailEnd type="triangle" w="med" len="med"/>
            </a:ln>
            <a:effectLst/>
          </p:spPr>
          <p:txBody>
            <a:bodyPr>
              <a:spAutoFit/>
            </a:bodyPr>
            <a:lstStyle/>
            <a:p>
              <a:endParaRPr lang="zh-CN" altLang="en-US"/>
            </a:p>
          </p:txBody>
        </p:sp>
        <p:sp>
          <p:nvSpPr>
            <p:cNvPr id="140" name="Line 85"/>
            <p:cNvSpPr>
              <a:spLocks noChangeShapeType="1"/>
            </p:cNvSpPr>
            <p:nvPr/>
          </p:nvSpPr>
          <p:spPr bwMode="auto">
            <a:xfrm flipV="1">
              <a:off x="1066" y="3612"/>
              <a:ext cx="1542" cy="0"/>
            </a:xfrm>
            <a:prstGeom prst="line">
              <a:avLst/>
            </a:prstGeom>
            <a:grpFill/>
            <a:ln w="9525">
              <a:solidFill>
                <a:schemeClr val="tx1"/>
              </a:solidFill>
              <a:round/>
              <a:headEnd/>
              <a:tailEnd type="triangle" w="med" len="med"/>
            </a:ln>
            <a:effectLst/>
          </p:spPr>
          <p:txBody>
            <a:bodyPr>
              <a:spAutoFit/>
            </a:bodyPr>
            <a:lstStyle/>
            <a:p>
              <a:endParaRPr lang="zh-CN" altLang="en-US"/>
            </a:p>
          </p:txBody>
        </p:sp>
        <p:sp>
          <p:nvSpPr>
            <p:cNvPr id="141" name="Text Box 86"/>
            <p:cNvSpPr txBox="1">
              <a:spLocks noChangeArrowheads="1"/>
            </p:cNvSpPr>
            <p:nvPr/>
          </p:nvSpPr>
          <p:spPr bwMode="auto">
            <a:xfrm>
              <a:off x="385" y="3430"/>
              <a:ext cx="681" cy="410"/>
            </a:xfrm>
            <a:prstGeom prst="rect">
              <a:avLst/>
            </a:prstGeom>
            <a:grpFill/>
            <a:ln w="9525">
              <a:solidFill>
                <a:schemeClr val="tx1"/>
              </a:solidFill>
              <a:miter lim="800000"/>
              <a:headEnd/>
              <a:tailEnd/>
            </a:ln>
            <a:effectLst/>
          </p:spPr>
          <p:txBody>
            <a:bodyPr>
              <a:spAutoFit/>
            </a:bodyPr>
            <a:lstStyle/>
            <a:p>
              <a:pPr algn="ctr">
                <a:lnSpc>
                  <a:spcPct val="100000"/>
                </a:lnSpc>
                <a:buClrTx/>
                <a:buSzTx/>
                <a:buFontTx/>
                <a:buNone/>
              </a:pPr>
              <a:r>
                <a:rPr lang="zh-CN" altLang="en-US">
                  <a:latin typeface="Tahoma" pitchFamily="34" charset="0"/>
                </a:rPr>
                <a:t>输入的歪斜</a:t>
              </a:r>
            </a:p>
          </p:txBody>
        </p:sp>
        <p:sp>
          <p:nvSpPr>
            <p:cNvPr id="142" name="Text Box 88"/>
            <p:cNvSpPr txBox="1">
              <a:spLocks noChangeArrowheads="1"/>
            </p:cNvSpPr>
            <p:nvPr/>
          </p:nvSpPr>
          <p:spPr bwMode="auto">
            <a:xfrm>
              <a:off x="1066" y="3035"/>
              <a:ext cx="544" cy="214"/>
            </a:xfrm>
            <a:prstGeom prst="rect">
              <a:avLst/>
            </a:prstGeom>
            <a:noFill/>
            <a:ln w="9525" algn="ctr">
              <a:noFill/>
              <a:miter lim="800000"/>
              <a:headEnd/>
              <a:tailEnd/>
            </a:ln>
            <a:effectLst/>
          </p:spPr>
          <p:txBody>
            <a:bodyPr>
              <a:spAutoFit/>
            </a:bodyPr>
            <a:lstStyle/>
            <a:p>
              <a:pPr marL="342900" indent="-342900"/>
              <a:r>
                <a:rPr lang="en-US" altLang="zh-CN">
                  <a:latin typeface="Arial" charset="0"/>
                </a:rPr>
                <a:t>clock</a:t>
              </a:r>
            </a:p>
          </p:txBody>
        </p:sp>
        <p:sp>
          <p:nvSpPr>
            <p:cNvPr id="143" name="Text Box 89"/>
            <p:cNvSpPr txBox="1">
              <a:spLocks noChangeArrowheads="1"/>
            </p:cNvSpPr>
            <p:nvPr/>
          </p:nvSpPr>
          <p:spPr bwMode="auto">
            <a:xfrm>
              <a:off x="1127" y="3391"/>
              <a:ext cx="544" cy="214"/>
            </a:xfrm>
            <a:prstGeom prst="rect">
              <a:avLst/>
            </a:prstGeom>
            <a:noFill/>
            <a:ln w="9525" algn="ctr">
              <a:noFill/>
              <a:miter lim="800000"/>
              <a:headEnd/>
              <a:tailEnd/>
            </a:ln>
            <a:effectLst/>
          </p:spPr>
          <p:txBody>
            <a:bodyPr>
              <a:spAutoFit/>
            </a:bodyPr>
            <a:lstStyle/>
            <a:p>
              <a:pPr marL="342900" indent="-342900"/>
              <a:r>
                <a:rPr lang="en-US" altLang="zh-CN">
                  <a:latin typeface="Arial" charset="0"/>
                </a:rPr>
                <a:t>input</a:t>
              </a:r>
            </a:p>
          </p:txBody>
        </p:sp>
        <p:sp>
          <p:nvSpPr>
            <p:cNvPr id="144" name="Text Box 90"/>
            <p:cNvSpPr txBox="1">
              <a:spLocks noChangeArrowheads="1"/>
            </p:cNvSpPr>
            <p:nvPr/>
          </p:nvSpPr>
          <p:spPr bwMode="auto">
            <a:xfrm>
              <a:off x="993" y="3793"/>
              <a:ext cx="771" cy="214"/>
            </a:xfrm>
            <a:prstGeom prst="rect">
              <a:avLst/>
            </a:prstGeom>
            <a:noFill/>
            <a:ln w="9525" algn="ctr">
              <a:noFill/>
              <a:miter lim="800000"/>
              <a:headEnd/>
              <a:tailEnd/>
            </a:ln>
            <a:effectLst/>
          </p:spPr>
          <p:txBody>
            <a:bodyPr>
              <a:spAutoFit/>
            </a:bodyPr>
            <a:lstStyle/>
            <a:p>
              <a:pPr marL="342900" indent="-342900"/>
              <a:r>
                <a:rPr lang="en-US" altLang="zh-CN">
                  <a:latin typeface="Arial" charset="0"/>
                </a:rPr>
                <a:t>output</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时钟块信号的同步特性</a:t>
            </a:r>
          </a:p>
        </p:txBody>
      </p:sp>
      <p:sp>
        <p:nvSpPr>
          <p:cNvPr id="3" name="内容占位符 2"/>
          <p:cNvSpPr>
            <a:spLocks noGrp="1"/>
          </p:cNvSpPr>
          <p:nvPr>
            <p:ph idx="1"/>
          </p:nvPr>
        </p:nvSpPr>
        <p:spPr/>
        <p:txBody>
          <a:bodyPr/>
          <a:lstStyle/>
          <a:p>
            <a:endParaRPr lang="zh-CN" altLang="en-US"/>
          </a:p>
        </p:txBody>
      </p:sp>
      <p:sp>
        <p:nvSpPr>
          <p:cNvPr id="4" name="Text Box 3"/>
          <p:cNvSpPr txBox="1">
            <a:spLocks noChangeArrowheads="1"/>
          </p:cNvSpPr>
          <p:nvPr/>
        </p:nvSpPr>
        <p:spPr bwMode="auto">
          <a:xfrm>
            <a:off x="900113" y="1125538"/>
            <a:ext cx="4608512" cy="1562100"/>
          </a:xfrm>
          <a:prstGeom prst="rect">
            <a:avLst/>
          </a:prstGeom>
          <a:noFill/>
          <a:ln w="9525" algn="ctr">
            <a:solidFill>
              <a:schemeClr val="tx1"/>
            </a:solidFill>
            <a:miter lim="800000"/>
            <a:headEnd/>
            <a:tailEnd/>
          </a:ln>
          <a:effectLst/>
        </p:spPr>
        <p:txBody>
          <a:bodyPr>
            <a:spAutoFit/>
          </a:bodyPr>
          <a:lstStyle/>
          <a:p>
            <a:pPr marL="342900" indent="-342900">
              <a:spcBef>
                <a:spcPct val="20000"/>
              </a:spcBef>
            </a:pPr>
            <a:r>
              <a:rPr lang="en-US" altLang="zh-CN" sz="1600" dirty="0">
                <a:latin typeface="Arial" charset="0"/>
              </a:rPr>
              <a:t> </a:t>
            </a:r>
            <a:r>
              <a:rPr lang="en-US" altLang="zh-CN" dirty="0">
                <a:latin typeface="Arial" charset="0"/>
              </a:rPr>
              <a:t>clocking </a:t>
            </a:r>
            <a:r>
              <a:rPr lang="en-US" altLang="zh-CN" dirty="0" err="1">
                <a:latin typeface="Arial" charset="0"/>
              </a:rPr>
              <a:t>fifo</a:t>
            </a:r>
            <a:r>
              <a:rPr lang="en-US" altLang="zh-CN" dirty="0">
                <a:latin typeface="Arial" charset="0"/>
              </a:rPr>
              <a:t> @ (</a:t>
            </a:r>
            <a:r>
              <a:rPr lang="en-US" altLang="zh-CN" dirty="0" err="1">
                <a:latin typeface="Arial" charset="0"/>
              </a:rPr>
              <a:t>posedge</a:t>
            </a:r>
            <a:r>
              <a:rPr lang="en-US" altLang="zh-CN" dirty="0">
                <a:latin typeface="Arial" charset="0"/>
              </a:rPr>
              <a:t> </a:t>
            </a:r>
            <a:r>
              <a:rPr lang="en-US" altLang="zh-CN" dirty="0" err="1">
                <a:latin typeface="Arial" charset="0"/>
              </a:rPr>
              <a:t>wclk</a:t>
            </a:r>
            <a:r>
              <a:rPr lang="en-US" altLang="zh-CN" dirty="0">
                <a:latin typeface="Arial" charset="0"/>
              </a:rPr>
              <a:t>)</a:t>
            </a:r>
          </a:p>
          <a:p>
            <a:pPr marL="342900" indent="-342900">
              <a:spcBef>
                <a:spcPct val="20000"/>
              </a:spcBef>
            </a:pPr>
            <a:r>
              <a:rPr lang="en-US" altLang="zh-CN" dirty="0">
                <a:latin typeface="Arial" charset="0"/>
              </a:rPr>
              <a:t>   default input #1step output </a:t>
            </a:r>
            <a:r>
              <a:rPr lang="en-US" altLang="zh-CN" dirty="0" err="1">
                <a:latin typeface="Arial" charset="0"/>
              </a:rPr>
              <a:t>negedge</a:t>
            </a:r>
            <a:r>
              <a:rPr lang="en-US" altLang="zh-CN" dirty="0">
                <a:latin typeface="Arial" charset="0"/>
              </a:rPr>
              <a:t>);</a:t>
            </a:r>
          </a:p>
          <a:p>
            <a:pPr marL="342900" indent="-342900">
              <a:spcBef>
                <a:spcPct val="20000"/>
              </a:spcBef>
            </a:pPr>
            <a:r>
              <a:rPr lang="en-US" altLang="zh-CN" dirty="0">
                <a:latin typeface="Arial" charset="0"/>
              </a:rPr>
              <a:t>    input </a:t>
            </a:r>
            <a:r>
              <a:rPr lang="en-US" altLang="zh-CN" dirty="0" err="1">
                <a:latin typeface="Arial" charset="0"/>
              </a:rPr>
              <a:t>wfull</a:t>
            </a:r>
            <a:r>
              <a:rPr lang="en-US" altLang="zh-CN" dirty="0">
                <a:latin typeface="Arial" charset="0"/>
              </a:rPr>
              <a:t> ;</a:t>
            </a:r>
          </a:p>
          <a:p>
            <a:pPr marL="342900" indent="-342900">
              <a:spcBef>
                <a:spcPct val="20000"/>
              </a:spcBef>
            </a:pPr>
            <a:r>
              <a:rPr lang="en-US" altLang="zh-CN" dirty="0">
                <a:latin typeface="Arial" charset="0"/>
              </a:rPr>
              <a:t>    output </a:t>
            </a:r>
            <a:r>
              <a:rPr lang="en-US" altLang="zh-CN" dirty="0" err="1">
                <a:latin typeface="Arial" charset="0"/>
              </a:rPr>
              <a:t>wdata</a:t>
            </a:r>
            <a:r>
              <a:rPr lang="en-US" altLang="zh-CN" dirty="0">
                <a:latin typeface="Arial" charset="0"/>
              </a:rPr>
              <a:t>, </a:t>
            </a:r>
            <a:r>
              <a:rPr lang="en-US" altLang="zh-CN" dirty="0" err="1">
                <a:latin typeface="Arial" charset="0"/>
              </a:rPr>
              <a:t>winc</a:t>
            </a:r>
            <a:r>
              <a:rPr lang="en-US" altLang="zh-CN" dirty="0">
                <a:latin typeface="Arial" charset="0"/>
              </a:rPr>
              <a:t>, </a:t>
            </a:r>
            <a:r>
              <a:rPr lang="en-US" altLang="zh-CN" dirty="0" err="1">
                <a:latin typeface="Arial" charset="0"/>
              </a:rPr>
              <a:t>wrst</a:t>
            </a:r>
            <a:r>
              <a:rPr lang="en-US" altLang="zh-CN" dirty="0">
                <a:latin typeface="Arial" charset="0"/>
              </a:rPr>
              <a:t>;</a:t>
            </a:r>
          </a:p>
          <a:p>
            <a:pPr marL="342900" indent="-342900">
              <a:spcBef>
                <a:spcPct val="20000"/>
              </a:spcBef>
            </a:pPr>
            <a:r>
              <a:rPr lang="en-US" altLang="zh-CN" dirty="0">
                <a:latin typeface="Arial" charset="0"/>
              </a:rPr>
              <a:t> </a:t>
            </a:r>
            <a:r>
              <a:rPr lang="en-US" altLang="zh-CN" dirty="0" err="1">
                <a:latin typeface="Arial" charset="0"/>
              </a:rPr>
              <a:t>endclocking</a:t>
            </a:r>
            <a:r>
              <a:rPr lang="en-US" altLang="zh-CN" dirty="0">
                <a:latin typeface="Arial" charset="0"/>
              </a:rPr>
              <a:t> </a:t>
            </a:r>
          </a:p>
        </p:txBody>
      </p:sp>
      <p:sp>
        <p:nvSpPr>
          <p:cNvPr id="5" name="Rectangle 5"/>
          <p:cNvSpPr>
            <a:spLocks noChangeArrowheads="1"/>
          </p:cNvSpPr>
          <p:nvPr/>
        </p:nvSpPr>
        <p:spPr bwMode="auto">
          <a:xfrm>
            <a:off x="2701925" y="4076700"/>
            <a:ext cx="5111750" cy="2592388"/>
          </a:xfrm>
          <a:prstGeom prst="rect">
            <a:avLst/>
          </a:prstGeom>
          <a:noFill/>
          <a:ln w="9525" cap="rnd" algn="ctr">
            <a:noFill/>
            <a:prstDash val="sysDot"/>
            <a:miter lim="800000"/>
            <a:headEnd/>
            <a:tailEnd/>
          </a:ln>
          <a:effectLst/>
        </p:spPr>
        <p:txBody>
          <a:bodyPr anchor="ctr">
            <a:spAutoFit/>
          </a:bodyPr>
          <a:lstStyle/>
          <a:p>
            <a:endParaRPr lang="zh-CN" altLang="en-US"/>
          </a:p>
        </p:txBody>
      </p:sp>
      <p:sp>
        <p:nvSpPr>
          <p:cNvPr id="6" name="Line 6"/>
          <p:cNvSpPr>
            <a:spLocks noChangeShapeType="1"/>
          </p:cNvSpPr>
          <p:nvPr/>
        </p:nvSpPr>
        <p:spPr bwMode="auto">
          <a:xfrm>
            <a:off x="4059238" y="3903663"/>
            <a:ext cx="1008062" cy="719137"/>
          </a:xfrm>
          <a:prstGeom prst="line">
            <a:avLst/>
          </a:prstGeom>
          <a:noFill/>
          <a:ln w="9525">
            <a:solidFill>
              <a:schemeClr val="tx1"/>
            </a:solidFill>
            <a:round/>
            <a:headEnd/>
            <a:tailEnd type="triangle" w="med" len="med"/>
          </a:ln>
          <a:effectLst/>
        </p:spPr>
        <p:txBody>
          <a:bodyPr/>
          <a:lstStyle/>
          <a:p>
            <a:endParaRPr lang="zh-CN" altLang="en-US"/>
          </a:p>
        </p:txBody>
      </p:sp>
      <p:sp>
        <p:nvSpPr>
          <p:cNvPr id="7" name="Text Box 7"/>
          <p:cNvSpPr txBox="1">
            <a:spLocks noChangeArrowheads="1"/>
          </p:cNvSpPr>
          <p:nvPr/>
        </p:nvSpPr>
        <p:spPr bwMode="auto">
          <a:xfrm>
            <a:off x="2124075" y="3865563"/>
            <a:ext cx="2593975" cy="701675"/>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en-US" altLang="zh-CN">
                <a:latin typeface="Arial" charset="0"/>
              </a:rPr>
              <a:t>wfull</a:t>
            </a:r>
            <a:r>
              <a:rPr lang="zh-CN" altLang="en-US">
                <a:latin typeface="Arial" charset="0"/>
              </a:rPr>
              <a:t>信号在</a:t>
            </a:r>
            <a:r>
              <a:rPr lang="en-US" altLang="zh-CN">
                <a:latin typeface="Arial" charset="0"/>
              </a:rPr>
              <a:t>wclk</a:t>
            </a:r>
            <a:r>
              <a:rPr lang="zh-CN" altLang="en-US">
                <a:latin typeface="Arial" charset="0"/>
              </a:rPr>
              <a:t>正跳变沿前面</a:t>
            </a:r>
            <a:r>
              <a:rPr lang="en-US" altLang="zh-CN">
                <a:latin typeface="Arial" charset="0"/>
              </a:rPr>
              <a:t>#1step</a:t>
            </a:r>
            <a:r>
              <a:rPr lang="zh-CN" altLang="en-US">
                <a:latin typeface="Arial" charset="0"/>
              </a:rPr>
              <a:t>处采样</a:t>
            </a:r>
          </a:p>
        </p:txBody>
      </p:sp>
      <p:sp>
        <p:nvSpPr>
          <p:cNvPr id="8" name="Line 8"/>
          <p:cNvSpPr>
            <a:spLocks noChangeShapeType="1"/>
          </p:cNvSpPr>
          <p:nvPr/>
        </p:nvSpPr>
        <p:spPr bwMode="auto">
          <a:xfrm flipH="1">
            <a:off x="5284788" y="6356350"/>
            <a:ext cx="720725" cy="0"/>
          </a:xfrm>
          <a:prstGeom prst="line">
            <a:avLst/>
          </a:prstGeom>
          <a:noFill/>
          <a:ln w="9525">
            <a:solidFill>
              <a:schemeClr val="tx1"/>
            </a:solidFill>
            <a:round/>
            <a:headEnd type="triangle" w="med" len="med"/>
            <a:tailEnd type="triangle" w="med" len="med"/>
          </a:ln>
          <a:effectLst/>
        </p:spPr>
        <p:txBody>
          <a:bodyPr>
            <a:spAutoFit/>
          </a:bodyPr>
          <a:lstStyle/>
          <a:p>
            <a:endParaRPr lang="zh-CN" altLang="en-US"/>
          </a:p>
        </p:txBody>
      </p:sp>
      <p:sp>
        <p:nvSpPr>
          <p:cNvPr id="9" name="Line 9"/>
          <p:cNvSpPr>
            <a:spLocks noChangeShapeType="1"/>
          </p:cNvSpPr>
          <p:nvPr/>
        </p:nvSpPr>
        <p:spPr bwMode="auto">
          <a:xfrm flipH="1">
            <a:off x="4140200" y="836613"/>
            <a:ext cx="1152525" cy="43180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0" name="Text Box 10"/>
          <p:cNvSpPr txBox="1">
            <a:spLocks noChangeArrowheads="1"/>
          </p:cNvSpPr>
          <p:nvPr/>
        </p:nvSpPr>
        <p:spPr bwMode="auto">
          <a:xfrm>
            <a:off x="5003800" y="692150"/>
            <a:ext cx="1800225" cy="701675"/>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zh-CN" altLang="en-US">
                <a:latin typeface="Arial" charset="0"/>
              </a:rPr>
              <a:t>时钟事件是</a:t>
            </a:r>
            <a:r>
              <a:rPr lang="en-US" altLang="zh-CN">
                <a:latin typeface="Arial" charset="0"/>
              </a:rPr>
              <a:t>wclk</a:t>
            </a:r>
            <a:r>
              <a:rPr lang="zh-CN" altLang="en-US">
                <a:latin typeface="Arial" charset="0"/>
              </a:rPr>
              <a:t>的正跳变沿</a:t>
            </a:r>
          </a:p>
        </p:txBody>
      </p:sp>
      <p:sp>
        <p:nvSpPr>
          <p:cNvPr id="11" name="Text Box 11"/>
          <p:cNvSpPr txBox="1">
            <a:spLocks noChangeArrowheads="1"/>
          </p:cNvSpPr>
          <p:nvPr/>
        </p:nvSpPr>
        <p:spPr bwMode="auto">
          <a:xfrm>
            <a:off x="5700713" y="1484313"/>
            <a:ext cx="2232025" cy="976312"/>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zh-CN" altLang="en-US">
                <a:latin typeface="Arial" charset="0"/>
              </a:rPr>
              <a:t>缺省情况下，采样输入正好在</a:t>
            </a:r>
            <a:r>
              <a:rPr lang="en-US" altLang="zh-CN"/>
              <a:t>wclk</a:t>
            </a:r>
            <a:r>
              <a:rPr lang="zh-CN" altLang="en-US"/>
              <a:t>的正跳变沿前一步</a:t>
            </a:r>
            <a:endParaRPr lang="zh-CN" altLang="en-US">
              <a:latin typeface="Arial" charset="0"/>
            </a:endParaRPr>
          </a:p>
        </p:txBody>
      </p:sp>
      <p:sp>
        <p:nvSpPr>
          <p:cNvPr id="12" name="Line 13"/>
          <p:cNvSpPr>
            <a:spLocks noChangeShapeType="1"/>
          </p:cNvSpPr>
          <p:nvPr/>
        </p:nvSpPr>
        <p:spPr bwMode="auto">
          <a:xfrm flipH="1">
            <a:off x="5980113" y="4292600"/>
            <a:ext cx="647700" cy="503238"/>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3" name="Line 16"/>
          <p:cNvSpPr>
            <a:spLocks noChangeShapeType="1"/>
          </p:cNvSpPr>
          <p:nvPr/>
        </p:nvSpPr>
        <p:spPr bwMode="auto">
          <a:xfrm>
            <a:off x="2701925" y="5037138"/>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14" name="Line 17"/>
          <p:cNvSpPr>
            <a:spLocks noChangeShapeType="1"/>
          </p:cNvSpPr>
          <p:nvPr/>
        </p:nvSpPr>
        <p:spPr bwMode="auto">
          <a:xfrm>
            <a:off x="2701925" y="4652963"/>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15" name="Line 18"/>
          <p:cNvSpPr>
            <a:spLocks noChangeShapeType="1"/>
          </p:cNvSpPr>
          <p:nvPr/>
        </p:nvSpPr>
        <p:spPr bwMode="auto">
          <a:xfrm>
            <a:off x="2701925" y="5300663"/>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16" name="Line 19"/>
          <p:cNvSpPr>
            <a:spLocks noChangeShapeType="1"/>
          </p:cNvSpPr>
          <p:nvPr/>
        </p:nvSpPr>
        <p:spPr bwMode="auto">
          <a:xfrm>
            <a:off x="2701925" y="5661025"/>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17" name="Line 20"/>
          <p:cNvSpPr>
            <a:spLocks noChangeShapeType="1"/>
          </p:cNvSpPr>
          <p:nvPr/>
        </p:nvSpPr>
        <p:spPr bwMode="auto">
          <a:xfrm>
            <a:off x="2701925" y="5876925"/>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18" name="Line 21"/>
          <p:cNvSpPr>
            <a:spLocks noChangeShapeType="1"/>
          </p:cNvSpPr>
          <p:nvPr/>
        </p:nvSpPr>
        <p:spPr bwMode="auto">
          <a:xfrm>
            <a:off x="2701925" y="6237288"/>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19" name="Line 22"/>
          <p:cNvSpPr>
            <a:spLocks noChangeShapeType="1"/>
          </p:cNvSpPr>
          <p:nvPr/>
        </p:nvSpPr>
        <p:spPr bwMode="auto">
          <a:xfrm flipH="1" flipV="1">
            <a:off x="6086475" y="6381750"/>
            <a:ext cx="1943100"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20" name="Line 23"/>
          <p:cNvSpPr>
            <a:spLocks noChangeShapeType="1"/>
          </p:cNvSpPr>
          <p:nvPr/>
        </p:nvSpPr>
        <p:spPr bwMode="auto">
          <a:xfrm>
            <a:off x="3862388" y="4657725"/>
            <a:ext cx="720725" cy="0"/>
          </a:xfrm>
          <a:prstGeom prst="line">
            <a:avLst/>
          </a:prstGeom>
          <a:noFill/>
          <a:ln w="25400">
            <a:solidFill>
              <a:schemeClr val="tx1"/>
            </a:solidFill>
            <a:round/>
            <a:headEnd/>
            <a:tailEnd/>
          </a:ln>
          <a:effectLst/>
        </p:spPr>
        <p:txBody>
          <a:bodyPr>
            <a:spAutoFit/>
          </a:bodyPr>
          <a:lstStyle/>
          <a:p>
            <a:endParaRPr lang="zh-CN" altLang="en-US"/>
          </a:p>
        </p:txBody>
      </p:sp>
      <p:sp>
        <p:nvSpPr>
          <p:cNvPr id="21" name="Line 24"/>
          <p:cNvSpPr>
            <a:spLocks noChangeShapeType="1"/>
          </p:cNvSpPr>
          <p:nvPr/>
        </p:nvSpPr>
        <p:spPr bwMode="auto">
          <a:xfrm>
            <a:off x="5264150" y="4657725"/>
            <a:ext cx="720725" cy="0"/>
          </a:xfrm>
          <a:prstGeom prst="line">
            <a:avLst/>
          </a:prstGeom>
          <a:noFill/>
          <a:ln w="25400">
            <a:solidFill>
              <a:schemeClr val="tx1"/>
            </a:solidFill>
            <a:round/>
            <a:headEnd/>
            <a:tailEnd/>
          </a:ln>
          <a:effectLst/>
        </p:spPr>
        <p:txBody>
          <a:bodyPr>
            <a:spAutoFit/>
          </a:bodyPr>
          <a:lstStyle/>
          <a:p>
            <a:endParaRPr lang="zh-CN" altLang="en-US"/>
          </a:p>
        </p:txBody>
      </p:sp>
      <p:sp>
        <p:nvSpPr>
          <p:cNvPr id="22" name="Line 25"/>
          <p:cNvSpPr>
            <a:spLocks noChangeShapeType="1"/>
          </p:cNvSpPr>
          <p:nvPr/>
        </p:nvSpPr>
        <p:spPr bwMode="auto">
          <a:xfrm>
            <a:off x="6661150" y="4657725"/>
            <a:ext cx="720725" cy="0"/>
          </a:xfrm>
          <a:prstGeom prst="line">
            <a:avLst/>
          </a:prstGeom>
          <a:noFill/>
          <a:ln w="25400">
            <a:solidFill>
              <a:schemeClr val="tx1"/>
            </a:solidFill>
            <a:round/>
            <a:headEnd/>
            <a:tailEnd/>
          </a:ln>
          <a:effectLst/>
        </p:spPr>
        <p:txBody>
          <a:bodyPr>
            <a:spAutoFit/>
          </a:bodyPr>
          <a:lstStyle/>
          <a:p>
            <a:endParaRPr lang="zh-CN" altLang="en-US"/>
          </a:p>
        </p:txBody>
      </p:sp>
      <p:sp>
        <p:nvSpPr>
          <p:cNvPr id="23" name="Line 26"/>
          <p:cNvSpPr>
            <a:spLocks noChangeShapeType="1"/>
          </p:cNvSpPr>
          <p:nvPr/>
        </p:nvSpPr>
        <p:spPr bwMode="auto">
          <a:xfrm>
            <a:off x="3143250" y="5013325"/>
            <a:ext cx="720725" cy="0"/>
          </a:xfrm>
          <a:prstGeom prst="line">
            <a:avLst/>
          </a:prstGeom>
          <a:noFill/>
          <a:ln w="25400">
            <a:solidFill>
              <a:schemeClr val="tx1"/>
            </a:solidFill>
            <a:round/>
            <a:headEnd/>
            <a:tailEnd/>
          </a:ln>
          <a:effectLst/>
        </p:spPr>
        <p:txBody>
          <a:bodyPr>
            <a:spAutoFit/>
          </a:bodyPr>
          <a:lstStyle/>
          <a:p>
            <a:endParaRPr lang="zh-CN" altLang="en-US"/>
          </a:p>
        </p:txBody>
      </p:sp>
      <p:sp>
        <p:nvSpPr>
          <p:cNvPr id="24" name="Line 27"/>
          <p:cNvSpPr>
            <a:spLocks noChangeShapeType="1"/>
          </p:cNvSpPr>
          <p:nvPr/>
        </p:nvSpPr>
        <p:spPr bwMode="auto">
          <a:xfrm>
            <a:off x="4573588" y="5013325"/>
            <a:ext cx="720725" cy="0"/>
          </a:xfrm>
          <a:prstGeom prst="line">
            <a:avLst/>
          </a:prstGeom>
          <a:noFill/>
          <a:ln w="25400">
            <a:solidFill>
              <a:schemeClr val="tx1"/>
            </a:solidFill>
            <a:round/>
            <a:headEnd/>
            <a:tailEnd/>
          </a:ln>
          <a:effectLst/>
        </p:spPr>
        <p:txBody>
          <a:bodyPr>
            <a:spAutoFit/>
          </a:bodyPr>
          <a:lstStyle/>
          <a:p>
            <a:endParaRPr lang="zh-CN" altLang="en-US"/>
          </a:p>
        </p:txBody>
      </p:sp>
      <p:sp>
        <p:nvSpPr>
          <p:cNvPr id="25" name="Line 28"/>
          <p:cNvSpPr>
            <a:spLocks noChangeShapeType="1"/>
          </p:cNvSpPr>
          <p:nvPr/>
        </p:nvSpPr>
        <p:spPr bwMode="auto">
          <a:xfrm>
            <a:off x="5970588" y="5024438"/>
            <a:ext cx="720725" cy="0"/>
          </a:xfrm>
          <a:prstGeom prst="line">
            <a:avLst/>
          </a:prstGeom>
          <a:noFill/>
          <a:ln w="25400">
            <a:solidFill>
              <a:schemeClr val="tx1"/>
            </a:solidFill>
            <a:round/>
            <a:headEnd/>
            <a:tailEnd/>
          </a:ln>
          <a:effectLst/>
        </p:spPr>
        <p:txBody>
          <a:bodyPr>
            <a:spAutoFit/>
          </a:bodyPr>
          <a:lstStyle/>
          <a:p>
            <a:endParaRPr lang="zh-CN" altLang="en-US"/>
          </a:p>
        </p:txBody>
      </p:sp>
      <p:sp>
        <p:nvSpPr>
          <p:cNvPr id="26" name="Line 29"/>
          <p:cNvSpPr>
            <a:spLocks noChangeShapeType="1"/>
          </p:cNvSpPr>
          <p:nvPr/>
        </p:nvSpPr>
        <p:spPr bwMode="auto">
          <a:xfrm>
            <a:off x="3852863" y="4648200"/>
            <a:ext cx="0" cy="360363"/>
          </a:xfrm>
          <a:prstGeom prst="line">
            <a:avLst/>
          </a:prstGeom>
          <a:noFill/>
          <a:ln w="25400">
            <a:solidFill>
              <a:schemeClr val="tx1"/>
            </a:solidFill>
            <a:round/>
            <a:headEnd/>
            <a:tailEnd/>
          </a:ln>
          <a:effectLst/>
        </p:spPr>
        <p:txBody>
          <a:bodyPr>
            <a:spAutoFit/>
          </a:bodyPr>
          <a:lstStyle/>
          <a:p>
            <a:endParaRPr lang="zh-CN" altLang="en-US"/>
          </a:p>
        </p:txBody>
      </p:sp>
      <p:sp>
        <p:nvSpPr>
          <p:cNvPr id="27" name="Line 30"/>
          <p:cNvSpPr>
            <a:spLocks noChangeShapeType="1"/>
          </p:cNvSpPr>
          <p:nvPr/>
        </p:nvSpPr>
        <p:spPr bwMode="auto">
          <a:xfrm>
            <a:off x="4583113" y="4652963"/>
            <a:ext cx="0" cy="360362"/>
          </a:xfrm>
          <a:prstGeom prst="line">
            <a:avLst/>
          </a:prstGeom>
          <a:noFill/>
          <a:ln w="25400">
            <a:solidFill>
              <a:schemeClr val="tx1"/>
            </a:solidFill>
            <a:round/>
            <a:headEnd/>
            <a:tailEnd/>
          </a:ln>
          <a:effectLst/>
        </p:spPr>
        <p:txBody>
          <a:bodyPr>
            <a:spAutoFit/>
          </a:bodyPr>
          <a:lstStyle/>
          <a:p>
            <a:endParaRPr lang="zh-CN" altLang="en-US"/>
          </a:p>
        </p:txBody>
      </p:sp>
      <p:sp>
        <p:nvSpPr>
          <p:cNvPr id="28" name="Line 31"/>
          <p:cNvSpPr>
            <a:spLocks noChangeShapeType="1"/>
          </p:cNvSpPr>
          <p:nvPr/>
        </p:nvSpPr>
        <p:spPr bwMode="auto">
          <a:xfrm>
            <a:off x="5275263" y="4648200"/>
            <a:ext cx="0" cy="360363"/>
          </a:xfrm>
          <a:prstGeom prst="line">
            <a:avLst/>
          </a:prstGeom>
          <a:noFill/>
          <a:ln w="25400">
            <a:solidFill>
              <a:schemeClr val="tx1"/>
            </a:solidFill>
            <a:round/>
            <a:headEnd/>
            <a:tailEnd/>
          </a:ln>
          <a:effectLst/>
        </p:spPr>
        <p:txBody>
          <a:bodyPr>
            <a:spAutoFit/>
          </a:bodyPr>
          <a:lstStyle/>
          <a:p>
            <a:endParaRPr lang="zh-CN" altLang="en-US"/>
          </a:p>
        </p:txBody>
      </p:sp>
      <p:sp>
        <p:nvSpPr>
          <p:cNvPr id="29" name="Line 32"/>
          <p:cNvSpPr>
            <a:spLocks noChangeShapeType="1"/>
          </p:cNvSpPr>
          <p:nvPr/>
        </p:nvSpPr>
        <p:spPr bwMode="auto">
          <a:xfrm>
            <a:off x="6677025" y="4662488"/>
            <a:ext cx="0" cy="360362"/>
          </a:xfrm>
          <a:prstGeom prst="line">
            <a:avLst/>
          </a:prstGeom>
          <a:noFill/>
          <a:ln w="25400">
            <a:solidFill>
              <a:schemeClr val="tx1"/>
            </a:solidFill>
            <a:round/>
            <a:headEnd/>
            <a:tailEnd/>
          </a:ln>
          <a:effectLst/>
        </p:spPr>
        <p:txBody>
          <a:bodyPr>
            <a:spAutoFit/>
          </a:bodyPr>
          <a:lstStyle/>
          <a:p>
            <a:endParaRPr lang="zh-CN" altLang="en-US"/>
          </a:p>
        </p:txBody>
      </p:sp>
      <p:sp>
        <p:nvSpPr>
          <p:cNvPr id="30" name="Line 33"/>
          <p:cNvSpPr>
            <a:spLocks noChangeShapeType="1"/>
          </p:cNvSpPr>
          <p:nvPr/>
        </p:nvSpPr>
        <p:spPr bwMode="auto">
          <a:xfrm>
            <a:off x="5975350" y="4652963"/>
            <a:ext cx="0" cy="360362"/>
          </a:xfrm>
          <a:prstGeom prst="line">
            <a:avLst/>
          </a:prstGeom>
          <a:noFill/>
          <a:ln w="25400">
            <a:solidFill>
              <a:schemeClr val="tx1"/>
            </a:solidFill>
            <a:round/>
            <a:headEnd/>
            <a:tailEnd/>
          </a:ln>
          <a:effectLst/>
        </p:spPr>
        <p:txBody>
          <a:bodyPr>
            <a:spAutoFit/>
          </a:bodyPr>
          <a:lstStyle/>
          <a:p>
            <a:endParaRPr lang="zh-CN" altLang="en-US"/>
          </a:p>
        </p:txBody>
      </p:sp>
      <p:sp>
        <p:nvSpPr>
          <p:cNvPr id="31" name="Line 34"/>
          <p:cNvSpPr>
            <a:spLocks noChangeShapeType="1"/>
          </p:cNvSpPr>
          <p:nvPr/>
        </p:nvSpPr>
        <p:spPr bwMode="auto">
          <a:xfrm rot="5400000">
            <a:off x="2772569" y="5372894"/>
            <a:ext cx="2160588"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32" name="Line 35"/>
          <p:cNvSpPr>
            <a:spLocks noChangeShapeType="1"/>
          </p:cNvSpPr>
          <p:nvPr/>
        </p:nvSpPr>
        <p:spPr bwMode="auto">
          <a:xfrm rot="5400000">
            <a:off x="4214019" y="5372894"/>
            <a:ext cx="2160588" cy="0"/>
          </a:xfrm>
          <a:prstGeom prst="line">
            <a:avLst/>
          </a:prstGeom>
          <a:noFill/>
          <a:ln w="25400" cap="rnd">
            <a:solidFill>
              <a:schemeClr val="tx1"/>
            </a:solidFill>
            <a:prstDash val="sysDot"/>
            <a:round/>
            <a:headEnd/>
            <a:tailEnd/>
          </a:ln>
          <a:effectLst/>
        </p:spPr>
        <p:txBody>
          <a:bodyPr>
            <a:spAutoFit/>
          </a:bodyPr>
          <a:lstStyle/>
          <a:p>
            <a:endParaRPr lang="zh-CN" altLang="en-US"/>
          </a:p>
        </p:txBody>
      </p:sp>
      <p:sp>
        <p:nvSpPr>
          <p:cNvPr id="33" name="Line 36"/>
          <p:cNvSpPr>
            <a:spLocks noChangeShapeType="1"/>
          </p:cNvSpPr>
          <p:nvPr/>
        </p:nvSpPr>
        <p:spPr bwMode="auto">
          <a:xfrm rot="5400000">
            <a:off x="3493294" y="5372894"/>
            <a:ext cx="2160588"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34" name="Line 37"/>
          <p:cNvSpPr>
            <a:spLocks noChangeShapeType="1"/>
          </p:cNvSpPr>
          <p:nvPr/>
        </p:nvSpPr>
        <p:spPr bwMode="auto">
          <a:xfrm rot="5400000">
            <a:off x="3991769" y="5372894"/>
            <a:ext cx="2160588" cy="0"/>
          </a:xfrm>
          <a:prstGeom prst="line">
            <a:avLst/>
          </a:prstGeom>
          <a:noFill/>
          <a:ln w="25400" cap="rnd">
            <a:solidFill>
              <a:schemeClr val="tx1"/>
            </a:solidFill>
            <a:prstDash val="sysDot"/>
            <a:round/>
            <a:headEnd/>
            <a:tailEnd/>
          </a:ln>
          <a:effectLst/>
        </p:spPr>
        <p:txBody>
          <a:bodyPr>
            <a:spAutoFit/>
          </a:bodyPr>
          <a:lstStyle/>
          <a:p>
            <a:endParaRPr lang="zh-CN" altLang="en-US"/>
          </a:p>
        </p:txBody>
      </p:sp>
      <p:sp>
        <p:nvSpPr>
          <p:cNvPr id="35" name="Line 38"/>
          <p:cNvSpPr>
            <a:spLocks noChangeShapeType="1"/>
          </p:cNvSpPr>
          <p:nvPr/>
        </p:nvSpPr>
        <p:spPr bwMode="auto">
          <a:xfrm rot="5400000">
            <a:off x="4899819" y="5372894"/>
            <a:ext cx="2160588"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36" name="Line 39"/>
          <p:cNvSpPr>
            <a:spLocks noChangeShapeType="1"/>
          </p:cNvSpPr>
          <p:nvPr/>
        </p:nvSpPr>
        <p:spPr bwMode="auto">
          <a:xfrm rot="5400000">
            <a:off x="4906169" y="5372894"/>
            <a:ext cx="2160588" cy="0"/>
          </a:xfrm>
          <a:prstGeom prst="line">
            <a:avLst/>
          </a:prstGeom>
          <a:noFill/>
          <a:ln w="25400" cap="rnd">
            <a:solidFill>
              <a:schemeClr val="tx1"/>
            </a:solidFill>
            <a:prstDash val="sysDot"/>
            <a:round/>
            <a:headEnd/>
            <a:tailEnd/>
          </a:ln>
          <a:effectLst/>
        </p:spPr>
        <p:txBody>
          <a:bodyPr>
            <a:spAutoFit/>
          </a:bodyPr>
          <a:lstStyle/>
          <a:p>
            <a:endParaRPr lang="zh-CN" altLang="en-US"/>
          </a:p>
        </p:txBody>
      </p:sp>
      <p:grpSp>
        <p:nvGrpSpPr>
          <p:cNvPr id="37" name="Group 40"/>
          <p:cNvGrpSpPr>
            <a:grpSpLocks/>
          </p:cNvGrpSpPr>
          <p:nvPr/>
        </p:nvGrpSpPr>
        <p:grpSpPr bwMode="auto">
          <a:xfrm>
            <a:off x="3700463" y="5300663"/>
            <a:ext cx="296862" cy="369887"/>
            <a:chOff x="1196" y="3339"/>
            <a:chExt cx="187" cy="233"/>
          </a:xfrm>
          <a:solidFill>
            <a:srgbClr val="00B0F0"/>
          </a:solidFill>
        </p:grpSpPr>
        <p:sp>
          <p:nvSpPr>
            <p:cNvPr id="38" name="Line 41"/>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39" name="Line 42"/>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40" name="Group 43"/>
          <p:cNvGrpSpPr>
            <a:grpSpLocks/>
          </p:cNvGrpSpPr>
          <p:nvPr/>
        </p:nvGrpSpPr>
        <p:grpSpPr bwMode="auto">
          <a:xfrm>
            <a:off x="4397375" y="5867400"/>
            <a:ext cx="296863" cy="369888"/>
            <a:chOff x="1196" y="3339"/>
            <a:chExt cx="187" cy="233"/>
          </a:xfrm>
          <a:solidFill>
            <a:srgbClr val="00B0F0"/>
          </a:solidFill>
        </p:grpSpPr>
        <p:sp>
          <p:nvSpPr>
            <p:cNvPr id="41" name="Line 44"/>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42" name="Line 45"/>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43" name="Group 46"/>
          <p:cNvGrpSpPr>
            <a:grpSpLocks/>
          </p:cNvGrpSpPr>
          <p:nvPr/>
        </p:nvGrpSpPr>
        <p:grpSpPr bwMode="auto">
          <a:xfrm>
            <a:off x="5835650" y="5876925"/>
            <a:ext cx="296863" cy="369888"/>
            <a:chOff x="1196" y="3339"/>
            <a:chExt cx="187" cy="233"/>
          </a:xfrm>
          <a:solidFill>
            <a:srgbClr val="00B0F0"/>
          </a:solidFill>
        </p:grpSpPr>
        <p:sp>
          <p:nvSpPr>
            <p:cNvPr id="44" name="Line 47"/>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45" name="Line 48"/>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46" name="Group 49"/>
          <p:cNvGrpSpPr>
            <a:grpSpLocks/>
          </p:cNvGrpSpPr>
          <p:nvPr/>
        </p:nvGrpSpPr>
        <p:grpSpPr bwMode="auto">
          <a:xfrm>
            <a:off x="6575425" y="5295900"/>
            <a:ext cx="296863" cy="369888"/>
            <a:chOff x="1196" y="3339"/>
            <a:chExt cx="187" cy="233"/>
          </a:xfrm>
          <a:solidFill>
            <a:srgbClr val="00B0F0"/>
          </a:solidFill>
        </p:grpSpPr>
        <p:sp>
          <p:nvSpPr>
            <p:cNvPr id="47" name="Line 50"/>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48" name="Line 51"/>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49" name="Group 52"/>
          <p:cNvGrpSpPr>
            <a:grpSpLocks/>
          </p:cNvGrpSpPr>
          <p:nvPr/>
        </p:nvGrpSpPr>
        <p:grpSpPr bwMode="auto">
          <a:xfrm>
            <a:off x="5149850" y="5300663"/>
            <a:ext cx="296863" cy="369887"/>
            <a:chOff x="1196" y="3339"/>
            <a:chExt cx="187" cy="233"/>
          </a:xfrm>
          <a:solidFill>
            <a:srgbClr val="00B0F0"/>
          </a:solidFill>
        </p:grpSpPr>
        <p:sp>
          <p:nvSpPr>
            <p:cNvPr id="50" name="Line 53"/>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51" name="Line 54"/>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52" name="Line 55"/>
          <p:cNvSpPr>
            <a:spLocks noChangeShapeType="1"/>
          </p:cNvSpPr>
          <p:nvPr/>
        </p:nvSpPr>
        <p:spPr bwMode="auto">
          <a:xfrm rot="5400000">
            <a:off x="5590381" y="5301457"/>
            <a:ext cx="2160587" cy="0"/>
          </a:xfrm>
          <a:prstGeom prst="line">
            <a:avLst/>
          </a:prstGeom>
          <a:noFill/>
          <a:ln w="9525" cap="rnd">
            <a:solidFill>
              <a:schemeClr val="tx1"/>
            </a:solidFill>
            <a:prstDash val="sysDot"/>
            <a:round/>
            <a:headEnd/>
            <a:tailEnd/>
          </a:ln>
          <a:effectLst/>
        </p:spPr>
        <p:txBody>
          <a:bodyPr>
            <a:spAutoFit/>
          </a:bodyPr>
          <a:lstStyle/>
          <a:p>
            <a:endParaRPr lang="zh-CN" altLang="en-US"/>
          </a:p>
        </p:txBody>
      </p:sp>
      <p:grpSp>
        <p:nvGrpSpPr>
          <p:cNvPr id="53" name="Group 56"/>
          <p:cNvGrpSpPr>
            <a:grpSpLocks/>
          </p:cNvGrpSpPr>
          <p:nvPr/>
        </p:nvGrpSpPr>
        <p:grpSpPr bwMode="auto">
          <a:xfrm>
            <a:off x="7245350" y="5876925"/>
            <a:ext cx="296863" cy="369888"/>
            <a:chOff x="1196" y="3339"/>
            <a:chExt cx="187" cy="233"/>
          </a:xfrm>
          <a:solidFill>
            <a:srgbClr val="00B0F0"/>
          </a:solidFill>
        </p:grpSpPr>
        <p:sp>
          <p:nvSpPr>
            <p:cNvPr id="54" name="Line 57"/>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55" name="Line 58"/>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56" name="Line 59"/>
          <p:cNvSpPr>
            <a:spLocks noChangeShapeType="1"/>
          </p:cNvSpPr>
          <p:nvPr/>
        </p:nvSpPr>
        <p:spPr bwMode="auto">
          <a:xfrm>
            <a:off x="3987800" y="5310188"/>
            <a:ext cx="1171575" cy="0"/>
          </a:xfrm>
          <a:prstGeom prst="line">
            <a:avLst/>
          </a:prstGeom>
          <a:noFill/>
          <a:ln w="25400">
            <a:solidFill>
              <a:schemeClr val="tx1"/>
            </a:solidFill>
            <a:round/>
            <a:headEnd/>
            <a:tailEnd/>
          </a:ln>
          <a:effectLst/>
        </p:spPr>
        <p:txBody>
          <a:bodyPr>
            <a:spAutoFit/>
          </a:bodyPr>
          <a:lstStyle/>
          <a:p>
            <a:endParaRPr lang="zh-CN" altLang="en-US"/>
          </a:p>
        </p:txBody>
      </p:sp>
      <p:sp>
        <p:nvSpPr>
          <p:cNvPr id="57" name="Line 60"/>
          <p:cNvSpPr>
            <a:spLocks noChangeShapeType="1"/>
          </p:cNvSpPr>
          <p:nvPr/>
        </p:nvSpPr>
        <p:spPr bwMode="auto">
          <a:xfrm>
            <a:off x="5427663" y="5300663"/>
            <a:ext cx="1171575" cy="0"/>
          </a:xfrm>
          <a:prstGeom prst="line">
            <a:avLst/>
          </a:prstGeom>
          <a:noFill/>
          <a:ln w="25400">
            <a:solidFill>
              <a:schemeClr val="tx1"/>
            </a:solidFill>
            <a:round/>
            <a:headEnd/>
            <a:tailEnd/>
          </a:ln>
          <a:effectLst/>
        </p:spPr>
        <p:txBody>
          <a:bodyPr>
            <a:spAutoFit/>
          </a:bodyPr>
          <a:lstStyle/>
          <a:p>
            <a:endParaRPr lang="zh-CN" altLang="en-US"/>
          </a:p>
        </p:txBody>
      </p:sp>
      <p:sp>
        <p:nvSpPr>
          <p:cNvPr id="58" name="Line 61"/>
          <p:cNvSpPr>
            <a:spLocks noChangeShapeType="1"/>
          </p:cNvSpPr>
          <p:nvPr/>
        </p:nvSpPr>
        <p:spPr bwMode="auto">
          <a:xfrm>
            <a:off x="5418138" y="5651500"/>
            <a:ext cx="1171575" cy="0"/>
          </a:xfrm>
          <a:prstGeom prst="line">
            <a:avLst/>
          </a:prstGeom>
          <a:noFill/>
          <a:ln w="25400">
            <a:solidFill>
              <a:schemeClr val="tx1"/>
            </a:solidFill>
            <a:round/>
            <a:headEnd/>
            <a:tailEnd/>
          </a:ln>
          <a:effectLst/>
        </p:spPr>
        <p:txBody>
          <a:bodyPr>
            <a:spAutoFit/>
          </a:bodyPr>
          <a:lstStyle/>
          <a:p>
            <a:endParaRPr lang="zh-CN" altLang="en-US"/>
          </a:p>
        </p:txBody>
      </p:sp>
      <p:sp>
        <p:nvSpPr>
          <p:cNvPr id="59" name="Line 62"/>
          <p:cNvSpPr>
            <a:spLocks noChangeShapeType="1"/>
          </p:cNvSpPr>
          <p:nvPr/>
        </p:nvSpPr>
        <p:spPr bwMode="auto">
          <a:xfrm>
            <a:off x="3983038" y="5651500"/>
            <a:ext cx="1171575" cy="0"/>
          </a:xfrm>
          <a:prstGeom prst="line">
            <a:avLst/>
          </a:prstGeom>
          <a:noFill/>
          <a:ln w="25400">
            <a:solidFill>
              <a:schemeClr val="tx1"/>
            </a:solidFill>
            <a:round/>
            <a:headEnd/>
            <a:tailEnd/>
          </a:ln>
          <a:effectLst/>
        </p:spPr>
        <p:txBody>
          <a:bodyPr>
            <a:spAutoFit/>
          </a:bodyPr>
          <a:lstStyle/>
          <a:p>
            <a:endParaRPr lang="zh-CN" altLang="en-US"/>
          </a:p>
        </p:txBody>
      </p:sp>
      <p:sp>
        <p:nvSpPr>
          <p:cNvPr id="60" name="Line 63"/>
          <p:cNvSpPr>
            <a:spLocks noChangeShapeType="1"/>
          </p:cNvSpPr>
          <p:nvPr/>
        </p:nvSpPr>
        <p:spPr bwMode="auto">
          <a:xfrm>
            <a:off x="4675188" y="5876925"/>
            <a:ext cx="1171575" cy="0"/>
          </a:xfrm>
          <a:prstGeom prst="line">
            <a:avLst/>
          </a:prstGeom>
          <a:noFill/>
          <a:ln w="25400">
            <a:solidFill>
              <a:schemeClr val="tx1"/>
            </a:solidFill>
            <a:round/>
            <a:headEnd/>
            <a:tailEnd/>
          </a:ln>
          <a:effectLst/>
        </p:spPr>
        <p:txBody>
          <a:bodyPr>
            <a:spAutoFit/>
          </a:bodyPr>
          <a:lstStyle/>
          <a:p>
            <a:endParaRPr lang="zh-CN" altLang="en-US"/>
          </a:p>
        </p:txBody>
      </p:sp>
      <p:sp>
        <p:nvSpPr>
          <p:cNvPr id="61" name="Line 64"/>
          <p:cNvSpPr>
            <a:spLocks noChangeShapeType="1"/>
          </p:cNvSpPr>
          <p:nvPr/>
        </p:nvSpPr>
        <p:spPr bwMode="auto">
          <a:xfrm>
            <a:off x="4679950" y="6227763"/>
            <a:ext cx="1171575" cy="0"/>
          </a:xfrm>
          <a:prstGeom prst="line">
            <a:avLst/>
          </a:prstGeom>
          <a:noFill/>
          <a:ln w="25400">
            <a:solidFill>
              <a:schemeClr val="tx1"/>
            </a:solidFill>
            <a:round/>
            <a:headEnd/>
            <a:tailEnd/>
          </a:ln>
          <a:effectLst/>
        </p:spPr>
        <p:txBody>
          <a:bodyPr>
            <a:spAutoFit/>
          </a:bodyPr>
          <a:lstStyle/>
          <a:p>
            <a:endParaRPr lang="zh-CN" altLang="en-US"/>
          </a:p>
        </p:txBody>
      </p:sp>
      <p:sp>
        <p:nvSpPr>
          <p:cNvPr id="62" name="Line 65"/>
          <p:cNvSpPr>
            <a:spLocks noChangeShapeType="1"/>
          </p:cNvSpPr>
          <p:nvPr/>
        </p:nvSpPr>
        <p:spPr bwMode="auto">
          <a:xfrm>
            <a:off x="6100763" y="5886450"/>
            <a:ext cx="1171575" cy="0"/>
          </a:xfrm>
          <a:prstGeom prst="line">
            <a:avLst/>
          </a:prstGeom>
          <a:noFill/>
          <a:ln w="25400">
            <a:solidFill>
              <a:schemeClr val="tx1"/>
            </a:solidFill>
            <a:round/>
            <a:headEnd/>
            <a:tailEnd/>
          </a:ln>
          <a:effectLst/>
        </p:spPr>
        <p:txBody>
          <a:bodyPr>
            <a:spAutoFit/>
          </a:bodyPr>
          <a:lstStyle/>
          <a:p>
            <a:endParaRPr lang="zh-CN" altLang="en-US"/>
          </a:p>
        </p:txBody>
      </p:sp>
      <p:sp>
        <p:nvSpPr>
          <p:cNvPr id="63" name="Line 66"/>
          <p:cNvSpPr>
            <a:spLocks noChangeShapeType="1"/>
          </p:cNvSpPr>
          <p:nvPr/>
        </p:nvSpPr>
        <p:spPr bwMode="auto">
          <a:xfrm>
            <a:off x="6110288" y="6227763"/>
            <a:ext cx="1171575" cy="0"/>
          </a:xfrm>
          <a:prstGeom prst="line">
            <a:avLst/>
          </a:prstGeom>
          <a:noFill/>
          <a:ln w="25400">
            <a:solidFill>
              <a:schemeClr val="tx1"/>
            </a:solidFill>
            <a:round/>
            <a:headEnd/>
            <a:tailEnd/>
          </a:ln>
          <a:effectLst/>
        </p:spPr>
        <p:txBody>
          <a:bodyPr>
            <a:spAutoFit/>
          </a:bodyPr>
          <a:lstStyle/>
          <a:p>
            <a:endParaRPr lang="zh-CN" altLang="en-US"/>
          </a:p>
        </p:txBody>
      </p:sp>
      <p:sp>
        <p:nvSpPr>
          <p:cNvPr id="64" name="Line 67"/>
          <p:cNvSpPr>
            <a:spLocks noChangeShapeType="1"/>
          </p:cNvSpPr>
          <p:nvPr/>
        </p:nvSpPr>
        <p:spPr bwMode="auto">
          <a:xfrm>
            <a:off x="3143250" y="5319713"/>
            <a:ext cx="585788" cy="0"/>
          </a:xfrm>
          <a:prstGeom prst="line">
            <a:avLst/>
          </a:prstGeom>
          <a:noFill/>
          <a:ln w="25400">
            <a:solidFill>
              <a:schemeClr val="tx1"/>
            </a:solidFill>
            <a:round/>
            <a:headEnd/>
            <a:tailEnd/>
          </a:ln>
          <a:effectLst/>
        </p:spPr>
        <p:txBody>
          <a:bodyPr>
            <a:spAutoFit/>
          </a:bodyPr>
          <a:lstStyle/>
          <a:p>
            <a:endParaRPr lang="zh-CN" altLang="en-US"/>
          </a:p>
        </p:txBody>
      </p:sp>
      <p:sp>
        <p:nvSpPr>
          <p:cNvPr id="65" name="Line 68"/>
          <p:cNvSpPr>
            <a:spLocks noChangeShapeType="1"/>
          </p:cNvSpPr>
          <p:nvPr/>
        </p:nvSpPr>
        <p:spPr bwMode="auto">
          <a:xfrm>
            <a:off x="3130550" y="5651500"/>
            <a:ext cx="585788" cy="0"/>
          </a:xfrm>
          <a:prstGeom prst="line">
            <a:avLst/>
          </a:prstGeom>
          <a:noFill/>
          <a:ln w="25400">
            <a:solidFill>
              <a:schemeClr val="tx1"/>
            </a:solidFill>
            <a:round/>
            <a:headEnd/>
            <a:tailEnd/>
          </a:ln>
          <a:effectLst/>
        </p:spPr>
        <p:txBody>
          <a:bodyPr>
            <a:spAutoFit/>
          </a:bodyPr>
          <a:lstStyle/>
          <a:p>
            <a:endParaRPr lang="zh-CN" altLang="en-US"/>
          </a:p>
        </p:txBody>
      </p:sp>
      <p:sp>
        <p:nvSpPr>
          <p:cNvPr id="66" name="Line 69"/>
          <p:cNvSpPr>
            <a:spLocks noChangeShapeType="1"/>
          </p:cNvSpPr>
          <p:nvPr/>
        </p:nvSpPr>
        <p:spPr bwMode="auto">
          <a:xfrm>
            <a:off x="6850063" y="5310188"/>
            <a:ext cx="585787" cy="0"/>
          </a:xfrm>
          <a:prstGeom prst="line">
            <a:avLst/>
          </a:prstGeom>
          <a:noFill/>
          <a:ln w="25400">
            <a:solidFill>
              <a:schemeClr val="tx1"/>
            </a:solidFill>
            <a:round/>
            <a:headEnd/>
            <a:tailEnd/>
          </a:ln>
          <a:effectLst/>
        </p:spPr>
        <p:txBody>
          <a:bodyPr>
            <a:spAutoFit/>
          </a:bodyPr>
          <a:lstStyle/>
          <a:p>
            <a:endParaRPr lang="zh-CN" altLang="en-US"/>
          </a:p>
        </p:txBody>
      </p:sp>
      <p:sp>
        <p:nvSpPr>
          <p:cNvPr id="67" name="Line 70"/>
          <p:cNvSpPr>
            <a:spLocks noChangeShapeType="1"/>
          </p:cNvSpPr>
          <p:nvPr/>
        </p:nvSpPr>
        <p:spPr bwMode="auto">
          <a:xfrm>
            <a:off x="3479800" y="5886450"/>
            <a:ext cx="930275" cy="0"/>
          </a:xfrm>
          <a:prstGeom prst="line">
            <a:avLst/>
          </a:prstGeom>
          <a:noFill/>
          <a:ln w="25400">
            <a:solidFill>
              <a:schemeClr val="tx1"/>
            </a:solidFill>
            <a:round/>
            <a:headEnd/>
            <a:tailEnd/>
          </a:ln>
          <a:effectLst/>
        </p:spPr>
        <p:txBody>
          <a:bodyPr>
            <a:spAutoFit/>
          </a:bodyPr>
          <a:lstStyle/>
          <a:p>
            <a:endParaRPr lang="zh-CN" altLang="en-US"/>
          </a:p>
        </p:txBody>
      </p:sp>
      <p:sp>
        <p:nvSpPr>
          <p:cNvPr id="68" name="Line 71"/>
          <p:cNvSpPr>
            <a:spLocks noChangeShapeType="1"/>
          </p:cNvSpPr>
          <p:nvPr/>
        </p:nvSpPr>
        <p:spPr bwMode="auto">
          <a:xfrm>
            <a:off x="6859588" y="5651500"/>
            <a:ext cx="585787" cy="0"/>
          </a:xfrm>
          <a:prstGeom prst="line">
            <a:avLst/>
          </a:prstGeom>
          <a:noFill/>
          <a:ln w="25400">
            <a:solidFill>
              <a:schemeClr val="tx1"/>
            </a:solidFill>
            <a:round/>
            <a:headEnd/>
            <a:tailEnd/>
          </a:ln>
          <a:effectLst/>
        </p:spPr>
        <p:txBody>
          <a:bodyPr>
            <a:spAutoFit/>
          </a:bodyPr>
          <a:lstStyle/>
          <a:p>
            <a:endParaRPr lang="zh-CN" altLang="en-US"/>
          </a:p>
        </p:txBody>
      </p:sp>
      <p:sp>
        <p:nvSpPr>
          <p:cNvPr id="69" name="Line 72"/>
          <p:cNvSpPr>
            <a:spLocks noChangeShapeType="1"/>
          </p:cNvSpPr>
          <p:nvPr/>
        </p:nvSpPr>
        <p:spPr bwMode="auto">
          <a:xfrm>
            <a:off x="3470275" y="6227763"/>
            <a:ext cx="930275" cy="0"/>
          </a:xfrm>
          <a:prstGeom prst="line">
            <a:avLst/>
          </a:prstGeom>
          <a:noFill/>
          <a:ln w="25400">
            <a:solidFill>
              <a:schemeClr val="tx1"/>
            </a:solidFill>
            <a:round/>
            <a:headEnd/>
            <a:tailEnd/>
          </a:ln>
          <a:effectLst/>
        </p:spPr>
        <p:txBody>
          <a:bodyPr>
            <a:spAutoFit/>
          </a:bodyPr>
          <a:lstStyle/>
          <a:p>
            <a:endParaRPr lang="zh-CN" altLang="en-US"/>
          </a:p>
        </p:txBody>
      </p:sp>
      <p:sp>
        <p:nvSpPr>
          <p:cNvPr id="70" name="Line 75"/>
          <p:cNvSpPr>
            <a:spLocks noChangeShapeType="1"/>
          </p:cNvSpPr>
          <p:nvPr/>
        </p:nvSpPr>
        <p:spPr bwMode="auto">
          <a:xfrm flipH="1">
            <a:off x="5078413" y="5734050"/>
            <a:ext cx="215900" cy="0"/>
          </a:xfrm>
          <a:prstGeom prst="line">
            <a:avLst/>
          </a:prstGeom>
          <a:noFill/>
          <a:ln w="9525">
            <a:solidFill>
              <a:schemeClr val="tx1"/>
            </a:solidFill>
            <a:round/>
            <a:headEnd type="triangle" w="sm" len="sm"/>
            <a:tailEnd type="triangle" w="sm" len="sm"/>
          </a:ln>
          <a:effectLst/>
        </p:spPr>
        <p:txBody>
          <a:bodyPr>
            <a:spAutoFit/>
          </a:bodyPr>
          <a:lstStyle/>
          <a:p>
            <a:endParaRPr lang="zh-CN" altLang="en-US"/>
          </a:p>
        </p:txBody>
      </p:sp>
      <p:sp>
        <p:nvSpPr>
          <p:cNvPr id="71" name="Line 76"/>
          <p:cNvSpPr>
            <a:spLocks noChangeShapeType="1"/>
          </p:cNvSpPr>
          <p:nvPr/>
        </p:nvSpPr>
        <p:spPr bwMode="auto">
          <a:xfrm flipV="1">
            <a:off x="2414588" y="5734050"/>
            <a:ext cx="2592387"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72" name="Text Box 77"/>
          <p:cNvSpPr txBox="1">
            <a:spLocks noChangeArrowheads="1"/>
          </p:cNvSpPr>
          <p:nvPr/>
        </p:nvSpPr>
        <p:spPr bwMode="auto">
          <a:xfrm>
            <a:off x="1068388" y="5505450"/>
            <a:ext cx="1382712" cy="376238"/>
          </a:xfrm>
          <a:prstGeom prst="rect">
            <a:avLst/>
          </a:prstGeom>
          <a:solidFill>
            <a:srgbClr val="00B0F0"/>
          </a:solidFill>
          <a:ln w="9525">
            <a:solidFill>
              <a:schemeClr val="tx1"/>
            </a:solidFill>
            <a:miter lim="800000"/>
            <a:headEnd/>
            <a:tailEnd/>
          </a:ln>
          <a:effectLst/>
        </p:spPr>
        <p:txBody>
          <a:bodyPr>
            <a:spAutoFit/>
          </a:bodyPr>
          <a:lstStyle/>
          <a:p>
            <a:pPr algn="ctr">
              <a:lnSpc>
                <a:spcPct val="100000"/>
              </a:lnSpc>
              <a:buClrTx/>
              <a:buSzTx/>
              <a:buFontTx/>
              <a:buNone/>
            </a:pPr>
            <a:r>
              <a:rPr lang="zh-CN" altLang="en-US">
                <a:latin typeface="Tahoma" pitchFamily="34" charset="0"/>
              </a:rPr>
              <a:t>输入的歪斜</a:t>
            </a:r>
          </a:p>
        </p:txBody>
      </p:sp>
      <p:sp>
        <p:nvSpPr>
          <p:cNvPr id="73" name="Line 78"/>
          <p:cNvSpPr>
            <a:spLocks noChangeShapeType="1"/>
          </p:cNvSpPr>
          <p:nvPr/>
        </p:nvSpPr>
        <p:spPr bwMode="auto">
          <a:xfrm flipH="1">
            <a:off x="2555875" y="1916113"/>
            <a:ext cx="3168650"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74" name="Text Box 79"/>
          <p:cNvSpPr txBox="1">
            <a:spLocks noChangeArrowheads="1"/>
          </p:cNvSpPr>
          <p:nvPr/>
        </p:nvSpPr>
        <p:spPr bwMode="auto">
          <a:xfrm>
            <a:off x="2586038" y="4703763"/>
            <a:ext cx="863600" cy="339725"/>
          </a:xfrm>
          <a:prstGeom prst="rect">
            <a:avLst/>
          </a:prstGeom>
          <a:noFill/>
          <a:ln w="9525" algn="ctr">
            <a:noFill/>
            <a:miter lim="800000"/>
            <a:headEnd/>
            <a:tailEnd/>
          </a:ln>
          <a:effectLst/>
        </p:spPr>
        <p:txBody>
          <a:bodyPr>
            <a:spAutoFit/>
          </a:bodyPr>
          <a:lstStyle/>
          <a:p>
            <a:pPr marL="342900" indent="-342900"/>
            <a:r>
              <a:rPr lang="en-US" altLang="zh-CN" dirty="0" err="1">
                <a:latin typeface="Arial" charset="0"/>
              </a:rPr>
              <a:t>wclk</a:t>
            </a:r>
            <a:endParaRPr lang="en-US" altLang="zh-CN" dirty="0">
              <a:latin typeface="Arial" charset="0"/>
            </a:endParaRPr>
          </a:p>
        </p:txBody>
      </p:sp>
      <p:sp>
        <p:nvSpPr>
          <p:cNvPr id="75" name="Text Box 80"/>
          <p:cNvSpPr txBox="1">
            <a:spLocks noChangeArrowheads="1"/>
          </p:cNvSpPr>
          <p:nvPr/>
        </p:nvSpPr>
        <p:spPr bwMode="auto">
          <a:xfrm>
            <a:off x="2549525" y="5326063"/>
            <a:ext cx="863600" cy="339725"/>
          </a:xfrm>
          <a:prstGeom prst="rect">
            <a:avLst/>
          </a:prstGeom>
          <a:noFill/>
          <a:ln w="9525" algn="ctr">
            <a:noFill/>
            <a:miter lim="800000"/>
            <a:headEnd/>
            <a:tailEnd/>
          </a:ln>
          <a:effectLst/>
        </p:spPr>
        <p:txBody>
          <a:bodyPr>
            <a:spAutoFit/>
          </a:bodyPr>
          <a:lstStyle/>
          <a:p>
            <a:pPr marL="342900" indent="-342900"/>
            <a:r>
              <a:rPr lang="en-US" altLang="zh-CN" dirty="0" err="1">
                <a:latin typeface="Arial" charset="0"/>
              </a:rPr>
              <a:t>wfull</a:t>
            </a:r>
            <a:endParaRPr lang="en-US" altLang="zh-CN" dirty="0">
              <a:latin typeface="Arial" charset="0"/>
            </a:endParaRPr>
          </a:p>
        </p:txBody>
      </p:sp>
      <p:sp>
        <p:nvSpPr>
          <p:cNvPr id="76" name="Text Box 81"/>
          <p:cNvSpPr txBox="1">
            <a:spLocks noChangeArrowheads="1"/>
          </p:cNvSpPr>
          <p:nvPr/>
        </p:nvSpPr>
        <p:spPr bwMode="auto">
          <a:xfrm>
            <a:off x="1479550" y="5913438"/>
            <a:ext cx="2132013" cy="339725"/>
          </a:xfrm>
          <a:prstGeom prst="rect">
            <a:avLst/>
          </a:prstGeom>
          <a:noFill/>
          <a:ln w="9525" algn="ctr">
            <a:noFill/>
            <a:miter lim="800000"/>
            <a:headEnd/>
            <a:tailEnd/>
          </a:ln>
          <a:effectLst/>
        </p:spPr>
        <p:txBody>
          <a:bodyPr>
            <a:spAutoFit/>
          </a:bodyPr>
          <a:lstStyle/>
          <a:p>
            <a:pPr marL="342900" indent="-342900"/>
            <a:r>
              <a:rPr lang="en-US" altLang="zh-CN" dirty="0" err="1">
                <a:latin typeface="Arial" charset="0"/>
              </a:rPr>
              <a:t>wdata,winc,wrst</a:t>
            </a:r>
            <a:endParaRPr lang="en-US" altLang="zh-CN" dirty="0">
              <a:latin typeface="Arial" charset="0"/>
            </a:endParaRPr>
          </a:p>
        </p:txBody>
      </p:sp>
      <p:grpSp>
        <p:nvGrpSpPr>
          <p:cNvPr id="77" name="Group 82"/>
          <p:cNvGrpSpPr>
            <a:grpSpLocks/>
          </p:cNvGrpSpPr>
          <p:nvPr/>
        </p:nvGrpSpPr>
        <p:grpSpPr bwMode="auto">
          <a:xfrm>
            <a:off x="3197225" y="5867400"/>
            <a:ext cx="296863" cy="369888"/>
            <a:chOff x="1196" y="3339"/>
            <a:chExt cx="187" cy="233"/>
          </a:xfrm>
          <a:solidFill>
            <a:srgbClr val="00B0F0"/>
          </a:solidFill>
        </p:grpSpPr>
        <p:sp>
          <p:nvSpPr>
            <p:cNvPr id="78" name="Line 83"/>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79" name="Line 84"/>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80" name="Text Box 14"/>
          <p:cNvSpPr txBox="1">
            <a:spLocks noChangeArrowheads="1"/>
          </p:cNvSpPr>
          <p:nvPr/>
        </p:nvSpPr>
        <p:spPr bwMode="auto">
          <a:xfrm>
            <a:off x="7380288" y="6165850"/>
            <a:ext cx="1728787" cy="706438"/>
          </a:xfrm>
          <a:prstGeom prst="rect">
            <a:avLst/>
          </a:prstGeom>
          <a:solidFill>
            <a:srgbClr val="00B0F0"/>
          </a:solidFill>
          <a:ln w="9525">
            <a:solidFill>
              <a:schemeClr val="tx1"/>
            </a:solidFill>
            <a:miter lim="800000"/>
            <a:headEnd/>
            <a:tailEnd/>
          </a:ln>
          <a:effectLst/>
        </p:spPr>
        <p:txBody>
          <a:bodyPr>
            <a:spAutoFit/>
          </a:bodyPr>
          <a:lstStyle/>
          <a:p>
            <a:pPr algn="ctr">
              <a:lnSpc>
                <a:spcPct val="100000"/>
              </a:lnSpc>
              <a:spcBef>
                <a:spcPct val="20000"/>
              </a:spcBef>
              <a:buClrTx/>
              <a:buSzTx/>
              <a:buFontTx/>
              <a:buNone/>
            </a:pPr>
            <a:r>
              <a:rPr lang="zh-CN" altLang="en-US">
                <a:latin typeface="Tahoma" pitchFamily="34" charset="0"/>
              </a:rPr>
              <a:t>输出的歪斜</a:t>
            </a:r>
          </a:p>
          <a:p>
            <a:pPr algn="ctr">
              <a:lnSpc>
                <a:spcPct val="100000"/>
              </a:lnSpc>
              <a:spcBef>
                <a:spcPct val="20000"/>
              </a:spcBef>
              <a:buClrTx/>
              <a:buSzTx/>
              <a:buFontTx/>
              <a:buNone/>
            </a:pPr>
            <a:r>
              <a:rPr lang="en-US" altLang="zh-CN">
                <a:latin typeface="Arial" charset="0"/>
              </a:rPr>
              <a:t>(negedge wclk)</a:t>
            </a:r>
          </a:p>
        </p:txBody>
      </p:sp>
      <p:sp>
        <p:nvSpPr>
          <p:cNvPr id="81" name="Text Box 12"/>
          <p:cNvSpPr txBox="1">
            <a:spLocks noChangeArrowheads="1"/>
          </p:cNvSpPr>
          <p:nvPr/>
        </p:nvSpPr>
        <p:spPr bwMode="auto">
          <a:xfrm>
            <a:off x="6302375" y="3811588"/>
            <a:ext cx="2663825" cy="650875"/>
          </a:xfrm>
          <a:prstGeom prst="rect">
            <a:avLst/>
          </a:prstGeom>
          <a:solidFill>
            <a:srgbClr val="00B0F0"/>
          </a:solidFill>
          <a:ln w="9525">
            <a:solidFill>
              <a:schemeClr val="tx1"/>
            </a:solidFill>
            <a:miter lim="800000"/>
            <a:headEnd/>
            <a:tailEnd/>
          </a:ln>
          <a:effectLst/>
        </p:spPr>
        <p:txBody>
          <a:bodyPr>
            <a:spAutoFit/>
          </a:bodyPr>
          <a:lstStyle/>
          <a:p>
            <a:pPr algn="ctr">
              <a:lnSpc>
                <a:spcPct val="100000"/>
              </a:lnSpc>
              <a:buClrTx/>
              <a:buSzTx/>
              <a:buFontTx/>
              <a:buNone/>
            </a:pPr>
            <a:r>
              <a:rPr lang="en-US" altLang="zh-CN">
                <a:latin typeface="Arial" charset="0"/>
              </a:rPr>
              <a:t>wdata,winc,wrs</a:t>
            </a:r>
            <a:r>
              <a:rPr lang="zh-CN" altLang="en-US">
                <a:latin typeface="Arial" charset="0"/>
              </a:rPr>
              <a:t>在</a:t>
            </a:r>
            <a:r>
              <a:rPr lang="en-US" altLang="zh-CN">
                <a:latin typeface="Arial" charset="0"/>
              </a:rPr>
              <a:t>@(negedge wclk)</a:t>
            </a:r>
            <a:r>
              <a:rPr lang="zh-CN" altLang="en-US">
                <a:latin typeface="Arial" charset="0"/>
              </a:rPr>
              <a:t>被驱动</a:t>
            </a:r>
          </a:p>
        </p:txBody>
      </p:sp>
      <p:sp>
        <p:nvSpPr>
          <p:cNvPr id="82" name="Line 85"/>
          <p:cNvSpPr>
            <a:spLocks noChangeShapeType="1"/>
          </p:cNvSpPr>
          <p:nvPr/>
        </p:nvSpPr>
        <p:spPr bwMode="auto">
          <a:xfrm flipH="1" flipV="1">
            <a:off x="2700338" y="2420938"/>
            <a:ext cx="647700" cy="574675"/>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83" name="Text Box 15"/>
          <p:cNvSpPr txBox="1">
            <a:spLocks noChangeArrowheads="1"/>
          </p:cNvSpPr>
          <p:nvPr/>
        </p:nvSpPr>
        <p:spPr bwMode="auto">
          <a:xfrm>
            <a:off x="2195513" y="2708275"/>
            <a:ext cx="3095625" cy="650875"/>
          </a:xfrm>
          <a:prstGeom prst="rect">
            <a:avLst/>
          </a:prstGeom>
          <a:solidFill>
            <a:srgbClr val="00B0F0"/>
          </a:solidFill>
          <a:ln w="9525">
            <a:solidFill>
              <a:schemeClr val="tx1"/>
            </a:solidFill>
            <a:miter lim="800000"/>
            <a:headEnd/>
            <a:tailEnd/>
          </a:ln>
          <a:effectLst/>
        </p:spPr>
        <p:txBody>
          <a:bodyPr>
            <a:spAutoFit/>
          </a:bodyPr>
          <a:lstStyle/>
          <a:p>
            <a:pPr>
              <a:lnSpc>
                <a:spcPct val="100000"/>
              </a:lnSpc>
              <a:buClrTx/>
              <a:buSzTx/>
              <a:buFontTx/>
              <a:buNone/>
            </a:pPr>
            <a:r>
              <a:rPr lang="zh-CN" altLang="en-US"/>
              <a:t>缺省情况下，在</a:t>
            </a:r>
            <a:r>
              <a:rPr lang="en-US" altLang="zh-CN"/>
              <a:t>wclk</a:t>
            </a:r>
            <a:r>
              <a:rPr lang="zh-CN" altLang="en-US"/>
              <a:t>的负跳变沿时刻，驱动</a:t>
            </a:r>
            <a:r>
              <a:rPr lang="en-US" altLang="zh-CN"/>
              <a:t>FIFO</a:t>
            </a:r>
            <a:r>
              <a:rPr lang="zh-CN" altLang="en-US"/>
              <a:t>的</a:t>
            </a:r>
            <a:r>
              <a:rPr lang="zh-CN" altLang="en-US">
                <a:latin typeface="Tahoma" pitchFamily="34" charset="0"/>
              </a:rPr>
              <a:t>激励 </a:t>
            </a:r>
          </a:p>
        </p:txBody>
      </p:sp>
      <p:sp>
        <p:nvSpPr>
          <p:cNvPr id="84" name="Text Box 86"/>
          <p:cNvSpPr txBox="1">
            <a:spLocks noChangeArrowheads="1"/>
          </p:cNvSpPr>
          <p:nvPr/>
        </p:nvSpPr>
        <p:spPr bwMode="auto">
          <a:xfrm>
            <a:off x="5819775" y="2560638"/>
            <a:ext cx="2665413" cy="979487"/>
          </a:xfrm>
          <a:prstGeom prst="rect">
            <a:avLst/>
          </a:prstGeom>
          <a:solidFill>
            <a:srgbClr val="00B0F0"/>
          </a:solidFill>
          <a:ln w="9525">
            <a:solidFill>
              <a:schemeClr val="tx1"/>
            </a:solidFill>
            <a:miter lim="800000"/>
            <a:headEnd/>
            <a:tailEnd/>
          </a:ln>
          <a:effectLst/>
        </p:spPr>
        <p:txBody>
          <a:bodyPr>
            <a:spAutoFit/>
          </a:bodyPr>
          <a:lstStyle/>
          <a:p>
            <a:pPr>
              <a:lnSpc>
                <a:spcPct val="100000"/>
              </a:lnSpc>
              <a:spcBef>
                <a:spcPct val="10000"/>
              </a:spcBef>
              <a:buClrTx/>
              <a:buSzTx/>
              <a:buFontTx/>
              <a:buNone/>
            </a:pPr>
            <a:r>
              <a:rPr lang="zh-CN" altLang="en-US"/>
              <a:t>测试模块编写时：</a:t>
            </a:r>
          </a:p>
          <a:p>
            <a:pPr>
              <a:lnSpc>
                <a:spcPct val="100000"/>
              </a:lnSpc>
              <a:spcBef>
                <a:spcPct val="10000"/>
              </a:spcBef>
              <a:buClrTx/>
              <a:buSzTx/>
              <a:buFontTx/>
              <a:buNone/>
            </a:pPr>
            <a:r>
              <a:rPr lang="en-US" altLang="zh-CN"/>
              <a:t>fifo.wfull   fifo.wdata</a:t>
            </a:r>
          </a:p>
          <a:p>
            <a:pPr>
              <a:lnSpc>
                <a:spcPct val="100000"/>
              </a:lnSpc>
              <a:spcBef>
                <a:spcPct val="10000"/>
              </a:spcBef>
              <a:buClrTx/>
              <a:buSzTx/>
              <a:buFontTx/>
              <a:buNone/>
            </a:pPr>
            <a:r>
              <a:rPr lang="en-US" altLang="zh-CN"/>
              <a:t>fifo.winc   fifo.wrst</a:t>
            </a:r>
            <a:r>
              <a:rPr lang="en-US" altLang="zh-CN">
                <a:latin typeface="Tahoma" pitchFamily="34" charset="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SystemVerilog</a:t>
            </a:r>
            <a:r>
              <a:rPr lang="zh-CN" altLang="en-US" dirty="0"/>
              <a:t>概述</a:t>
            </a:r>
            <a:br>
              <a:rPr lang="en-US" altLang="zh-CN" dirty="0"/>
            </a:br>
            <a:r>
              <a:rPr lang="zh-CN" altLang="en-US" sz="2400" dirty="0">
                <a:solidFill>
                  <a:schemeClr val="bg1">
                    <a:lumMod val="65000"/>
                  </a:schemeClr>
                </a:solidFill>
              </a:rPr>
              <a:t>发展历史</a:t>
            </a:r>
            <a:endParaRPr lang="en-US" dirty="0">
              <a:solidFill>
                <a:schemeClr val="bg1">
                  <a:lumMod val="65000"/>
                </a:schemeClr>
              </a:solidFill>
            </a:endParaRPr>
          </a:p>
        </p:txBody>
      </p:sp>
      <p:sp>
        <p:nvSpPr>
          <p:cNvPr id="4" name="Text Placeholder 3"/>
          <p:cNvSpPr>
            <a:spLocks noGrp="1"/>
          </p:cNvSpPr>
          <p:nvPr>
            <p:ph idx="1"/>
          </p:nvPr>
        </p:nvSpPr>
        <p:spPr/>
        <p:txBody>
          <a:bodyPr/>
          <a:lstStyle/>
          <a:p>
            <a:pPr marL="344487" indent="-342900">
              <a:buFont typeface="Arial" panose="020B0604020202020204" pitchFamily="34" charset="0"/>
              <a:buChar char="•"/>
            </a:pPr>
            <a:r>
              <a:rPr lang="en-US" altLang="zh-CN" dirty="0" err="1"/>
              <a:t>SystemVerilog</a:t>
            </a:r>
            <a:r>
              <a:rPr lang="zh-CN" altLang="en-US" dirty="0"/>
              <a:t>是</a:t>
            </a:r>
            <a:r>
              <a:rPr lang="en-US" altLang="zh-CN" dirty="0"/>
              <a:t>IEEE 1364-2005 Verilog</a:t>
            </a:r>
            <a:r>
              <a:rPr lang="zh-CN" altLang="en-US" dirty="0"/>
              <a:t>标准的扩展。</a:t>
            </a:r>
            <a:endParaRPr lang="en-US" altLang="zh-CN" dirty="0"/>
          </a:p>
          <a:p>
            <a:pPr marL="344487" indent="-342900">
              <a:buFont typeface="Arial" panose="020B0604020202020204" pitchFamily="34" charset="0"/>
              <a:buChar char="•"/>
            </a:pPr>
            <a:r>
              <a:rPr lang="zh-CN" altLang="en-US" dirty="0"/>
              <a:t>此扩展既包含了用来实现可综合设计的设计语言特性，也包含了用来对大型设计做验证的验证语言特性。</a:t>
            </a:r>
            <a:endParaRPr lang="en-US" altLang="zh-CN" dirty="0"/>
          </a:p>
          <a:p>
            <a:pPr marL="344487" indent="-342900">
              <a:buFont typeface="Arial" panose="020B0604020202020204" pitchFamily="34" charset="0"/>
              <a:buChar char="•"/>
            </a:pPr>
            <a:r>
              <a:rPr lang="en-US" altLang="zh-CN" dirty="0"/>
              <a:t>SystemVerilog</a:t>
            </a:r>
            <a:r>
              <a:rPr lang="zh-CN" altLang="en-US" dirty="0"/>
              <a:t>是一种新的硬件描述和验证语言（</a:t>
            </a:r>
            <a:r>
              <a:rPr lang="en-US" altLang="zh-CN" dirty="0"/>
              <a:t>HDVL</a:t>
            </a:r>
            <a:r>
              <a:rPr lang="zh-CN" altLang="en-US" dirty="0"/>
              <a:t>， </a:t>
            </a:r>
            <a:r>
              <a:rPr lang="en-US" altLang="zh-CN" dirty="0"/>
              <a:t>Hardware Description and Verification Language</a:t>
            </a:r>
            <a:r>
              <a:rPr lang="zh-CN" altLang="en-US" dirty="0"/>
              <a:t>）。</a:t>
            </a:r>
            <a:endParaRPr lang="en-US" altLang="zh-CN" dirty="0"/>
          </a:p>
          <a:p>
            <a:pPr marL="344487" indent="-342900">
              <a:buFont typeface="Arial" panose="020B0604020202020204" pitchFamily="34" charset="0"/>
              <a:buChar char="•"/>
            </a:pPr>
            <a:r>
              <a:rPr lang="en-US" altLang="zh-CN" dirty="0"/>
              <a:t>SV</a:t>
            </a:r>
            <a:r>
              <a:rPr lang="zh-CN" altLang="en-US" dirty="0"/>
              <a:t>旨于通过一种统一的语言来帮助工程师对大型复杂硬件系统进行建模，并且对其功能进行验证。</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4</a:t>
            </a:fld>
            <a:endParaRPr lang="en-US" dirty="0"/>
          </a:p>
        </p:txBody>
      </p:sp>
    </p:spTree>
    <p:extLst>
      <p:ext uri="{BB962C8B-B14F-4D97-AF65-F5344CB8AC3E}">
        <p14:creationId xmlns:p14="http://schemas.microsoft.com/office/powerpoint/2010/main" val="690835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时钟块的调度</a:t>
            </a:r>
          </a:p>
        </p:txBody>
      </p:sp>
      <p:sp>
        <p:nvSpPr>
          <p:cNvPr id="3" name="内容占位符 2"/>
          <p:cNvSpPr>
            <a:spLocks noGrp="1"/>
          </p:cNvSpPr>
          <p:nvPr>
            <p:ph idx="1"/>
          </p:nvPr>
        </p:nvSpPr>
        <p:spPr/>
        <p:txBody>
          <a:bodyPr/>
          <a:lstStyle/>
          <a:p>
            <a:endParaRPr lang="zh-CN" altLang="en-US"/>
          </a:p>
        </p:txBody>
      </p:sp>
      <p:sp>
        <p:nvSpPr>
          <p:cNvPr id="4" name="Text Box 9"/>
          <p:cNvSpPr txBox="1">
            <a:spLocks noChangeArrowheads="1"/>
          </p:cNvSpPr>
          <p:nvPr/>
        </p:nvSpPr>
        <p:spPr bwMode="auto">
          <a:xfrm>
            <a:off x="5292725" y="1052513"/>
            <a:ext cx="1439863" cy="427037"/>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en-US" altLang="zh-CN">
                <a:latin typeface="Arial" charset="0"/>
              </a:rPr>
              <a:t>wclk</a:t>
            </a:r>
            <a:r>
              <a:rPr lang="zh-CN" altLang="en-US">
                <a:latin typeface="Arial" charset="0"/>
              </a:rPr>
              <a:t>的正沿</a:t>
            </a:r>
          </a:p>
        </p:txBody>
      </p:sp>
      <p:sp>
        <p:nvSpPr>
          <p:cNvPr id="5" name="Line 12"/>
          <p:cNvSpPr>
            <a:spLocks noChangeShapeType="1"/>
          </p:cNvSpPr>
          <p:nvPr/>
        </p:nvSpPr>
        <p:spPr bwMode="auto">
          <a:xfrm>
            <a:off x="350838" y="2605088"/>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6" name="Line 13"/>
          <p:cNvSpPr>
            <a:spLocks noChangeShapeType="1"/>
          </p:cNvSpPr>
          <p:nvPr/>
        </p:nvSpPr>
        <p:spPr bwMode="auto">
          <a:xfrm>
            <a:off x="350838" y="2220913"/>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7" name="Line 14"/>
          <p:cNvSpPr>
            <a:spLocks noChangeShapeType="1"/>
          </p:cNvSpPr>
          <p:nvPr/>
        </p:nvSpPr>
        <p:spPr bwMode="auto">
          <a:xfrm>
            <a:off x="350838" y="2868613"/>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8" name="Line 15"/>
          <p:cNvSpPr>
            <a:spLocks noChangeShapeType="1"/>
          </p:cNvSpPr>
          <p:nvPr/>
        </p:nvSpPr>
        <p:spPr bwMode="auto">
          <a:xfrm>
            <a:off x="350838" y="3228975"/>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9" name="Line 16"/>
          <p:cNvSpPr>
            <a:spLocks noChangeShapeType="1"/>
          </p:cNvSpPr>
          <p:nvPr/>
        </p:nvSpPr>
        <p:spPr bwMode="auto">
          <a:xfrm>
            <a:off x="350838" y="3444875"/>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10" name="Line 17"/>
          <p:cNvSpPr>
            <a:spLocks noChangeShapeType="1"/>
          </p:cNvSpPr>
          <p:nvPr/>
        </p:nvSpPr>
        <p:spPr bwMode="auto">
          <a:xfrm>
            <a:off x="350838" y="3805238"/>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11" name="Rectangle 4"/>
          <p:cNvSpPr>
            <a:spLocks noChangeArrowheads="1"/>
          </p:cNvSpPr>
          <p:nvPr/>
        </p:nvSpPr>
        <p:spPr bwMode="auto">
          <a:xfrm>
            <a:off x="304800" y="1628775"/>
            <a:ext cx="4554538" cy="2592388"/>
          </a:xfrm>
          <a:prstGeom prst="rect">
            <a:avLst/>
          </a:prstGeom>
          <a:noFill/>
          <a:ln w="9525" cap="rnd" algn="ctr">
            <a:noFill/>
            <a:prstDash val="sysDot"/>
            <a:miter lim="800000"/>
            <a:headEnd/>
            <a:tailEnd/>
          </a:ln>
          <a:effectLst/>
        </p:spPr>
        <p:txBody>
          <a:bodyPr anchor="ctr">
            <a:spAutoFit/>
          </a:bodyPr>
          <a:lstStyle/>
          <a:p>
            <a:endParaRPr lang="zh-CN" altLang="en-US"/>
          </a:p>
        </p:txBody>
      </p:sp>
      <p:sp>
        <p:nvSpPr>
          <p:cNvPr id="12" name="Line 5"/>
          <p:cNvSpPr>
            <a:spLocks noChangeShapeType="1"/>
          </p:cNvSpPr>
          <p:nvPr/>
        </p:nvSpPr>
        <p:spPr bwMode="auto">
          <a:xfrm>
            <a:off x="1652588" y="1412875"/>
            <a:ext cx="884237" cy="949325"/>
          </a:xfrm>
          <a:prstGeom prst="line">
            <a:avLst/>
          </a:prstGeom>
          <a:noFill/>
          <a:ln w="9525">
            <a:solidFill>
              <a:schemeClr val="tx1"/>
            </a:solidFill>
            <a:round/>
            <a:headEnd/>
            <a:tailEnd type="triangle" w="med" len="med"/>
          </a:ln>
          <a:effectLst/>
        </p:spPr>
        <p:txBody>
          <a:bodyPr/>
          <a:lstStyle/>
          <a:p>
            <a:endParaRPr lang="zh-CN" altLang="en-US"/>
          </a:p>
        </p:txBody>
      </p:sp>
      <p:sp>
        <p:nvSpPr>
          <p:cNvPr id="13" name="Text Box 6"/>
          <p:cNvSpPr txBox="1">
            <a:spLocks noChangeArrowheads="1"/>
          </p:cNvSpPr>
          <p:nvPr/>
        </p:nvSpPr>
        <p:spPr bwMode="auto">
          <a:xfrm>
            <a:off x="34925" y="1341438"/>
            <a:ext cx="2425700" cy="641350"/>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en-US" altLang="zh-CN" sz="1600">
                <a:latin typeface="Arial" charset="0"/>
              </a:rPr>
              <a:t>wfull</a:t>
            </a:r>
            <a:r>
              <a:rPr lang="zh-CN" altLang="en-US" sz="1600">
                <a:latin typeface="Arial" charset="0"/>
              </a:rPr>
              <a:t>信号在</a:t>
            </a:r>
            <a:r>
              <a:rPr lang="en-US" altLang="zh-CN" sz="1600">
                <a:latin typeface="Arial" charset="0"/>
              </a:rPr>
              <a:t>wclk</a:t>
            </a:r>
            <a:r>
              <a:rPr lang="zh-CN" altLang="en-US" sz="1600">
                <a:latin typeface="Arial" charset="0"/>
              </a:rPr>
              <a:t>正跳变沿前</a:t>
            </a:r>
            <a:r>
              <a:rPr lang="en-US" altLang="zh-CN" sz="1600">
                <a:latin typeface="Arial" charset="0"/>
              </a:rPr>
              <a:t>#1step </a:t>
            </a:r>
            <a:r>
              <a:rPr lang="zh-CN" altLang="en-US" sz="1600">
                <a:latin typeface="Arial" charset="0"/>
              </a:rPr>
              <a:t>处采样</a:t>
            </a:r>
          </a:p>
        </p:txBody>
      </p:sp>
      <p:sp>
        <p:nvSpPr>
          <p:cNvPr id="14" name="Line 7"/>
          <p:cNvSpPr>
            <a:spLocks noChangeShapeType="1"/>
          </p:cNvSpPr>
          <p:nvPr/>
        </p:nvSpPr>
        <p:spPr bwMode="auto">
          <a:xfrm flipH="1">
            <a:off x="2746375" y="3924300"/>
            <a:ext cx="674688" cy="0"/>
          </a:xfrm>
          <a:prstGeom prst="line">
            <a:avLst/>
          </a:prstGeom>
          <a:noFill/>
          <a:ln w="9525">
            <a:solidFill>
              <a:schemeClr val="tx1"/>
            </a:solidFill>
            <a:round/>
            <a:headEnd type="triangle" w="med" len="med"/>
            <a:tailEnd type="triangle" w="med" len="med"/>
          </a:ln>
          <a:effectLst/>
        </p:spPr>
        <p:txBody>
          <a:bodyPr>
            <a:spAutoFit/>
          </a:bodyPr>
          <a:lstStyle/>
          <a:p>
            <a:endParaRPr lang="zh-CN" altLang="en-US"/>
          </a:p>
        </p:txBody>
      </p:sp>
      <p:sp>
        <p:nvSpPr>
          <p:cNvPr id="15" name="Line 11"/>
          <p:cNvSpPr>
            <a:spLocks noChangeShapeType="1"/>
          </p:cNvSpPr>
          <p:nvPr/>
        </p:nvSpPr>
        <p:spPr bwMode="auto">
          <a:xfrm flipH="1">
            <a:off x="3397250" y="1860550"/>
            <a:ext cx="604838" cy="503238"/>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6" name="Line 18"/>
          <p:cNvSpPr>
            <a:spLocks noChangeShapeType="1"/>
          </p:cNvSpPr>
          <p:nvPr/>
        </p:nvSpPr>
        <p:spPr bwMode="auto">
          <a:xfrm flipH="1" flipV="1">
            <a:off x="3133725" y="3933825"/>
            <a:ext cx="334963" cy="43180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7" name="Line 19"/>
          <p:cNvSpPr>
            <a:spLocks noChangeShapeType="1"/>
          </p:cNvSpPr>
          <p:nvPr/>
        </p:nvSpPr>
        <p:spPr bwMode="auto">
          <a:xfrm>
            <a:off x="1416050" y="2225675"/>
            <a:ext cx="674688" cy="0"/>
          </a:xfrm>
          <a:prstGeom prst="line">
            <a:avLst/>
          </a:prstGeom>
          <a:noFill/>
          <a:ln w="25400">
            <a:solidFill>
              <a:schemeClr val="tx1"/>
            </a:solidFill>
            <a:round/>
            <a:headEnd/>
            <a:tailEnd/>
          </a:ln>
          <a:effectLst/>
        </p:spPr>
        <p:txBody>
          <a:bodyPr>
            <a:spAutoFit/>
          </a:bodyPr>
          <a:lstStyle/>
          <a:p>
            <a:endParaRPr lang="zh-CN" altLang="en-US"/>
          </a:p>
        </p:txBody>
      </p:sp>
      <p:sp>
        <p:nvSpPr>
          <p:cNvPr id="18" name="Line 20"/>
          <p:cNvSpPr>
            <a:spLocks noChangeShapeType="1"/>
          </p:cNvSpPr>
          <p:nvPr/>
        </p:nvSpPr>
        <p:spPr bwMode="auto">
          <a:xfrm>
            <a:off x="2727325" y="2225675"/>
            <a:ext cx="673100" cy="0"/>
          </a:xfrm>
          <a:prstGeom prst="line">
            <a:avLst/>
          </a:prstGeom>
          <a:noFill/>
          <a:ln w="25400">
            <a:solidFill>
              <a:schemeClr val="tx1"/>
            </a:solidFill>
            <a:round/>
            <a:headEnd/>
            <a:tailEnd/>
          </a:ln>
          <a:effectLst/>
        </p:spPr>
        <p:txBody>
          <a:bodyPr>
            <a:spAutoFit/>
          </a:bodyPr>
          <a:lstStyle/>
          <a:p>
            <a:endParaRPr lang="zh-CN" altLang="en-US"/>
          </a:p>
        </p:txBody>
      </p:sp>
      <p:sp>
        <p:nvSpPr>
          <p:cNvPr id="19" name="Line 21"/>
          <p:cNvSpPr>
            <a:spLocks noChangeShapeType="1"/>
          </p:cNvSpPr>
          <p:nvPr/>
        </p:nvSpPr>
        <p:spPr bwMode="auto">
          <a:xfrm>
            <a:off x="4033838" y="2225675"/>
            <a:ext cx="674687" cy="0"/>
          </a:xfrm>
          <a:prstGeom prst="line">
            <a:avLst/>
          </a:prstGeom>
          <a:noFill/>
          <a:ln w="25400">
            <a:solidFill>
              <a:schemeClr val="tx1"/>
            </a:solidFill>
            <a:round/>
            <a:headEnd/>
            <a:tailEnd/>
          </a:ln>
          <a:effectLst/>
        </p:spPr>
        <p:txBody>
          <a:bodyPr>
            <a:spAutoFit/>
          </a:bodyPr>
          <a:lstStyle/>
          <a:p>
            <a:endParaRPr lang="zh-CN" altLang="en-US"/>
          </a:p>
        </p:txBody>
      </p:sp>
      <p:sp>
        <p:nvSpPr>
          <p:cNvPr id="20" name="Line 22"/>
          <p:cNvSpPr>
            <a:spLocks noChangeShapeType="1"/>
          </p:cNvSpPr>
          <p:nvPr/>
        </p:nvSpPr>
        <p:spPr bwMode="auto">
          <a:xfrm>
            <a:off x="742950" y="2581275"/>
            <a:ext cx="674688" cy="0"/>
          </a:xfrm>
          <a:prstGeom prst="line">
            <a:avLst/>
          </a:prstGeom>
          <a:noFill/>
          <a:ln w="25400">
            <a:solidFill>
              <a:schemeClr val="tx1"/>
            </a:solidFill>
            <a:round/>
            <a:headEnd/>
            <a:tailEnd/>
          </a:ln>
          <a:effectLst/>
        </p:spPr>
        <p:txBody>
          <a:bodyPr>
            <a:spAutoFit/>
          </a:bodyPr>
          <a:lstStyle/>
          <a:p>
            <a:endParaRPr lang="zh-CN" altLang="en-US"/>
          </a:p>
        </p:txBody>
      </p:sp>
      <p:sp>
        <p:nvSpPr>
          <p:cNvPr id="21" name="Line 23"/>
          <p:cNvSpPr>
            <a:spLocks noChangeShapeType="1"/>
          </p:cNvSpPr>
          <p:nvPr/>
        </p:nvSpPr>
        <p:spPr bwMode="auto">
          <a:xfrm>
            <a:off x="2081213" y="2581275"/>
            <a:ext cx="674687" cy="0"/>
          </a:xfrm>
          <a:prstGeom prst="line">
            <a:avLst/>
          </a:prstGeom>
          <a:noFill/>
          <a:ln w="25400">
            <a:solidFill>
              <a:schemeClr val="tx1"/>
            </a:solidFill>
            <a:round/>
            <a:headEnd/>
            <a:tailEnd/>
          </a:ln>
          <a:effectLst/>
        </p:spPr>
        <p:txBody>
          <a:bodyPr>
            <a:spAutoFit/>
          </a:bodyPr>
          <a:lstStyle/>
          <a:p>
            <a:endParaRPr lang="zh-CN" altLang="en-US"/>
          </a:p>
        </p:txBody>
      </p:sp>
      <p:sp>
        <p:nvSpPr>
          <p:cNvPr id="22" name="Line 24"/>
          <p:cNvSpPr>
            <a:spLocks noChangeShapeType="1"/>
          </p:cNvSpPr>
          <p:nvPr/>
        </p:nvSpPr>
        <p:spPr bwMode="auto">
          <a:xfrm>
            <a:off x="3387725" y="2592388"/>
            <a:ext cx="674688" cy="0"/>
          </a:xfrm>
          <a:prstGeom prst="line">
            <a:avLst/>
          </a:prstGeom>
          <a:noFill/>
          <a:ln w="25400">
            <a:solidFill>
              <a:schemeClr val="tx1"/>
            </a:solidFill>
            <a:round/>
            <a:headEnd/>
            <a:tailEnd/>
          </a:ln>
          <a:effectLst/>
        </p:spPr>
        <p:txBody>
          <a:bodyPr>
            <a:spAutoFit/>
          </a:bodyPr>
          <a:lstStyle/>
          <a:p>
            <a:endParaRPr lang="zh-CN" altLang="en-US"/>
          </a:p>
        </p:txBody>
      </p:sp>
      <p:sp>
        <p:nvSpPr>
          <p:cNvPr id="23" name="Line 25"/>
          <p:cNvSpPr>
            <a:spLocks noChangeShapeType="1"/>
          </p:cNvSpPr>
          <p:nvPr/>
        </p:nvSpPr>
        <p:spPr bwMode="auto">
          <a:xfrm>
            <a:off x="1406525" y="2216150"/>
            <a:ext cx="0" cy="360363"/>
          </a:xfrm>
          <a:prstGeom prst="line">
            <a:avLst/>
          </a:prstGeom>
          <a:noFill/>
          <a:ln w="25400">
            <a:solidFill>
              <a:schemeClr val="tx1"/>
            </a:solidFill>
            <a:round/>
            <a:headEnd/>
            <a:tailEnd/>
          </a:ln>
          <a:effectLst/>
        </p:spPr>
        <p:txBody>
          <a:bodyPr>
            <a:spAutoFit/>
          </a:bodyPr>
          <a:lstStyle/>
          <a:p>
            <a:endParaRPr lang="zh-CN" altLang="en-US"/>
          </a:p>
        </p:txBody>
      </p:sp>
      <p:sp>
        <p:nvSpPr>
          <p:cNvPr id="24" name="Line 26"/>
          <p:cNvSpPr>
            <a:spLocks noChangeShapeType="1"/>
          </p:cNvSpPr>
          <p:nvPr/>
        </p:nvSpPr>
        <p:spPr bwMode="auto">
          <a:xfrm>
            <a:off x="2090738" y="2220913"/>
            <a:ext cx="0" cy="360362"/>
          </a:xfrm>
          <a:prstGeom prst="line">
            <a:avLst/>
          </a:prstGeom>
          <a:noFill/>
          <a:ln w="25400">
            <a:solidFill>
              <a:schemeClr val="tx1"/>
            </a:solidFill>
            <a:round/>
            <a:headEnd/>
            <a:tailEnd/>
          </a:ln>
          <a:effectLst/>
        </p:spPr>
        <p:txBody>
          <a:bodyPr>
            <a:spAutoFit/>
          </a:bodyPr>
          <a:lstStyle/>
          <a:p>
            <a:endParaRPr lang="zh-CN" altLang="en-US"/>
          </a:p>
        </p:txBody>
      </p:sp>
      <p:sp>
        <p:nvSpPr>
          <p:cNvPr id="25" name="Line 27"/>
          <p:cNvSpPr>
            <a:spLocks noChangeShapeType="1"/>
          </p:cNvSpPr>
          <p:nvPr/>
        </p:nvSpPr>
        <p:spPr bwMode="auto">
          <a:xfrm>
            <a:off x="2736850" y="2216150"/>
            <a:ext cx="0" cy="360363"/>
          </a:xfrm>
          <a:prstGeom prst="line">
            <a:avLst/>
          </a:prstGeom>
          <a:noFill/>
          <a:ln w="25400">
            <a:solidFill>
              <a:schemeClr val="tx1"/>
            </a:solidFill>
            <a:round/>
            <a:headEnd/>
            <a:tailEnd/>
          </a:ln>
          <a:effectLst/>
        </p:spPr>
        <p:txBody>
          <a:bodyPr>
            <a:spAutoFit/>
          </a:bodyPr>
          <a:lstStyle/>
          <a:p>
            <a:endParaRPr lang="zh-CN" altLang="en-US"/>
          </a:p>
        </p:txBody>
      </p:sp>
      <p:sp>
        <p:nvSpPr>
          <p:cNvPr id="26" name="Line 28"/>
          <p:cNvSpPr>
            <a:spLocks noChangeShapeType="1"/>
          </p:cNvSpPr>
          <p:nvPr/>
        </p:nvSpPr>
        <p:spPr bwMode="auto">
          <a:xfrm>
            <a:off x="4048125" y="2230438"/>
            <a:ext cx="0" cy="360362"/>
          </a:xfrm>
          <a:prstGeom prst="line">
            <a:avLst/>
          </a:prstGeom>
          <a:noFill/>
          <a:ln w="25400">
            <a:solidFill>
              <a:schemeClr val="tx1"/>
            </a:solidFill>
            <a:round/>
            <a:headEnd/>
            <a:tailEnd/>
          </a:ln>
          <a:effectLst/>
        </p:spPr>
        <p:txBody>
          <a:bodyPr>
            <a:spAutoFit/>
          </a:bodyPr>
          <a:lstStyle/>
          <a:p>
            <a:endParaRPr lang="zh-CN" altLang="en-US"/>
          </a:p>
        </p:txBody>
      </p:sp>
      <p:sp>
        <p:nvSpPr>
          <p:cNvPr id="27" name="Line 29"/>
          <p:cNvSpPr>
            <a:spLocks noChangeShapeType="1"/>
          </p:cNvSpPr>
          <p:nvPr/>
        </p:nvSpPr>
        <p:spPr bwMode="auto">
          <a:xfrm>
            <a:off x="3392488" y="2220913"/>
            <a:ext cx="0" cy="360362"/>
          </a:xfrm>
          <a:prstGeom prst="line">
            <a:avLst/>
          </a:prstGeom>
          <a:noFill/>
          <a:ln w="25400">
            <a:solidFill>
              <a:schemeClr val="tx1"/>
            </a:solidFill>
            <a:round/>
            <a:headEnd/>
            <a:tailEnd/>
          </a:ln>
          <a:effectLst/>
        </p:spPr>
        <p:txBody>
          <a:bodyPr>
            <a:spAutoFit/>
          </a:bodyPr>
          <a:lstStyle/>
          <a:p>
            <a:endParaRPr lang="zh-CN" altLang="en-US"/>
          </a:p>
        </p:txBody>
      </p:sp>
      <p:sp>
        <p:nvSpPr>
          <p:cNvPr id="28" name="Line 30"/>
          <p:cNvSpPr>
            <a:spLocks noChangeShapeType="1"/>
          </p:cNvSpPr>
          <p:nvPr/>
        </p:nvSpPr>
        <p:spPr bwMode="auto">
          <a:xfrm rot="5400000">
            <a:off x="326231" y="2940844"/>
            <a:ext cx="2160588"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29" name="Line 31"/>
          <p:cNvSpPr>
            <a:spLocks noChangeShapeType="1"/>
          </p:cNvSpPr>
          <p:nvPr/>
        </p:nvSpPr>
        <p:spPr bwMode="auto">
          <a:xfrm rot="5400000">
            <a:off x="1675606" y="2940844"/>
            <a:ext cx="2160588" cy="0"/>
          </a:xfrm>
          <a:prstGeom prst="line">
            <a:avLst/>
          </a:prstGeom>
          <a:noFill/>
          <a:ln w="25400" cap="rnd">
            <a:solidFill>
              <a:schemeClr val="tx1"/>
            </a:solidFill>
            <a:prstDash val="sysDot"/>
            <a:round/>
            <a:headEnd/>
            <a:tailEnd/>
          </a:ln>
          <a:effectLst/>
        </p:spPr>
        <p:txBody>
          <a:bodyPr>
            <a:spAutoFit/>
          </a:bodyPr>
          <a:lstStyle/>
          <a:p>
            <a:endParaRPr lang="zh-CN" altLang="en-US"/>
          </a:p>
        </p:txBody>
      </p:sp>
      <p:sp>
        <p:nvSpPr>
          <p:cNvPr id="30" name="Line 32"/>
          <p:cNvSpPr>
            <a:spLocks noChangeShapeType="1"/>
          </p:cNvSpPr>
          <p:nvPr/>
        </p:nvSpPr>
        <p:spPr bwMode="auto">
          <a:xfrm rot="5400000">
            <a:off x="1000919" y="2940844"/>
            <a:ext cx="2160588"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31" name="Line 33"/>
          <p:cNvSpPr>
            <a:spLocks noChangeShapeType="1"/>
          </p:cNvSpPr>
          <p:nvPr/>
        </p:nvSpPr>
        <p:spPr bwMode="auto">
          <a:xfrm rot="5400000">
            <a:off x="1467644" y="2940844"/>
            <a:ext cx="2160588" cy="0"/>
          </a:xfrm>
          <a:prstGeom prst="line">
            <a:avLst/>
          </a:prstGeom>
          <a:noFill/>
          <a:ln w="25400" cap="rnd">
            <a:solidFill>
              <a:schemeClr val="tx1"/>
            </a:solidFill>
            <a:prstDash val="sysDot"/>
            <a:round/>
            <a:headEnd/>
            <a:tailEnd/>
          </a:ln>
          <a:effectLst/>
        </p:spPr>
        <p:txBody>
          <a:bodyPr>
            <a:spAutoFit/>
          </a:bodyPr>
          <a:lstStyle/>
          <a:p>
            <a:endParaRPr lang="zh-CN" altLang="en-US"/>
          </a:p>
        </p:txBody>
      </p:sp>
      <p:sp>
        <p:nvSpPr>
          <p:cNvPr id="32" name="Line 34"/>
          <p:cNvSpPr>
            <a:spLocks noChangeShapeType="1"/>
          </p:cNvSpPr>
          <p:nvPr/>
        </p:nvSpPr>
        <p:spPr bwMode="auto">
          <a:xfrm rot="5400000">
            <a:off x="2316956" y="2940844"/>
            <a:ext cx="2160588"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33" name="Line 35"/>
          <p:cNvSpPr>
            <a:spLocks noChangeShapeType="1"/>
          </p:cNvSpPr>
          <p:nvPr/>
        </p:nvSpPr>
        <p:spPr bwMode="auto">
          <a:xfrm rot="5400000">
            <a:off x="2321719" y="2940844"/>
            <a:ext cx="2160588" cy="0"/>
          </a:xfrm>
          <a:prstGeom prst="line">
            <a:avLst/>
          </a:prstGeom>
          <a:noFill/>
          <a:ln w="25400" cap="rnd">
            <a:solidFill>
              <a:schemeClr val="tx1"/>
            </a:solidFill>
            <a:prstDash val="sysDot"/>
            <a:round/>
            <a:headEnd/>
            <a:tailEnd/>
          </a:ln>
          <a:effectLst/>
        </p:spPr>
        <p:txBody>
          <a:bodyPr>
            <a:spAutoFit/>
          </a:bodyPr>
          <a:lstStyle/>
          <a:p>
            <a:endParaRPr lang="zh-CN" altLang="en-US"/>
          </a:p>
        </p:txBody>
      </p:sp>
      <p:grpSp>
        <p:nvGrpSpPr>
          <p:cNvPr id="34" name="Group 36"/>
          <p:cNvGrpSpPr>
            <a:grpSpLocks/>
          </p:cNvGrpSpPr>
          <p:nvPr/>
        </p:nvGrpSpPr>
        <p:grpSpPr bwMode="auto">
          <a:xfrm>
            <a:off x="1263650" y="2868613"/>
            <a:ext cx="277813" cy="369887"/>
            <a:chOff x="1196" y="3339"/>
            <a:chExt cx="187" cy="233"/>
          </a:xfrm>
          <a:solidFill>
            <a:srgbClr val="00B0F0"/>
          </a:solidFill>
        </p:grpSpPr>
        <p:sp>
          <p:nvSpPr>
            <p:cNvPr id="35" name="Line 37"/>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36" name="Line 38"/>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37" name="Group 39"/>
          <p:cNvGrpSpPr>
            <a:grpSpLocks/>
          </p:cNvGrpSpPr>
          <p:nvPr/>
        </p:nvGrpSpPr>
        <p:grpSpPr bwMode="auto">
          <a:xfrm>
            <a:off x="1916113" y="3435350"/>
            <a:ext cx="277812" cy="369888"/>
            <a:chOff x="1196" y="3339"/>
            <a:chExt cx="187" cy="233"/>
          </a:xfrm>
          <a:solidFill>
            <a:srgbClr val="00B0F0"/>
          </a:solidFill>
        </p:grpSpPr>
        <p:sp>
          <p:nvSpPr>
            <p:cNvPr id="38" name="Line 40"/>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39" name="Line 41"/>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40" name="Group 42"/>
          <p:cNvGrpSpPr>
            <a:grpSpLocks/>
          </p:cNvGrpSpPr>
          <p:nvPr/>
        </p:nvGrpSpPr>
        <p:grpSpPr bwMode="auto">
          <a:xfrm>
            <a:off x="3262313" y="3444875"/>
            <a:ext cx="276225" cy="369888"/>
            <a:chOff x="1196" y="3339"/>
            <a:chExt cx="187" cy="233"/>
          </a:xfrm>
          <a:solidFill>
            <a:srgbClr val="00B0F0"/>
          </a:solidFill>
        </p:grpSpPr>
        <p:sp>
          <p:nvSpPr>
            <p:cNvPr id="41" name="Line 43"/>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42" name="Line 44"/>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43" name="Group 45"/>
          <p:cNvGrpSpPr>
            <a:grpSpLocks/>
          </p:cNvGrpSpPr>
          <p:nvPr/>
        </p:nvGrpSpPr>
        <p:grpSpPr bwMode="auto">
          <a:xfrm>
            <a:off x="3952875" y="2863850"/>
            <a:ext cx="277813" cy="369888"/>
            <a:chOff x="1196" y="3339"/>
            <a:chExt cx="187" cy="233"/>
          </a:xfrm>
          <a:solidFill>
            <a:srgbClr val="00B0F0"/>
          </a:solidFill>
        </p:grpSpPr>
        <p:sp>
          <p:nvSpPr>
            <p:cNvPr id="44" name="Line 46"/>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45" name="Line 47"/>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46" name="Group 48"/>
          <p:cNvGrpSpPr>
            <a:grpSpLocks/>
          </p:cNvGrpSpPr>
          <p:nvPr/>
        </p:nvGrpSpPr>
        <p:grpSpPr bwMode="auto">
          <a:xfrm>
            <a:off x="2619375" y="2868613"/>
            <a:ext cx="277813" cy="369887"/>
            <a:chOff x="1196" y="3339"/>
            <a:chExt cx="187" cy="233"/>
          </a:xfrm>
          <a:solidFill>
            <a:srgbClr val="00B0F0"/>
          </a:solidFill>
        </p:grpSpPr>
        <p:sp>
          <p:nvSpPr>
            <p:cNvPr id="47" name="Line 49"/>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48" name="Line 50"/>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49" name="Line 51"/>
          <p:cNvSpPr>
            <a:spLocks noChangeShapeType="1"/>
          </p:cNvSpPr>
          <p:nvPr/>
        </p:nvSpPr>
        <p:spPr bwMode="auto">
          <a:xfrm rot="5400000">
            <a:off x="2963069" y="2869407"/>
            <a:ext cx="2160587" cy="0"/>
          </a:xfrm>
          <a:prstGeom prst="line">
            <a:avLst/>
          </a:prstGeom>
          <a:noFill/>
          <a:ln w="9525" cap="rnd">
            <a:solidFill>
              <a:schemeClr val="tx1"/>
            </a:solidFill>
            <a:prstDash val="sysDot"/>
            <a:round/>
            <a:headEnd/>
            <a:tailEnd/>
          </a:ln>
          <a:effectLst/>
        </p:spPr>
        <p:txBody>
          <a:bodyPr>
            <a:spAutoFit/>
          </a:bodyPr>
          <a:lstStyle/>
          <a:p>
            <a:endParaRPr lang="zh-CN" altLang="en-US"/>
          </a:p>
        </p:txBody>
      </p:sp>
      <p:grpSp>
        <p:nvGrpSpPr>
          <p:cNvPr id="50" name="Group 52"/>
          <p:cNvGrpSpPr>
            <a:grpSpLocks/>
          </p:cNvGrpSpPr>
          <p:nvPr/>
        </p:nvGrpSpPr>
        <p:grpSpPr bwMode="auto">
          <a:xfrm>
            <a:off x="4579938" y="3444875"/>
            <a:ext cx="277812" cy="369888"/>
            <a:chOff x="1196" y="3339"/>
            <a:chExt cx="187" cy="233"/>
          </a:xfrm>
          <a:solidFill>
            <a:srgbClr val="00B0F0"/>
          </a:solidFill>
        </p:grpSpPr>
        <p:sp>
          <p:nvSpPr>
            <p:cNvPr id="51" name="Line 53"/>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52" name="Line 54"/>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53" name="Line 55"/>
          <p:cNvSpPr>
            <a:spLocks noChangeShapeType="1"/>
          </p:cNvSpPr>
          <p:nvPr/>
        </p:nvSpPr>
        <p:spPr bwMode="auto">
          <a:xfrm>
            <a:off x="1533525" y="2878138"/>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4" name="Line 56"/>
          <p:cNvSpPr>
            <a:spLocks noChangeShapeType="1"/>
          </p:cNvSpPr>
          <p:nvPr/>
        </p:nvSpPr>
        <p:spPr bwMode="auto">
          <a:xfrm>
            <a:off x="2879725" y="2868613"/>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5" name="Line 57"/>
          <p:cNvSpPr>
            <a:spLocks noChangeShapeType="1"/>
          </p:cNvSpPr>
          <p:nvPr/>
        </p:nvSpPr>
        <p:spPr bwMode="auto">
          <a:xfrm>
            <a:off x="2871788" y="3219450"/>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6" name="Line 58"/>
          <p:cNvSpPr>
            <a:spLocks noChangeShapeType="1"/>
          </p:cNvSpPr>
          <p:nvPr/>
        </p:nvSpPr>
        <p:spPr bwMode="auto">
          <a:xfrm>
            <a:off x="1528763" y="3219450"/>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7" name="Line 59"/>
          <p:cNvSpPr>
            <a:spLocks noChangeShapeType="1"/>
          </p:cNvSpPr>
          <p:nvPr/>
        </p:nvSpPr>
        <p:spPr bwMode="auto">
          <a:xfrm>
            <a:off x="2176463" y="3444875"/>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8" name="Line 60"/>
          <p:cNvSpPr>
            <a:spLocks noChangeShapeType="1"/>
          </p:cNvSpPr>
          <p:nvPr/>
        </p:nvSpPr>
        <p:spPr bwMode="auto">
          <a:xfrm>
            <a:off x="2181225" y="3795713"/>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9" name="Line 61"/>
          <p:cNvSpPr>
            <a:spLocks noChangeShapeType="1"/>
          </p:cNvSpPr>
          <p:nvPr/>
        </p:nvSpPr>
        <p:spPr bwMode="auto">
          <a:xfrm>
            <a:off x="3509963" y="3454400"/>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60" name="Line 62"/>
          <p:cNvSpPr>
            <a:spLocks noChangeShapeType="1"/>
          </p:cNvSpPr>
          <p:nvPr/>
        </p:nvSpPr>
        <p:spPr bwMode="auto">
          <a:xfrm>
            <a:off x="3517900" y="3795713"/>
            <a:ext cx="1096963" cy="0"/>
          </a:xfrm>
          <a:prstGeom prst="line">
            <a:avLst/>
          </a:prstGeom>
          <a:noFill/>
          <a:ln w="25400">
            <a:solidFill>
              <a:schemeClr val="tx1"/>
            </a:solidFill>
            <a:round/>
            <a:headEnd/>
            <a:tailEnd/>
          </a:ln>
          <a:effectLst/>
        </p:spPr>
        <p:txBody>
          <a:bodyPr>
            <a:spAutoFit/>
          </a:bodyPr>
          <a:lstStyle/>
          <a:p>
            <a:endParaRPr lang="zh-CN" altLang="en-US"/>
          </a:p>
        </p:txBody>
      </p:sp>
      <p:sp>
        <p:nvSpPr>
          <p:cNvPr id="61" name="Line 63"/>
          <p:cNvSpPr>
            <a:spLocks noChangeShapeType="1"/>
          </p:cNvSpPr>
          <p:nvPr/>
        </p:nvSpPr>
        <p:spPr bwMode="auto">
          <a:xfrm>
            <a:off x="742950" y="2887663"/>
            <a:ext cx="547688" cy="0"/>
          </a:xfrm>
          <a:prstGeom prst="line">
            <a:avLst/>
          </a:prstGeom>
          <a:noFill/>
          <a:ln w="25400">
            <a:solidFill>
              <a:schemeClr val="tx1"/>
            </a:solidFill>
            <a:round/>
            <a:headEnd/>
            <a:tailEnd/>
          </a:ln>
          <a:effectLst/>
        </p:spPr>
        <p:txBody>
          <a:bodyPr>
            <a:spAutoFit/>
          </a:bodyPr>
          <a:lstStyle/>
          <a:p>
            <a:endParaRPr lang="zh-CN" altLang="en-US"/>
          </a:p>
        </p:txBody>
      </p:sp>
      <p:sp>
        <p:nvSpPr>
          <p:cNvPr id="62" name="Line 64"/>
          <p:cNvSpPr>
            <a:spLocks noChangeShapeType="1"/>
          </p:cNvSpPr>
          <p:nvPr/>
        </p:nvSpPr>
        <p:spPr bwMode="auto">
          <a:xfrm>
            <a:off x="731838" y="3219450"/>
            <a:ext cx="547687" cy="0"/>
          </a:xfrm>
          <a:prstGeom prst="line">
            <a:avLst/>
          </a:prstGeom>
          <a:noFill/>
          <a:ln w="25400">
            <a:solidFill>
              <a:schemeClr val="tx1"/>
            </a:solidFill>
            <a:round/>
            <a:headEnd/>
            <a:tailEnd/>
          </a:ln>
          <a:effectLst/>
        </p:spPr>
        <p:txBody>
          <a:bodyPr>
            <a:spAutoFit/>
          </a:bodyPr>
          <a:lstStyle/>
          <a:p>
            <a:endParaRPr lang="zh-CN" altLang="en-US"/>
          </a:p>
        </p:txBody>
      </p:sp>
      <p:sp>
        <p:nvSpPr>
          <p:cNvPr id="63" name="Line 65"/>
          <p:cNvSpPr>
            <a:spLocks noChangeShapeType="1"/>
          </p:cNvSpPr>
          <p:nvPr/>
        </p:nvSpPr>
        <p:spPr bwMode="auto">
          <a:xfrm>
            <a:off x="4210050" y="2878138"/>
            <a:ext cx="547688" cy="0"/>
          </a:xfrm>
          <a:prstGeom prst="line">
            <a:avLst/>
          </a:prstGeom>
          <a:noFill/>
          <a:ln w="25400">
            <a:solidFill>
              <a:schemeClr val="tx1"/>
            </a:solidFill>
            <a:round/>
            <a:headEnd/>
            <a:tailEnd/>
          </a:ln>
          <a:effectLst/>
        </p:spPr>
        <p:txBody>
          <a:bodyPr>
            <a:spAutoFit/>
          </a:bodyPr>
          <a:lstStyle/>
          <a:p>
            <a:endParaRPr lang="zh-CN" altLang="en-US"/>
          </a:p>
        </p:txBody>
      </p:sp>
      <p:sp>
        <p:nvSpPr>
          <p:cNvPr id="64" name="Line 66"/>
          <p:cNvSpPr>
            <a:spLocks noChangeShapeType="1"/>
          </p:cNvSpPr>
          <p:nvPr/>
        </p:nvSpPr>
        <p:spPr bwMode="auto">
          <a:xfrm>
            <a:off x="1057275" y="3454400"/>
            <a:ext cx="871538" cy="0"/>
          </a:xfrm>
          <a:prstGeom prst="line">
            <a:avLst/>
          </a:prstGeom>
          <a:noFill/>
          <a:ln w="25400">
            <a:solidFill>
              <a:schemeClr val="tx1"/>
            </a:solidFill>
            <a:round/>
            <a:headEnd/>
            <a:tailEnd/>
          </a:ln>
          <a:effectLst/>
        </p:spPr>
        <p:txBody>
          <a:bodyPr>
            <a:spAutoFit/>
          </a:bodyPr>
          <a:lstStyle/>
          <a:p>
            <a:endParaRPr lang="zh-CN" altLang="en-US"/>
          </a:p>
        </p:txBody>
      </p:sp>
      <p:sp>
        <p:nvSpPr>
          <p:cNvPr id="65" name="Line 67"/>
          <p:cNvSpPr>
            <a:spLocks noChangeShapeType="1"/>
          </p:cNvSpPr>
          <p:nvPr/>
        </p:nvSpPr>
        <p:spPr bwMode="auto">
          <a:xfrm>
            <a:off x="4219575" y="3219450"/>
            <a:ext cx="547688" cy="0"/>
          </a:xfrm>
          <a:prstGeom prst="line">
            <a:avLst/>
          </a:prstGeom>
          <a:noFill/>
          <a:ln w="25400">
            <a:solidFill>
              <a:schemeClr val="tx1"/>
            </a:solidFill>
            <a:round/>
            <a:headEnd/>
            <a:tailEnd/>
          </a:ln>
          <a:effectLst/>
        </p:spPr>
        <p:txBody>
          <a:bodyPr>
            <a:spAutoFit/>
          </a:bodyPr>
          <a:lstStyle/>
          <a:p>
            <a:endParaRPr lang="zh-CN" altLang="en-US"/>
          </a:p>
        </p:txBody>
      </p:sp>
      <p:sp>
        <p:nvSpPr>
          <p:cNvPr id="66" name="Line 68"/>
          <p:cNvSpPr>
            <a:spLocks noChangeShapeType="1"/>
          </p:cNvSpPr>
          <p:nvPr/>
        </p:nvSpPr>
        <p:spPr bwMode="auto">
          <a:xfrm>
            <a:off x="1049338" y="3795713"/>
            <a:ext cx="869950" cy="0"/>
          </a:xfrm>
          <a:prstGeom prst="line">
            <a:avLst/>
          </a:prstGeom>
          <a:noFill/>
          <a:ln w="25400">
            <a:solidFill>
              <a:schemeClr val="tx1"/>
            </a:solidFill>
            <a:round/>
            <a:headEnd/>
            <a:tailEnd/>
          </a:ln>
          <a:effectLst/>
        </p:spPr>
        <p:txBody>
          <a:bodyPr>
            <a:spAutoFit/>
          </a:bodyPr>
          <a:lstStyle/>
          <a:p>
            <a:endParaRPr lang="zh-CN" altLang="en-US"/>
          </a:p>
        </p:txBody>
      </p:sp>
      <p:sp>
        <p:nvSpPr>
          <p:cNvPr id="67" name="Line 69"/>
          <p:cNvSpPr>
            <a:spLocks noChangeShapeType="1"/>
          </p:cNvSpPr>
          <p:nvPr/>
        </p:nvSpPr>
        <p:spPr bwMode="auto">
          <a:xfrm flipH="1">
            <a:off x="2552700" y="3302000"/>
            <a:ext cx="203200" cy="0"/>
          </a:xfrm>
          <a:prstGeom prst="line">
            <a:avLst/>
          </a:prstGeom>
          <a:noFill/>
          <a:ln w="9525">
            <a:solidFill>
              <a:schemeClr val="tx1"/>
            </a:solidFill>
            <a:round/>
            <a:headEnd type="triangle" w="sm" len="sm"/>
            <a:tailEnd type="triangle" w="sm" len="sm"/>
          </a:ln>
          <a:effectLst/>
        </p:spPr>
        <p:txBody>
          <a:bodyPr>
            <a:spAutoFit/>
          </a:bodyPr>
          <a:lstStyle/>
          <a:p>
            <a:endParaRPr lang="zh-CN" altLang="en-US"/>
          </a:p>
        </p:txBody>
      </p:sp>
      <p:sp>
        <p:nvSpPr>
          <p:cNvPr id="68" name="Text Box 73"/>
          <p:cNvSpPr txBox="1">
            <a:spLocks noChangeArrowheads="1"/>
          </p:cNvSpPr>
          <p:nvPr/>
        </p:nvSpPr>
        <p:spPr bwMode="auto">
          <a:xfrm>
            <a:off x="222250" y="2271713"/>
            <a:ext cx="808038" cy="312737"/>
          </a:xfrm>
          <a:prstGeom prst="rect">
            <a:avLst/>
          </a:prstGeom>
          <a:noFill/>
          <a:ln w="9525" algn="ctr">
            <a:noFill/>
            <a:miter lim="800000"/>
            <a:headEnd/>
            <a:tailEnd/>
          </a:ln>
          <a:effectLst/>
        </p:spPr>
        <p:txBody>
          <a:bodyPr>
            <a:spAutoFit/>
          </a:bodyPr>
          <a:lstStyle/>
          <a:p>
            <a:pPr marL="342900" indent="-342900"/>
            <a:r>
              <a:rPr lang="en-US" altLang="zh-CN" sz="1600" dirty="0" err="1">
                <a:latin typeface="Arial" charset="0"/>
              </a:rPr>
              <a:t>wclk</a:t>
            </a:r>
            <a:endParaRPr lang="en-US" altLang="zh-CN" sz="1600" dirty="0">
              <a:latin typeface="Arial" charset="0"/>
            </a:endParaRPr>
          </a:p>
        </p:txBody>
      </p:sp>
      <p:sp>
        <p:nvSpPr>
          <p:cNvPr id="69" name="Text Box 74"/>
          <p:cNvSpPr txBox="1">
            <a:spLocks noChangeArrowheads="1"/>
          </p:cNvSpPr>
          <p:nvPr/>
        </p:nvSpPr>
        <p:spPr bwMode="auto">
          <a:xfrm>
            <a:off x="187325" y="2894013"/>
            <a:ext cx="808038" cy="312737"/>
          </a:xfrm>
          <a:prstGeom prst="rect">
            <a:avLst/>
          </a:prstGeom>
          <a:noFill/>
          <a:ln w="9525" algn="ctr">
            <a:noFill/>
            <a:miter lim="800000"/>
            <a:headEnd/>
            <a:tailEnd/>
          </a:ln>
          <a:effectLst/>
        </p:spPr>
        <p:txBody>
          <a:bodyPr>
            <a:spAutoFit/>
          </a:bodyPr>
          <a:lstStyle/>
          <a:p>
            <a:pPr marL="342900" indent="-342900"/>
            <a:r>
              <a:rPr lang="en-US" altLang="zh-CN" sz="1600">
                <a:latin typeface="Arial" charset="0"/>
              </a:rPr>
              <a:t>wfull</a:t>
            </a:r>
          </a:p>
        </p:txBody>
      </p:sp>
      <p:sp>
        <p:nvSpPr>
          <p:cNvPr id="70" name="Text Box 75"/>
          <p:cNvSpPr txBox="1">
            <a:spLocks noChangeArrowheads="1"/>
          </p:cNvSpPr>
          <p:nvPr/>
        </p:nvSpPr>
        <p:spPr bwMode="auto">
          <a:xfrm>
            <a:off x="160338" y="3228975"/>
            <a:ext cx="871537" cy="801688"/>
          </a:xfrm>
          <a:prstGeom prst="rect">
            <a:avLst/>
          </a:prstGeom>
          <a:noFill/>
          <a:ln w="9525" algn="ctr">
            <a:noFill/>
            <a:miter lim="800000"/>
            <a:headEnd/>
            <a:tailEnd/>
          </a:ln>
          <a:effectLst/>
        </p:spPr>
        <p:txBody>
          <a:bodyPr>
            <a:spAutoFit/>
          </a:bodyPr>
          <a:lstStyle/>
          <a:p>
            <a:pPr marL="342900" indent="-342900">
              <a:spcBef>
                <a:spcPct val="10000"/>
              </a:spcBef>
            </a:pPr>
            <a:r>
              <a:rPr lang="en-US" altLang="zh-CN" sz="1600">
                <a:latin typeface="Arial" charset="0"/>
              </a:rPr>
              <a:t>wdata,</a:t>
            </a:r>
          </a:p>
          <a:p>
            <a:pPr marL="342900" indent="-342900">
              <a:spcBef>
                <a:spcPct val="10000"/>
              </a:spcBef>
            </a:pPr>
            <a:r>
              <a:rPr lang="en-US" altLang="zh-CN" sz="1600">
                <a:latin typeface="Arial" charset="0"/>
              </a:rPr>
              <a:t>winc,</a:t>
            </a:r>
          </a:p>
          <a:p>
            <a:pPr marL="342900" indent="-342900">
              <a:spcBef>
                <a:spcPct val="10000"/>
              </a:spcBef>
            </a:pPr>
            <a:r>
              <a:rPr lang="en-US" altLang="zh-CN" sz="1600">
                <a:latin typeface="Arial" charset="0"/>
              </a:rPr>
              <a:t>wrst</a:t>
            </a:r>
          </a:p>
        </p:txBody>
      </p:sp>
      <p:grpSp>
        <p:nvGrpSpPr>
          <p:cNvPr id="71" name="Group 76"/>
          <p:cNvGrpSpPr>
            <a:grpSpLocks/>
          </p:cNvGrpSpPr>
          <p:nvPr/>
        </p:nvGrpSpPr>
        <p:grpSpPr bwMode="auto">
          <a:xfrm>
            <a:off x="793750" y="3435350"/>
            <a:ext cx="277813" cy="369888"/>
            <a:chOff x="1196" y="3339"/>
            <a:chExt cx="187" cy="233"/>
          </a:xfrm>
          <a:solidFill>
            <a:srgbClr val="00B0F0"/>
          </a:solidFill>
        </p:grpSpPr>
        <p:sp>
          <p:nvSpPr>
            <p:cNvPr id="72" name="Line 77"/>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73" name="Line 78"/>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74" name="Text Box 79"/>
          <p:cNvSpPr txBox="1">
            <a:spLocks noChangeArrowheads="1"/>
          </p:cNvSpPr>
          <p:nvPr/>
        </p:nvSpPr>
        <p:spPr bwMode="auto">
          <a:xfrm>
            <a:off x="2595563" y="4221163"/>
            <a:ext cx="1616075" cy="639762"/>
          </a:xfrm>
          <a:prstGeom prst="rect">
            <a:avLst/>
          </a:prstGeom>
          <a:solidFill>
            <a:srgbClr val="00B0F0"/>
          </a:solidFill>
          <a:ln w="9525">
            <a:solidFill>
              <a:schemeClr val="tx1"/>
            </a:solidFill>
            <a:miter lim="800000"/>
            <a:headEnd/>
            <a:tailEnd/>
          </a:ln>
          <a:effectLst/>
        </p:spPr>
        <p:txBody>
          <a:bodyPr>
            <a:spAutoFit/>
          </a:bodyPr>
          <a:lstStyle/>
          <a:p>
            <a:pPr algn="ctr">
              <a:lnSpc>
                <a:spcPct val="100000"/>
              </a:lnSpc>
              <a:spcBef>
                <a:spcPct val="20000"/>
              </a:spcBef>
              <a:buClrTx/>
              <a:buSzTx/>
              <a:buFontTx/>
              <a:buNone/>
            </a:pPr>
            <a:r>
              <a:rPr lang="zh-CN" altLang="en-US" sz="1600">
                <a:latin typeface="Tahoma" pitchFamily="34" charset="0"/>
              </a:rPr>
              <a:t>输出的歪斜</a:t>
            </a:r>
          </a:p>
          <a:p>
            <a:pPr algn="ctr">
              <a:lnSpc>
                <a:spcPct val="100000"/>
              </a:lnSpc>
              <a:spcBef>
                <a:spcPct val="20000"/>
              </a:spcBef>
              <a:buClrTx/>
              <a:buSzTx/>
              <a:buFontTx/>
              <a:buNone/>
            </a:pPr>
            <a:r>
              <a:rPr lang="en-US" altLang="zh-CN" sz="1600">
                <a:latin typeface="Arial" charset="0"/>
              </a:rPr>
              <a:t>(negedge wclk)</a:t>
            </a:r>
          </a:p>
        </p:txBody>
      </p:sp>
      <p:sp>
        <p:nvSpPr>
          <p:cNvPr id="75" name="Text Box 80"/>
          <p:cNvSpPr txBox="1">
            <a:spLocks noChangeArrowheads="1"/>
          </p:cNvSpPr>
          <p:nvPr/>
        </p:nvSpPr>
        <p:spPr bwMode="auto">
          <a:xfrm>
            <a:off x="2527300" y="1341438"/>
            <a:ext cx="2290763" cy="835025"/>
          </a:xfrm>
          <a:prstGeom prst="rect">
            <a:avLst/>
          </a:prstGeom>
          <a:solidFill>
            <a:srgbClr val="00B0F0"/>
          </a:solidFill>
          <a:ln w="9525">
            <a:solidFill>
              <a:schemeClr val="tx1"/>
            </a:solidFill>
            <a:miter lim="800000"/>
            <a:headEnd/>
            <a:tailEnd/>
          </a:ln>
          <a:effectLst/>
        </p:spPr>
        <p:txBody>
          <a:bodyPr>
            <a:spAutoFit/>
          </a:bodyPr>
          <a:lstStyle/>
          <a:p>
            <a:pPr algn="ctr">
              <a:lnSpc>
                <a:spcPct val="100000"/>
              </a:lnSpc>
              <a:buClrTx/>
              <a:buSzTx/>
              <a:buFontTx/>
              <a:buNone/>
            </a:pPr>
            <a:r>
              <a:rPr lang="en-US" altLang="zh-CN" sz="1600">
                <a:latin typeface="Arial" charset="0"/>
              </a:rPr>
              <a:t>wdata,winc,wrs</a:t>
            </a:r>
            <a:r>
              <a:rPr lang="zh-CN" altLang="en-US" sz="1600">
                <a:latin typeface="Arial" charset="0"/>
              </a:rPr>
              <a:t>在</a:t>
            </a:r>
            <a:r>
              <a:rPr lang="en-US" altLang="zh-CN" sz="1600">
                <a:latin typeface="Arial" charset="0"/>
              </a:rPr>
              <a:t>@(negedge wclk)</a:t>
            </a:r>
            <a:r>
              <a:rPr lang="zh-CN" altLang="en-US" sz="1600">
                <a:latin typeface="Arial" charset="0"/>
              </a:rPr>
              <a:t>被驱动</a:t>
            </a:r>
          </a:p>
        </p:txBody>
      </p:sp>
      <p:sp>
        <p:nvSpPr>
          <p:cNvPr id="76" name="Text Box 82"/>
          <p:cNvSpPr txBox="1">
            <a:spLocks noChangeArrowheads="1"/>
          </p:cNvSpPr>
          <p:nvPr/>
        </p:nvSpPr>
        <p:spPr bwMode="auto">
          <a:xfrm>
            <a:off x="5337175" y="1989138"/>
            <a:ext cx="1295400" cy="376237"/>
          </a:xfrm>
          <a:prstGeom prst="rect">
            <a:avLst/>
          </a:prstGeom>
          <a:noFill/>
          <a:ln w="9525">
            <a:solidFill>
              <a:schemeClr val="tx1"/>
            </a:solidFill>
            <a:miter lim="800000"/>
            <a:headEnd/>
            <a:tailEnd/>
          </a:ln>
          <a:effectLst/>
        </p:spPr>
        <p:txBody>
          <a:bodyPr>
            <a:spAutoFit/>
          </a:bodyPr>
          <a:lstStyle/>
          <a:p>
            <a:pPr>
              <a:lnSpc>
                <a:spcPct val="100000"/>
              </a:lnSpc>
              <a:buClrTx/>
              <a:buSzTx/>
              <a:buFontTx/>
              <a:buNone/>
            </a:pPr>
            <a:r>
              <a:rPr lang="en-US" altLang="zh-CN"/>
              <a:t>preponed</a:t>
            </a:r>
            <a:r>
              <a:rPr lang="en-US" altLang="zh-CN">
                <a:latin typeface="Tahoma" pitchFamily="34" charset="0"/>
              </a:rPr>
              <a:t> </a:t>
            </a:r>
          </a:p>
        </p:txBody>
      </p:sp>
      <p:sp>
        <p:nvSpPr>
          <p:cNvPr id="77" name="Text Box 84"/>
          <p:cNvSpPr txBox="1">
            <a:spLocks noChangeArrowheads="1"/>
          </p:cNvSpPr>
          <p:nvPr/>
        </p:nvSpPr>
        <p:spPr bwMode="auto">
          <a:xfrm>
            <a:off x="7164388" y="1062038"/>
            <a:ext cx="1476375" cy="427037"/>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en-US" altLang="zh-CN">
                <a:latin typeface="Arial" charset="0"/>
              </a:rPr>
              <a:t>wclk</a:t>
            </a:r>
            <a:r>
              <a:rPr lang="zh-CN" altLang="en-US">
                <a:latin typeface="Arial" charset="0"/>
              </a:rPr>
              <a:t>的负沿</a:t>
            </a:r>
          </a:p>
        </p:txBody>
      </p:sp>
      <p:sp>
        <p:nvSpPr>
          <p:cNvPr id="78" name="Text Box 85"/>
          <p:cNvSpPr txBox="1">
            <a:spLocks noChangeArrowheads="1"/>
          </p:cNvSpPr>
          <p:nvPr/>
        </p:nvSpPr>
        <p:spPr bwMode="auto">
          <a:xfrm>
            <a:off x="7296150" y="4956175"/>
            <a:ext cx="1296988" cy="376238"/>
          </a:xfrm>
          <a:prstGeom prst="rect">
            <a:avLst/>
          </a:prstGeom>
          <a:solidFill>
            <a:srgbClr val="92D050"/>
          </a:solidFill>
          <a:ln w="9525">
            <a:solidFill>
              <a:schemeClr val="tx1"/>
            </a:solidFill>
            <a:miter lim="800000"/>
            <a:headEnd/>
            <a:tailEnd/>
          </a:ln>
          <a:effectLst/>
        </p:spPr>
        <p:txBody>
          <a:bodyPr>
            <a:spAutoFit/>
          </a:bodyPr>
          <a:lstStyle/>
          <a:p>
            <a:pPr>
              <a:lnSpc>
                <a:spcPct val="100000"/>
              </a:lnSpc>
              <a:buClrTx/>
              <a:buSzTx/>
              <a:buFontTx/>
              <a:buNone/>
            </a:pPr>
            <a:r>
              <a:rPr lang="en-US" altLang="zh-CN" dirty="0"/>
              <a:t>Reactive</a:t>
            </a:r>
            <a:r>
              <a:rPr lang="en-US" altLang="zh-CN" dirty="0">
                <a:latin typeface="Tahoma" pitchFamily="34" charset="0"/>
              </a:rPr>
              <a:t> </a:t>
            </a:r>
          </a:p>
        </p:txBody>
      </p:sp>
      <p:sp>
        <p:nvSpPr>
          <p:cNvPr id="79" name="Line 86"/>
          <p:cNvSpPr>
            <a:spLocks noChangeShapeType="1"/>
          </p:cNvSpPr>
          <p:nvPr/>
        </p:nvSpPr>
        <p:spPr bwMode="auto">
          <a:xfrm>
            <a:off x="5965825" y="1484313"/>
            <a:ext cx="0" cy="504825"/>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80" name="Line 87"/>
          <p:cNvSpPr>
            <a:spLocks noChangeShapeType="1"/>
          </p:cNvSpPr>
          <p:nvPr/>
        </p:nvSpPr>
        <p:spPr bwMode="auto">
          <a:xfrm>
            <a:off x="7916863" y="1560513"/>
            <a:ext cx="0" cy="43180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81" name="Text Box 88"/>
          <p:cNvSpPr txBox="1">
            <a:spLocks noChangeArrowheads="1"/>
          </p:cNvSpPr>
          <p:nvPr/>
        </p:nvSpPr>
        <p:spPr bwMode="auto">
          <a:xfrm>
            <a:off x="7253288" y="1989138"/>
            <a:ext cx="1296987"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preponed</a:t>
            </a:r>
            <a:r>
              <a:rPr lang="en-US" altLang="zh-CN">
                <a:latin typeface="Tahoma" pitchFamily="34" charset="0"/>
              </a:rPr>
              <a:t> </a:t>
            </a:r>
          </a:p>
        </p:txBody>
      </p:sp>
      <p:sp>
        <p:nvSpPr>
          <p:cNvPr id="82" name="Text Box 89"/>
          <p:cNvSpPr txBox="1">
            <a:spLocks noChangeArrowheads="1"/>
          </p:cNvSpPr>
          <p:nvPr/>
        </p:nvSpPr>
        <p:spPr bwMode="auto">
          <a:xfrm>
            <a:off x="7267575" y="2566988"/>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Active</a:t>
            </a:r>
            <a:r>
              <a:rPr lang="en-US" altLang="zh-CN">
                <a:latin typeface="Tahoma" pitchFamily="34" charset="0"/>
              </a:rPr>
              <a:t> </a:t>
            </a:r>
          </a:p>
        </p:txBody>
      </p:sp>
      <p:sp>
        <p:nvSpPr>
          <p:cNvPr id="83" name="Text Box 90"/>
          <p:cNvSpPr txBox="1">
            <a:spLocks noChangeArrowheads="1"/>
          </p:cNvSpPr>
          <p:nvPr/>
        </p:nvSpPr>
        <p:spPr bwMode="auto">
          <a:xfrm>
            <a:off x="7277100" y="3176588"/>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Inactive</a:t>
            </a:r>
            <a:r>
              <a:rPr lang="en-US" altLang="zh-CN">
                <a:latin typeface="Tahoma" pitchFamily="34" charset="0"/>
              </a:rPr>
              <a:t> </a:t>
            </a:r>
          </a:p>
        </p:txBody>
      </p:sp>
      <p:sp>
        <p:nvSpPr>
          <p:cNvPr id="84" name="Text Box 91"/>
          <p:cNvSpPr txBox="1">
            <a:spLocks noChangeArrowheads="1"/>
          </p:cNvSpPr>
          <p:nvPr/>
        </p:nvSpPr>
        <p:spPr bwMode="auto">
          <a:xfrm>
            <a:off x="7277100" y="3778250"/>
            <a:ext cx="1296988" cy="376238"/>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NBA</a:t>
            </a:r>
            <a:r>
              <a:rPr lang="en-US" altLang="zh-CN">
                <a:latin typeface="Tahoma" pitchFamily="34" charset="0"/>
              </a:rPr>
              <a:t> </a:t>
            </a:r>
          </a:p>
        </p:txBody>
      </p:sp>
      <p:sp>
        <p:nvSpPr>
          <p:cNvPr id="85" name="Text Box 92"/>
          <p:cNvSpPr txBox="1">
            <a:spLocks noChangeArrowheads="1"/>
          </p:cNvSpPr>
          <p:nvPr/>
        </p:nvSpPr>
        <p:spPr bwMode="auto">
          <a:xfrm>
            <a:off x="7286625" y="4360863"/>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Observed</a:t>
            </a:r>
            <a:endParaRPr lang="en-US" altLang="zh-CN">
              <a:latin typeface="Tahoma" pitchFamily="34" charset="0"/>
            </a:endParaRPr>
          </a:p>
        </p:txBody>
      </p:sp>
      <p:sp>
        <p:nvSpPr>
          <p:cNvPr id="86" name="Text Box 93"/>
          <p:cNvSpPr txBox="1">
            <a:spLocks noChangeArrowheads="1"/>
          </p:cNvSpPr>
          <p:nvPr/>
        </p:nvSpPr>
        <p:spPr bwMode="auto">
          <a:xfrm>
            <a:off x="7286625" y="5543550"/>
            <a:ext cx="1296988" cy="376238"/>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Postpond</a:t>
            </a:r>
            <a:endParaRPr lang="en-US" altLang="zh-CN">
              <a:latin typeface="Tahoma" pitchFamily="34" charset="0"/>
            </a:endParaRPr>
          </a:p>
        </p:txBody>
      </p:sp>
      <p:sp>
        <p:nvSpPr>
          <p:cNvPr id="87" name="Line 95"/>
          <p:cNvSpPr>
            <a:spLocks noChangeShapeType="1"/>
          </p:cNvSpPr>
          <p:nvPr/>
        </p:nvSpPr>
        <p:spPr bwMode="auto">
          <a:xfrm>
            <a:off x="7916863" y="23685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88" name="Line 97"/>
          <p:cNvSpPr>
            <a:spLocks noChangeShapeType="1"/>
          </p:cNvSpPr>
          <p:nvPr/>
        </p:nvSpPr>
        <p:spPr bwMode="auto">
          <a:xfrm>
            <a:off x="7916863" y="41687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89" name="Line 98"/>
          <p:cNvSpPr>
            <a:spLocks noChangeShapeType="1"/>
          </p:cNvSpPr>
          <p:nvPr/>
        </p:nvSpPr>
        <p:spPr bwMode="auto">
          <a:xfrm>
            <a:off x="7916863" y="47434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0" name="Line 99"/>
          <p:cNvSpPr>
            <a:spLocks noChangeShapeType="1"/>
          </p:cNvSpPr>
          <p:nvPr/>
        </p:nvSpPr>
        <p:spPr bwMode="auto">
          <a:xfrm>
            <a:off x="7916863" y="53387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1" name="Line 100"/>
          <p:cNvSpPr>
            <a:spLocks noChangeShapeType="1"/>
          </p:cNvSpPr>
          <p:nvPr/>
        </p:nvSpPr>
        <p:spPr bwMode="auto">
          <a:xfrm>
            <a:off x="7916863" y="296703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2" name="Line 101"/>
          <p:cNvSpPr>
            <a:spLocks noChangeShapeType="1"/>
          </p:cNvSpPr>
          <p:nvPr/>
        </p:nvSpPr>
        <p:spPr bwMode="auto">
          <a:xfrm>
            <a:off x="7916863" y="35575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3" name="Line 102"/>
          <p:cNvSpPr>
            <a:spLocks noChangeShapeType="1"/>
          </p:cNvSpPr>
          <p:nvPr/>
        </p:nvSpPr>
        <p:spPr bwMode="auto">
          <a:xfrm rot="-5400000">
            <a:off x="8672513" y="26193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4" name="Line 103"/>
          <p:cNvSpPr>
            <a:spLocks noChangeShapeType="1"/>
          </p:cNvSpPr>
          <p:nvPr/>
        </p:nvSpPr>
        <p:spPr bwMode="auto">
          <a:xfrm rot="-5400000">
            <a:off x="8674100" y="32686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5" name="Line 104"/>
          <p:cNvSpPr>
            <a:spLocks noChangeShapeType="1"/>
          </p:cNvSpPr>
          <p:nvPr/>
        </p:nvSpPr>
        <p:spPr bwMode="auto">
          <a:xfrm rot="-5400000">
            <a:off x="8674100" y="384492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6" name="Line 105"/>
          <p:cNvSpPr>
            <a:spLocks noChangeShapeType="1"/>
          </p:cNvSpPr>
          <p:nvPr/>
        </p:nvSpPr>
        <p:spPr bwMode="auto">
          <a:xfrm rot="-5400000">
            <a:off x="8686800" y="50053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7" name="Line 106"/>
          <p:cNvSpPr>
            <a:spLocks noChangeShapeType="1"/>
          </p:cNvSpPr>
          <p:nvPr/>
        </p:nvSpPr>
        <p:spPr bwMode="auto">
          <a:xfrm rot="-5400000">
            <a:off x="8870950" y="5461000"/>
            <a:ext cx="0" cy="5461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8" name="Text Box 107"/>
          <p:cNvSpPr txBox="1">
            <a:spLocks noChangeArrowheads="1"/>
          </p:cNvSpPr>
          <p:nvPr/>
        </p:nvSpPr>
        <p:spPr bwMode="auto">
          <a:xfrm>
            <a:off x="5384800" y="4981575"/>
            <a:ext cx="1274763" cy="376238"/>
          </a:xfrm>
          <a:prstGeom prst="rect">
            <a:avLst/>
          </a:prstGeom>
          <a:noFill/>
          <a:ln w="9525">
            <a:solidFill>
              <a:srgbClr val="C0C0C0"/>
            </a:solidFill>
            <a:miter lim="800000"/>
            <a:headEnd/>
            <a:tailEnd/>
          </a:ln>
          <a:effectLst/>
        </p:spPr>
        <p:txBody>
          <a:bodyPr>
            <a:spAutoFit/>
          </a:bodyPr>
          <a:lstStyle/>
          <a:p>
            <a:pPr>
              <a:lnSpc>
                <a:spcPct val="100000"/>
              </a:lnSpc>
              <a:buClrTx/>
              <a:buSzTx/>
              <a:buFontTx/>
              <a:buNone/>
            </a:pPr>
            <a:r>
              <a:rPr lang="en-US" altLang="zh-CN"/>
              <a:t>Reactive</a:t>
            </a:r>
            <a:r>
              <a:rPr lang="en-US" altLang="zh-CN">
                <a:latin typeface="Tahoma" pitchFamily="34" charset="0"/>
              </a:rPr>
              <a:t> </a:t>
            </a:r>
          </a:p>
        </p:txBody>
      </p:sp>
      <p:sp>
        <p:nvSpPr>
          <p:cNvPr id="99" name="Text Box 108"/>
          <p:cNvSpPr txBox="1">
            <a:spLocks noChangeArrowheads="1"/>
          </p:cNvSpPr>
          <p:nvPr/>
        </p:nvSpPr>
        <p:spPr bwMode="auto">
          <a:xfrm>
            <a:off x="5356225" y="2592388"/>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Active</a:t>
            </a:r>
            <a:r>
              <a:rPr lang="en-US" altLang="zh-CN">
                <a:latin typeface="Tahoma" pitchFamily="34" charset="0"/>
              </a:rPr>
              <a:t> </a:t>
            </a:r>
          </a:p>
        </p:txBody>
      </p:sp>
      <p:sp>
        <p:nvSpPr>
          <p:cNvPr id="100" name="Text Box 109"/>
          <p:cNvSpPr txBox="1">
            <a:spLocks noChangeArrowheads="1"/>
          </p:cNvSpPr>
          <p:nvPr/>
        </p:nvSpPr>
        <p:spPr bwMode="auto">
          <a:xfrm>
            <a:off x="5365750" y="3201988"/>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Inactive</a:t>
            </a:r>
            <a:r>
              <a:rPr lang="en-US" altLang="zh-CN">
                <a:latin typeface="Tahoma" pitchFamily="34" charset="0"/>
              </a:rPr>
              <a:t> </a:t>
            </a:r>
          </a:p>
        </p:txBody>
      </p:sp>
      <p:sp>
        <p:nvSpPr>
          <p:cNvPr id="101" name="Text Box 110"/>
          <p:cNvSpPr txBox="1">
            <a:spLocks noChangeArrowheads="1"/>
          </p:cNvSpPr>
          <p:nvPr/>
        </p:nvSpPr>
        <p:spPr bwMode="auto">
          <a:xfrm>
            <a:off x="5365750" y="3803650"/>
            <a:ext cx="1296988" cy="376238"/>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NBA</a:t>
            </a:r>
            <a:r>
              <a:rPr lang="en-US" altLang="zh-CN">
                <a:latin typeface="Tahoma" pitchFamily="34" charset="0"/>
              </a:rPr>
              <a:t> </a:t>
            </a:r>
          </a:p>
        </p:txBody>
      </p:sp>
      <p:sp>
        <p:nvSpPr>
          <p:cNvPr id="102" name="Text Box 111"/>
          <p:cNvSpPr txBox="1">
            <a:spLocks noChangeArrowheads="1"/>
          </p:cNvSpPr>
          <p:nvPr/>
        </p:nvSpPr>
        <p:spPr bwMode="auto">
          <a:xfrm>
            <a:off x="5375275" y="4386263"/>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Observed</a:t>
            </a:r>
            <a:endParaRPr lang="en-US" altLang="zh-CN">
              <a:latin typeface="Tahoma" pitchFamily="34" charset="0"/>
            </a:endParaRPr>
          </a:p>
        </p:txBody>
      </p:sp>
      <p:sp>
        <p:nvSpPr>
          <p:cNvPr id="103" name="Text Box 112"/>
          <p:cNvSpPr txBox="1">
            <a:spLocks noChangeArrowheads="1"/>
          </p:cNvSpPr>
          <p:nvPr/>
        </p:nvSpPr>
        <p:spPr bwMode="auto">
          <a:xfrm>
            <a:off x="5375275" y="5568950"/>
            <a:ext cx="1296988" cy="376238"/>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Postpond</a:t>
            </a:r>
            <a:endParaRPr lang="en-US" altLang="zh-CN">
              <a:latin typeface="Tahoma" pitchFamily="34" charset="0"/>
            </a:endParaRPr>
          </a:p>
        </p:txBody>
      </p:sp>
      <p:sp>
        <p:nvSpPr>
          <p:cNvPr id="104" name="Line 113"/>
          <p:cNvSpPr>
            <a:spLocks noChangeShapeType="1"/>
          </p:cNvSpPr>
          <p:nvPr/>
        </p:nvSpPr>
        <p:spPr bwMode="auto">
          <a:xfrm>
            <a:off x="6005513" y="23939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05" name="Line 114"/>
          <p:cNvSpPr>
            <a:spLocks noChangeShapeType="1"/>
          </p:cNvSpPr>
          <p:nvPr/>
        </p:nvSpPr>
        <p:spPr bwMode="auto">
          <a:xfrm>
            <a:off x="6005513" y="41941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06" name="Line 115"/>
          <p:cNvSpPr>
            <a:spLocks noChangeShapeType="1"/>
          </p:cNvSpPr>
          <p:nvPr/>
        </p:nvSpPr>
        <p:spPr bwMode="auto">
          <a:xfrm>
            <a:off x="6005513" y="47688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07" name="Line 116"/>
          <p:cNvSpPr>
            <a:spLocks noChangeShapeType="1"/>
          </p:cNvSpPr>
          <p:nvPr/>
        </p:nvSpPr>
        <p:spPr bwMode="auto">
          <a:xfrm>
            <a:off x="6005513" y="53641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08" name="Line 117"/>
          <p:cNvSpPr>
            <a:spLocks noChangeShapeType="1"/>
          </p:cNvSpPr>
          <p:nvPr/>
        </p:nvSpPr>
        <p:spPr bwMode="auto">
          <a:xfrm>
            <a:off x="6005513" y="299243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09" name="Line 118"/>
          <p:cNvSpPr>
            <a:spLocks noChangeShapeType="1"/>
          </p:cNvSpPr>
          <p:nvPr/>
        </p:nvSpPr>
        <p:spPr bwMode="auto">
          <a:xfrm>
            <a:off x="6005513" y="35829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0" name="Line 119"/>
          <p:cNvSpPr>
            <a:spLocks noChangeShapeType="1"/>
          </p:cNvSpPr>
          <p:nvPr/>
        </p:nvSpPr>
        <p:spPr bwMode="auto">
          <a:xfrm rot="-5400000">
            <a:off x="6761163" y="26447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1" name="Line 120"/>
          <p:cNvSpPr>
            <a:spLocks noChangeShapeType="1"/>
          </p:cNvSpPr>
          <p:nvPr/>
        </p:nvSpPr>
        <p:spPr bwMode="auto">
          <a:xfrm rot="-5400000">
            <a:off x="6762750" y="32940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2" name="Line 121"/>
          <p:cNvSpPr>
            <a:spLocks noChangeShapeType="1"/>
          </p:cNvSpPr>
          <p:nvPr/>
        </p:nvSpPr>
        <p:spPr bwMode="auto">
          <a:xfrm rot="-5400000">
            <a:off x="6762750" y="387032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3" name="Line 122"/>
          <p:cNvSpPr>
            <a:spLocks noChangeShapeType="1"/>
          </p:cNvSpPr>
          <p:nvPr/>
        </p:nvSpPr>
        <p:spPr bwMode="auto">
          <a:xfrm rot="-5400000">
            <a:off x="6775450" y="50307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4" name="Line 123"/>
          <p:cNvSpPr>
            <a:spLocks noChangeShapeType="1"/>
          </p:cNvSpPr>
          <p:nvPr/>
        </p:nvSpPr>
        <p:spPr bwMode="auto">
          <a:xfrm rot="-5400000">
            <a:off x="6889750" y="5556250"/>
            <a:ext cx="0" cy="4064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5" name="Line 124"/>
          <p:cNvSpPr>
            <a:spLocks noChangeShapeType="1"/>
          </p:cNvSpPr>
          <p:nvPr/>
        </p:nvSpPr>
        <p:spPr bwMode="auto">
          <a:xfrm flipV="1">
            <a:off x="6877050" y="2492375"/>
            <a:ext cx="0" cy="2665413"/>
          </a:xfrm>
          <a:prstGeom prst="line">
            <a:avLst/>
          </a:prstGeom>
          <a:noFill/>
          <a:ln w="9525">
            <a:solidFill>
              <a:schemeClr val="tx1"/>
            </a:solidFill>
            <a:round/>
            <a:headEnd/>
            <a:tailEnd/>
          </a:ln>
          <a:effectLst/>
        </p:spPr>
        <p:txBody>
          <a:bodyPr>
            <a:spAutoFit/>
          </a:bodyPr>
          <a:lstStyle/>
          <a:p>
            <a:endParaRPr lang="zh-CN" altLang="en-US"/>
          </a:p>
        </p:txBody>
      </p:sp>
      <p:sp>
        <p:nvSpPr>
          <p:cNvPr id="116" name="Line 125"/>
          <p:cNvSpPr>
            <a:spLocks noChangeShapeType="1"/>
          </p:cNvSpPr>
          <p:nvPr/>
        </p:nvSpPr>
        <p:spPr bwMode="auto">
          <a:xfrm flipH="1">
            <a:off x="6011863" y="2492375"/>
            <a:ext cx="865187"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17" name="Line 126"/>
          <p:cNvSpPr>
            <a:spLocks noChangeShapeType="1"/>
          </p:cNvSpPr>
          <p:nvPr/>
        </p:nvSpPr>
        <p:spPr bwMode="auto">
          <a:xfrm flipH="1" flipV="1">
            <a:off x="7073900" y="2105025"/>
            <a:ext cx="0" cy="3629025"/>
          </a:xfrm>
          <a:prstGeom prst="line">
            <a:avLst/>
          </a:prstGeom>
          <a:noFill/>
          <a:ln w="31750">
            <a:solidFill>
              <a:schemeClr val="tx1"/>
            </a:solidFill>
            <a:round/>
            <a:headEnd/>
            <a:tailEnd/>
          </a:ln>
          <a:effectLst/>
        </p:spPr>
        <p:txBody>
          <a:bodyPr>
            <a:spAutoFit/>
          </a:bodyPr>
          <a:lstStyle/>
          <a:p>
            <a:endParaRPr lang="zh-CN" altLang="en-US"/>
          </a:p>
        </p:txBody>
      </p:sp>
      <p:sp>
        <p:nvSpPr>
          <p:cNvPr id="118" name="Line 128"/>
          <p:cNvSpPr>
            <a:spLocks noChangeShapeType="1"/>
          </p:cNvSpPr>
          <p:nvPr/>
        </p:nvSpPr>
        <p:spPr bwMode="auto">
          <a:xfrm flipV="1">
            <a:off x="8772525" y="2463800"/>
            <a:ext cx="0" cy="2665413"/>
          </a:xfrm>
          <a:prstGeom prst="line">
            <a:avLst/>
          </a:prstGeom>
          <a:noFill/>
          <a:ln w="9525">
            <a:solidFill>
              <a:schemeClr val="tx1"/>
            </a:solidFill>
            <a:round/>
            <a:headEnd/>
            <a:tailEnd/>
          </a:ln>
          <a:effectLst/>
        </p:spPr>
        <p:txBody>
          <a:bodyPr>
            <a:spAutoFit/>
          </a:bodyPr>
          <a:lstStyle/>
          <a:p>
            <a:endParaRPr lang="zh-CN" altLang="en-US"/>
          </a:p>
        </p:txBody>
      </p:sp>
      <p:sp>
        <p:nvSpPr>
          <p:cNvPr id="119" name="Line 129"/>
          <p:cNvSpPr>
            <a:spLocks noChangeShapeType="1"/>
          </p:cNvSpPr>
          <p:nvPr/>
        </p:nvSpPr>
        <p:spPr bwMode="auto">
          <a:xfrm flipH="1">
            <a:off x="7916863" y="2473325"/>
            <a:ext cx="865187"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20" name="Line 130"/>
          <p:cNvSpPr>
            <a:spLocks noChangeShapeType="1"/>
          </p:cNvSpPr>
          <p:nvPr/>
        </p:nvSpPr>
        <p:spPr bwMode="auto">
          <a:xfrm>
            <a:off x="5219700" y="198913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121" name="Line 131"/>
          <p:cNvSpPr>
            <a:spLocks noChangeShapeType="1"/>
          </p:cNvSpPr>
          <p:nvPr/>
        </p:nvSpPr>
        <p:spPr bwMode="auto">
          <a:xfrm>
            <a:off x="6986588" y="199548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122" name="Line 132"/>
          <p:cNvSpPr>
            <a:spLocks noChangeShapeType="1"/>
          </p:cNvSpPr>
          <p:nvPr/>
        </p:nvSpPr>
        <p:spPr bwMode="auto">
          <a:xfrm>
            <a:off x="7145338" y="198278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123" name="Line 133"/>
          <p:cNvSpPr>
            <a:spLocks noChangeShapeType="1"/>
          </p:cNvSpPr>
          <p:nvPr/>
        </p:nvSpPr>
        <p:spPr bwMode="auto">
          <a:xfrm>
            <a:off x="8907463" y="197643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124" name="Line 134"/>
          <p:cNvSpPr>
            <a:spLocks noChangeShapeType="1"/>
          </p:cNvSpPr>
          <p:nvPr/>
        </p:nvSpPr>
        <p:spPr bwMode="auto">
          <a:xfrm rot="-5400000">
            <a:off x="5154613" y="2001838"/>
            <a:ext cx="0" cy="4064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25" name="Line 135"/>
          <p:cNvSpPr>
            <a:spLocks noChangeShapeType="1"/>
          </p:cNvSpPr>
          <p:nvPr/>
        </p:nvSpPr>
        <p:spPr bwMode="auto">
          <a:xfrm>
            <a:off x="5003800" y="18446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26" name="Text Box 10"/>
          <p:cNvSpPr txBox="1">
            <a:spLocks noChangeArrowheads="1"/>
          </p:cNvSpPr>
          <p:nvPr/>
        </p:nvSpPr>
        <p:spPr bwMode="auto">
          <a:xfrm>
            <a:off x="4859338" y="1557338"/>
            <a:ext cx="863600" cy="314325"/>
          </a:xfrm>
          <a:prstGeom prst="rect">
            <a:avLst/>
          </a:prstGeom>
          <a:solidFill>
            <a:srgbClr val="92D050"/>
          </a:solidFill>
          <a:ln w="9525">
            <a:solidFill>
              <a:schemeClr val="tx1"/>
            </a:solidFill>
            <a:miter lim="800000"/>
            <a:headEnd/>
            <a:tailEnd/>
          </a:ln>
          <a:effectLst/>
        </p:spPr>
        <p:txBody>
          <a:bodyPr lIns="0" tIns="0" rIns="0" bIns="0">
            <a:spAutoFit/>
          </a:bodyPr>
          <a:lstStyle/>
          <a:p>
            <a:pPr algn="ctr">
              <a:lnSpc>
                <a:spcPct val="100000"/>
              </a:lnSpc>
              <a:spcBef>
                <a:spcPct val="0"/>
              </a:spcBef>
              <a:buClrTx/>
              <a:buSzTx/>
              <a:buFontTx/>
              <a:buNone/>
            </a:pPr>
            <a:r>
              <a:rPr lang="en-US" altLang="zh-CN" sz="1000" dirty="0" err="1">
                <a:latin typeface="Arial" charset="0"/>
              </a:rPr>
              <a:t>wclk</a:t>
            </a:r>
            <a:r>
              <a:rPr lang="en-US" altLang="zh-CN" sz="1000" dirty="0">
                <a:latin typeface="Arial" charset="0"/>
              </a:rPr>
              <a:t> </a:t>
            </a:r>
            <a:r>
              <a:rPr lang="zh-CN" altLang="en-US" sz="1000" dirty="0"/>
              <a:t>前一步</a:t>
            </a:r>
            <a:endParaRPr lang="zh-CN" altLang="en-US" sz="1000" dirty="0">
              <a:latin typeface="Arial" charset="0"/>
            </a:endParaRPr>
          </a:p>
          <a:p>
            <a:pPr algn="ctr">
              <a:lnSpc>
                <a:spcPct val="100000"/>
              </a:lnSpc>
              <a:spcBef>
                <a:spcPct val="0"/>
              </a:spcBef>
              <a:buClrTx/>
              <a:buSzTx/>
              <a:buFontTx/>
              <a:buNone/>
            </a:pPr>
            <a:r>
              <a:rPr lang="en-US" altLang="zh-CN" sz="1000" dirty="0">
                <a:latin typeface="Arial" charset="0"/>
              </a:rPr>
              <a:t>#1step </a:t>
            </a:r>
            <a:r>
              <a:rPr lang="zh-CN" altLang="en-US" sz="1000" dirty="0">
                <a:latin typeface="Arial" charset="0"/>
              </a:rPr>
              <a:t>采样</a:t>
            </a:r>
          </a:p>
        </p:txBody>
      </p:sp>
      <p:sp>
        <p:nvSpPr>
          <p:cNvPr id="127" name="Line 127"/>
          <p:cNvSpPr>
            <a:spLocks noChangeShapeType="1"/>
          </p:cNvSpPr>
          <p:nvPr/>
        </p:nvSpPr>
        <p:spPr bwMode="auto">
          <a:xfrm rot="-5400000">
            <a:off x="7175500" y="2011363"/>
            <a:ext cx="0" cy="215900"/>
          </a:xfrm>
          <a:prstGeom prst="line">
            <a:avLst/>
          </a:prstGeom>
          <a:noFill/>
          <a:ln w="25400">
            <a:solidFill>
              <a:schemeClr val="tx1"/>
            </a:solidFill>
            <a:round/>
            <a:headEnd/>
            <a:tailEnd type="stealth" w="lg" len="lg"/>
          </a:ln>
          <a:effectLst/>
        </p:spPr>
        <p:txBody>
          <a:bodyPr>
            <a:spAutoFit/>
          </a:bodyPr>
          <a:lstStyle/>
          <a:p>
            <a:endParaRPr lang="zh-CN" altLang="en-US"/>
          </a:p>
        </p:txBody>
      </p:sp>
      <p:sp>
        <p:nvSpPr>
          <p:cNvPr id="128" name="Text Box 136"/>
          <p:cNvSpPr txBox="1">
            <a:spLocks noChangeArrowheads="1"/>
          </p:cNvSpPr>
          <p:nvPr/>
        </p:nvSpPr>
        <p:spPr bwMode="auto">
          <a:xfrm>
            <a:off x="8316913" y="6308725"/>
            <a:ext cx="719137" cy="376238"/>
          </a:xfrm>
          <a:prstGeom prst="rect">
            <a:avLst/>
          </a:prstGeom>
          <a:solidFill>
            <a:srgbClr val="92D050"/>
          </a:solidFill>
          <a:ln w="9525">
            <a:solidFill>
              <a:schemeClr val="tx1"/>
            </a:solidFill>
            <a:miter lim="800000"/>
            <a:headEnd/>
            <a:tailEnd/>
          </a:ln>
          <a:effectLst/>
        </p:spPr>
        <p:txBody>
          <a:bodyPr>
            <a:spAutoFit/>
          </a:bodyPr>
          <a:lstStyle/>
          <a:p>
            <a:pPr>
              <a:lnSpc>
                <a:spcPct val="100000"/>
              </a:lnSpc>
              <a:buClrTx/>
              <a:buSzTx/>
              <a:buFontTx/>
              <a:buNone/>
            </a:pPr>
            <a:r>
              <a:rPr lang="zh-CN" altLang="en-US" dirty="0">
                <a:latin typeface="Tahoma" pitchFamily="34" charset="0"/>
              </a:rPr>
              <a:t>驱动 </a:t>
            </a:r>
          </a:p>
        </p:txBody>
      </p:sp>
      <p:sp>
        <p:nvSpPr>
          <p:cNvPr id="129" name="Line 137"/>
          <p:cNvSpPr>
            <a:spLocks noChangeShapeType="1"/>
          </p:cNvSpPr>
          <p:nvPr/>
        </p:nvSpPr>
        <p:spPr bwMode="auto">
          <a:xfrm flipH="1" flipV="1">
            <a:off x="8604250" y="5373688"/>
            <a:ext cx="215900" cy="935037"/>
          </a:xfrm>
          <a:prstGeom prst="line">
            <a:avLst/>
          </a:prstGeom>
          <a:noFill/>
          <a:ln w="9525">
            <a:solidFill>
              <a:schemeClr val="tx1"/>
            </a:solidFill>
            <a:round/>
            <a:headEnd/>
            <a:tailEnd type="triangle" w="med" len="med"/>
          </a:ln>
          <a:effectLst/>
        </p:spPr>
        <p:txBody>
          <a:bodyPr>
            <a:spAutoFit/>
          </a:bodyPr>
          <a:lstStyle/>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时钟块的缺省时钟和同步驱动 </a:t>
            </a:r>
          </a:p>
        </p:txBody>
      </p:sp>
      <p:sp>
        <p:nvSpPr>
          <p:cNvPr id="3" name="内容占位符 2"/>
          <p:cNvSpPr>
            <a:spLocks noGrp="1"/>
          </p:cNvSpPr>
          <p:nvPr>
            <p:ph idx="1"/>
          </p:nvPr>
        </p:nvSpPr>
        <p:spPr/>
        <p:txBody>
          <a:bodyPr/>
          <a:lstStyle/>
          <a:p>
            <a:r>
              <a:rPr lang="zh-CN" altLang="en-US" dirty="0"/>
              <a:t>指定一个缺省时钟</a:t>
            </a:r>
            <a:endParaRPr lang="en-US" altLang="zh-CN" dirty="0"/>
          </a:p>
          <a:p>
            <a:pPr lvl="1"/>
            <a:r>
              <a:rPr lang="en-US" altLang="zh-CN" dirty="0"/>
              <a:t>default clocking </a:t>
            </a:r>
            <a:r>
              <a:rPr lang="en-US" altLang="zh-CN" dirty="0" err="1"/>
              <a:t>tb.fifo.wclk</a:t>
            </a:r>
            <a:endParaRPr lang="en-US" altLang="zh-CN" dirty="0"/>
          </a:p>
          <a:p>
            <a:r>
              <a:rPr lang="zh-CN" altLang="en-US" dirty="0"/>
              <a:t>每个模块、接口、程序只允许一个缺省时钟</a:t>
            </a:r>
          </a:p>
          <a:p>
            <a:r>
              <a:rPr lang="zh-CN" altLang="en-US" dirty="0"/>
              <a:t>时钟块信号的周期延迟的句法</a:t>
            </a:r>
            <a:endParaRPr lang="en-US" altLang="zh-CN" dirty="0"/>
          </a:p>
          <a:p>
            <a:pPr lvl="1"/>
            <a:r>
              <a:rPr lang="en-US" altLang="zh-CN" dirty="0"/>
              <a:t>## &lt;</a:t>
            </a:r>
            <a:r>
              <a:rPr lang="zh-CN" altLang="en-US" dirty="0"/>
              <a:t>整数表达式</a:t>
            </a:r>
            <a:r>
              <a:rPr lang="en-US" altLang="zh-CN" dirty="0"/>
              <a:t>&gt;</a:t>
            </a:r>
          </a:p>
          <a:p>
            <a:pPr lvl="1"/>
            <a:endParaRPr lang="zh-CN" altLang="en-US" dirty="0"/>
          </a:p>
          <a:p>
            <a:endParaRPr lang="zh-CN" altLang="en-US" dirty="0"/>
          </a:p>
        </p:txBody>
      </p:sp>
      <p:sp>
        <p:nvSpPr>
          <p:cNvPr id="4" name="TextBox 3"/>
          <p:cNvSpPr txBox="1"/>
          <p:nvPr/>
        </p:nvSpPr>
        <p:spPr>
          <a:xfrm>
            <a:off x="539552" y="3068960"/>
            <a:ext cx="4464496" cy="1754326"/>
          </a:xfrm>
          <a:prstGeom prst="rect">
            <a:avLst/>
          </a:prstGeom>
          <a:noFill/>
        </p:spPr>
        <p:txBody>
          <a:bodyPr wrap="square" rtlCol="0">
            <a:spAutoFit/>
          </a:bodyPr>
          <a:lstStyle/>
          <a:p>
            <a:endParaRPr lang="en-US" altLang="zh-CN" dirty="0"/>
          </a:p>
          <a:p>
            <a:endParaRPr lang="en-US" altLang="zh-CN" dirty="0"/>
          </a:p>
          <a:p>
            <a:r>
              <a:rPr lang="en-US" altLang="zh-CN" dirty="0"/>
              <a:t>   ## 5;  //</a:t>
            </a:r>
            <a:r>
              <a:rPr lang="zh-CN" altLang="en-US" dirty="0"/>
              <a:t>等待</a:t>
            </a:r>
            <a:r>
              <a:rPr lang="en-US" altLang="zh-CN" dirty="0"/>
              <a:t>5</a:t>
            </a:r>
            <a:r>
              <a:rPr lang="zh-CN" altLang="en-US" dirty="0"/>
              <a:t>个周期</a:t>
            </a:r>
          </a:p>
          <a:p>
            <a:r>
              <a:rPr lang="zh-CN" altLang="en-US" dirty="0"/>
              <a:t>   </a:t>
            </a:r>
            <a:r>
              <a:rPr lang="en-US" altLang="zh-CN" dirty="0"/>
              <a:t>## 1 </a:t>
            </a:r>
            <a:r>
              <a:rPr lang="en-US" altLang="zh-CN" dirty="0" err="1"/>
              <a:t>fifo.wdata</a:t>
            </a:r>
            <a:r>
              <a:rPr lang="en-US" altLang="zh-CN" dirty="0"/>
              <a:t> &lt;= 8’hff;</a:t>
            </a:r>
          </a:p>
          <a:p>
            <a:r>
              <a:rPr lang="en-US" altLang="zh-CN" dirty="0"/>
              <a:t>   ## 2; </a:t>
            </a:r>
            <a:r>
              <a:rPr lang="en-US" altLang="zh-CN" dirty="0" err="1"/>
              <a:t>fifo.wdata</a:t>
            </a:r>
            <a:r>
              <a:rPr lang="en-US" altLang="zh-CN" dirty="0"/>
              <a:t> &lt;= 8’hAA;</a:t>
            </a:r>
          </a:p>
          <a:p>
            <a:r>
              <a:rPr lang="en-US" altLang="zh-CN" dirty="0"/>
              <a:t>   </a:t>
            </a:r>
            <a:r>
              <a:rPr lang="en-US" altLang="zh-CN" dirty="0" err="1"/>
              <a:t>fifo.wdata</a:t>
            </a:r>
            <a:r>
              <a:rPr lang="en-US" altLang="zh-CN" dirty="0"/>
              <a:t> &lt;= ##2 d;</a:t>
            </a:r>
            <a:endParaRPr lang="zh-CN" altLang="en-US" dirty="0"/>
          </a:p>
        </p:txBody>
      </p:sp>
      <p:sp>
        <p:nvSpPr>
          <p:cNvPr id="5" name="Text Box 12"/>
          <p:cNvSpPr txBox="1">
            <a:spLocks noChangeArrowheads="1"/>
          </p:cNvSpPr>
          <p:nvPr/>
        </p:nvSpPr>
        <p:spPr bwMode="auto">
          <a:xfrm>
            <a:off x="4211960" y="2996952"/>
            <a:ext cx="2520950" cy="701675"/>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spcBef>
                <a:spcPct val="0"/>
              </a:spcBef>
              <a:buClrTx/>
              <a:buSzTx/>
              <a:buFontTx/>
              <a:buNone/>
            </a:pPr>
            <a:r>
              <a:rPr lang="zh-CN" altLang="en-US">
                <a:latin typeface="Arial" charset="0"/>
              </a:rPr>
              <a:t>等待</a:t>
            </a:r>
            <a:r>
              <a:rPr lang="en-US" altLang="zh-CN">
                <a:latin typeface="Arial" charset="0"/>
              </a:rPr>
              <a:t>1</a:t>
            </a:r>
            <a:r>
              <a:rPr lang="zh-CN" altLang="en-US">
                <a:latin typeface="Arial" charset="0"/>
              </a:rPr>
              <a:t>个</a:t>
            </a:r>
            <a:r>
              <a:rPr lang="en-US" altLang="zh-CN">
                <a:latin typeface="Arial" charset="0"/>
              </a:rPr>
              <a:t>wclk</a:t>
            </a:r>
            <a:r>
              <a:rPr lang="zh-CN" altLang="en-US">
                <a:latin typeface="Arial" charset="0"/>
              </a:rPr>
              <a:t>周期然后</a:t>
            </a:r>
          </a:p>
          <a:p>
            <a:pPr algn="ctr">
              <a:lnSpc>
                <a:spcPct val="100000"/>
              </a:lnSpc>
              <a:spcBef>
                <a:spcPct val="0"/>
              </a:spcBef>
              <a:buClrTx/>
              <a:buSzTx/>
              <a:buFontTx/>
              <a:buNone/>
            </a:pPr>
            <a:r>
              <a:rPr lang="zh-CN" altLang="en-US">
                <a:latin typeface="Arial" charset="0"/>
              </a:rPr>
              <a:t>驱动</a:t>
            </a:r>
            <a:r>
              <a:rPr lang="en-US" altLang="zh-CN">
                <a:latin typeface="Arial" charset="0"/>
              </a:rPr>
              <a:t>wdata </a:t>
            </a:r>
          </a:p>
        </p:txBody>
      </p:sp>
      <p:sp>
        <p:nvSpPr>
          <p:cNvPr id="6" name="Text Box 130"/>
          <p:cNvSpPr txBox="1">
            <a:spLocks noChangeArrowheads="1"/>
          </p:cNvSpPr>
          <p:nvPr/>
        </p:nvSpPr>
        <p:spPr bwMode="auto">
          <a:xfrm>
            <a:off x="4211960" y="3933577"/>
            <a:ext cx="2520950" cy="701675"/>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spcBef>
                <a:spcPct val="0"/>
              </a:spcBef>
              <a:buClrTx/>
              <a:buSzTx/>
              <a:buFontTx/>
              <a:buNone/>
            </a:pPr>
            <a:r>
              <a:rPr lang="zh-CN" altLang="en-US">
                <a:latin typeface="Arial" charset="0"/>
              </a:rPr>
              <a:t>等待</a:t>
            </a:r>
            <a:r>
              <a:rPr lang="en-US" altLang="zh-CN">
                <a:latin typeface="Arial" charset="0"/>
              </a:rPr>
              <a:t>2</a:t>
            </a:r>
            <a:r>
              <a:rPr lang="zh-CN" altLang="en-US">
                <a:latin typeface="Arial" charset="0"/>
              </a:rPr>
              <a:t>个缺省的时钟周</a:t>
            </a:r>
          </a:p>
          <a:p>
            <a:pPr algn="ctr">
              <a:lnSpc>
                <a:spcPct val="100000"/>
              </a:lnSpc>
              <a:spcBef>
                <a:spcPct val="0"/>
              </a:spcBef>
              <a:buClrTx/>
              <a:buSzTx/>
              <a:buFontTx/>
              <a:buNone/>
            </a:pPr>
            <a:r>
              <a:rPr lang="zh-CN" altLang="en-US">
                <a:latin typeface="Arial" charset="0"/>
              </a:rPr>
              <a:t>期，然后驱动</a:t>
            </a:r>
            <a:r>
              <a:rPr lang="en-US" altLang="zh-CN">
                <a:latin typeface="Arial" charset="0"/>
              </a:rPr>
              <a:t>wdata </a:t>
            </a:r>
          </a:p>
        </p:txBody>
      </p:sp>
      <p:sp>
        <p:nvSpPr>
          <p:cNvPr id="7" name="Text Box 131"/>
          <p:cNvSpPr txBox="1">
            <a:spLocks noChangeArrowheads="1"/>
          </p:cNvSpPr>
          <p:nvPr/>
        </p:nvSpPr>
        <p:spPr bwMode="auto">
          <a:xfrm>
            <a:off x="3994473" y="4941639"/>
            <a:ext cx="2952750" cy="701675"/>
          </a:xfrm>
          <a:prstGeom prst="rect">
            <a:avLst/>
          </a:prstGeom>
          <a:solidFill>
            <a:srgbClr val="00B0F0"/>
          </a:solidFill>
          <a:ln w="9525">
            <a:solidFill>
              <a:schemeClr val="tx1"/>
            </a:solidFill>
            <a:miter lim="800000"/>
            <a:headEnd/>
            <a:tailEnd/>
          </a:ln>
          <a:effectLst/>
        </p:spPr>
        <p:txBody>
          <a:bodyPr lIns="72000" tIns="72000" rIns="72000" bIns="72000">
            <a:spAutoFit/>
          </a:bodyPr>
          <a:lstStyle/>
          <a:p>
            <a:pPr algn="ctr">
              <a:lnSpc>
                <a:spcPct val="100000"/>
              </a:lnSpc>
              <a:spcBef>
                <a:spcPct val="0"/>
              </a:spcBef>
              <a:buClrTx/>
              <a:buSzTx/>
              <a:buFontTx/>
              <a:buNone/>
            </a:pPr>
            <a:r>
              <a:rPr lang="zh-CN" altLang="en-US">
                <a:latin typeface="Arial" charset="0"/>
              </a:rPr>
              <a:t>记住</a:t>
            </a:r>
            <a:r>
              <a:rPr lang="en-US" altLang="zh-CN">
                <a:latin typeface="Arial" charset="0"/>
              </a:rPr>
              <a:t>d</a:t>
            </a:r>
            <a:r>
              <a:rPr lang="zh-CN" altLang="en-US">
                <a:latin typeface="Arial" charset="0"/>
              </a:rPr>
              <a:t>的值 ，然后在</a:t>
            </a:r>
            <a:r>
              <a:rPr lang="en-US" altLang="zh-CN">
                <a:latin typeface="Arial" charset="0"/>
              </a:rPr>
              <a:t>2</a:t>
            </a:r>
            <a:r>
              <a:rPr lang="zh-CN" altLang="en-US">
                <a:latin typeface="Arial" charset="0"/>
              </a:rPr>
              <a:t>个</a:t>
            </a:r>
            <a:r>
              <a:rPr lang="en-US" altLang="zh-CN">
                <a:latin typeface="Arial" charset="0"/>
              </a:rPr>
              <a:t>wclk</a:t>
            </a:r>
            <a:r>
              <a:rPr lang="zh-CN" altLang="en-US">
                <a:latin typeface="Arial" charset="0"/>
              </a:rPr>
              <a:t>时钟周期后驱动</a:t>
            </a:r>
            <a:r>
              <a:rPr lang="en-US" altLang="zh-CN">
                <a:latin typeface="Arial" charset="0"/>
              </a:rPr>
              <a:t>wdata </a:t>
            </a:r>
          </a:p>
        </p:txBody>
      </p:sp>
      <p:sp>
        <p:nvSpPr>
          <p:cNvPr id="8" name="Line 132"/>
          <p:cNvSpPr>
            <a:spLocks noChangeShapeType="1"/>
          </p:cNvSpPr>
          <p:nvPr/>
        </p:nvSpPr>
        <p:spPr bwMode="auto">
          <a:xfrm flipH="1" flipV="1">
            <a:off x="2914973" y="4725739"/>
            <a:ext cx="1008062" cy="720725"/>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9" name="Line 133"/>
          <p:cNvSpPr>
            <a:spLocks noChangeShapeType="1"/>
          </p:cNvSpPr>
          <p:nvPr/>
        </p:nvSpPr>
        <p:spPr bwMode="auto">
          <a:xfrm flipH="1">
            <a:off x="3778573" y="4222502"/>
            <a:ext cx="360362"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0" name="Line 134"/>
          <p:cNvSpPr>
            <a:spLocks noChangeShapeType="1"/>
          </p:cNvSpPr>
          <p:nvPr/>
        </p:nvSpPr>
        <p:spPr bwMode="auto">
          <a:xfrm flipH="1">
            <a:off x="3491235" y="3285877"/>
            <a:ext cx="720725" cy="431800"/>
          </a:xfrm>
          <a:prstGeom prst="line">
            <a:avLst/>
          </a:prstGeom>
          <a:noFill/>
          <a:ln w="9525">
            <a:solidFill>
              <a:schemeClr val="tx1"/>
            </a:solidFill>
            <a:round/>
            <a:headEnd/>
            <a:tailEnd type="triangle" w="med" len="med"/>
          </a:ln>
          <a:effectLst/>
        </p:spPr>
        <p:txBody>
          <a:bodyPr>
            <a:spAutoFit/>
          </a:bodyPr>
          <a:lstStyle/>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程序块</a:t>
            </a:r>
          </a:p>
        </p:txBody>
      </p:sp>
      <p:sp>
        <p:nvSpPr>
          <p:cNvPr id="3" name="内容占位符 2"/>
          <p:cNvSpPr>
            <a:spLocks noGrp="1"/>
          </p:cNvSpPr>
          <p:nvPr>
            <p:ph idx="1"/>
          </p:nvPr>
        </p:nvSpPr>
        <p:spPr>
          <a:xfrm>
            <a:off x="457200" y="980728"/>
            <a:ext cx="5194920" cy="5328592"/>
          </a:xfrm>
        </p:spPr>
        <p:txBody>
          <a:bodyPr/>
          <a:lstStyle/>
          <a:p>
            <a:r>
              <a:rPr lang="zh-CN" altLang="en-US" dirty="0"/>
              <a:t>程序块</a:t>
            </a:r>
          </a:p>
          <a:p>
            <a:pPr lvl="1"/>
            <a:r>
              <a:rPr lang="zh-CN" altLang="en-US" dirty="0"/>
              <a:t>使得设计代码和测试代码分开</a:t>
            </a:r>
            <a:endParaRPr lang="en-US" altLang="zh-CN" dirty="0"/>
          </a:p>
          <a:p>
            <a:pPr lvl="2"/>
            <a:r>
              <a:rPr lang="zh-CN" altLang="en-US" dirty="0"/>
              <a:t>有限的语句块类型</a:t>
            </a:r>
            <a:endParaRPr lang="en-US" altLang="zh-CN" dirty="0"/>
          </a:p>
          <a:p>
            <a:pPr lvl="1"/>
            <a:r>
              <a:rPr lang="zh-CN" altLang="en-US" dirty="0"/>
              <a:t>使用预定义的调度语义，使得测试驱动跟设计代码内部驱动无冒险现象。</a:t>
            </a:r>
            <a:endParaRPr lang="en-US" altLang="zh-CN" dirty="0"/>
          </a:p>
          <a:p>
            <a:pPr lvl="2"/>
            <a:r>
              <a:rPr lang="zh-CN" altLang="en-US" dirty="0"/>
              <a:t>在重新激活区执行</a:t>
            </a:r>
          </a:p>
          <a:p>
            <a:pPr lvl="1"/>
            <a:r>
              <a:rPr lang="zh-CN" altLang="en-US" dirty="0"/>
              <a:t>通常配合虚拟接口</a:t>
            </a:r>
            <a:r>
              <a:rPr lang="en-US" altLang="zh-CN" dirty="0"/>
              <a:t>/</a:t>
            </a:r>
            <a:r>
              <a:rPr lang="zh-CN" altLang="en-US" dirty="0"/>
              <a:t>时钟块使用</a:t>
            </a:r>
            <a:endParaRPr lang="en-US" altLang="zh-CN" dirty="0"/>
          </a:p>
          <a:p>
            <a:pPr lvl="1"/>
            <a:endParaRPr lang="zh-CN" altLang="en-US" dirty="0"/>
          </a:p>
        </p:txBody>
      </p:sp>
      <p:sp>
        <p:nvSpPr>
          <p:cNvPr id="4" name="Text Box 5"/>
          <p:cNvSpPr txBox="1">
            <a:spLocks noChangeArrowheads="1"/>
          </p:cNvSpPr>
          <p:nvPr/>
        </p:nvSpPr>
        <p:spPr bwMode="auto">
          <a:xfrm>
            <a:off x="5421313" y="3125788"/>
            <a:ext cx="1150937" cy="369332"/>
          </a:xfrm>
          <a:prstGeom prst="rect">
            <a:avLst/>
          </a:prstGeom>
          <a:solidFill>
            <a:srgbClr val="C0C0C0"/>
          </a:solidFill>
          <a:ln w="9525">
            <a:solidFill>
              <a:srgbClr val="C0C0C0"/>
            </a:solidFill>
            <a:miter lim="800000"/>
            <a:headEnd/>
            <a:tailEnd/>
          </a:ln>
          <a:effectLst/>
        </p:spPr>
        <p:txBody>
          <a:bodyPr>
            <a:spAutoFit/>
          </a:bodyPr>
          <a:lstStyle/>
          <a:p>
            <a:pPr algn="ctr">
              <a:spcBef>
                <a:spcPct val="0"/>
              </a:spcBef>
            </a:pPr>
            <a:r>
              <a:rPr lang="en-US" altLang="zh-CN" dirty="0"/>
              <a:t>RTL </a:t>
            </a:r>
            <a:r>
              <a:rPr lang="zh-CN" altLang="en-US" dirty="0"/>
              <a:t>设计</a:t>
            </a:r>
          </a:p>
        </p:txBody>
      </p:sp>
      <p:sp>
        <p:nvSpPr>
          <p:cNvPr id="5" name="Text Box 6"/>
          <p:cNvSpPr txBox="1">
            <a:spLocks noChangeArrowheads="1"/>
          </p:cNvSpPr>
          <p:nvPr/>
        </p:nvSpPr>
        <p:spPr bwMode="auto">
          <a:xfrm>
            <a:off x="5364163" y="4365625"/>
            <a:ext cx="1584325" cy="369332"/>
          </a:xfrm>
          <a:prstGeom prst="rect">
            <a:avLst/>
          </a:prstGeom>
          <a:solidFill>
            <a:srgbClr val="C0C0C0"/>
          </a:solidFill>
          <a:ln w="9525">
            <a:solidFill>
              <a:srgbClr val="C0C0C0"/>
            </a:solidFill>
            <a:miter lim="800000"/>
            <a:headEnd/>
            <a:tailEnd/>
          </a:ln>
          <a:effectLst/>
        </p:spPr>
        <p:txBody>
          <a:bodyPr>
            <a:spAutoFit/>
          </a:bodyPr>
          <a:lstStyle/>
          <a:p>
            <a:pPr algn="ctr">
              <a:lnSpc>
                <a:spcPct val="100000"/>
              </a:lnSpc>
              <a:spcBef>
                <a:spcPct val="0"/>
              </a:spcBef>
              <a:buClrTx/>
              <a:buSzTx/>
              <a:buFontTx/>
              <a:buNone/>
            </a:pPr>
            <a:r>
              <a:rPr lang="zh-CN" altLang="en-US" dirty="0"/>
              <a:t>断言 </a:t>
            </a:r>
          </a:p>
        </p:txBody>
      </p:sp>
      <p:sp>
        <p:nvSpPr>
          <p:cNvPr id="6" name="Line 7"/>
          <p:cNvSpPr>
            <a:spLocks noChangeShapeType="1"/>
          </p:cNvSpPr>
          <p:nvPr/>
        </p:nvSpPr>
        <p:spPr bwMode="auto">
          <a:xfrm flipV="1">
            <a:off x="5219700" y="5184775"/>
            <a:ext cx="2089150" cy="576263"/>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7" name="Line 8"/>
          <p:cNvSpPr>
            <a:spLocks noChangeShapeType="1"/>
          </p:cNvSpPr>
          <p:nvPr/>
        </p:nvSpPr>
        <p:spPr bwMode="auto">
          <a:xfrm>
            <a:off x="6948488" y="4581525"/>
            <a:ext cx="360362"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8" name="Text Box 10"/>
          <p:cNvSpPr txBox="1">
            <a:spLocks noChangeArrowheads="1"/>
          </p:cNvSpPr>
          <p:nvPr/>
        </p:nvSpPr>
        <p:spPr bwMode="auto">
          <a:xfrm>
            <a:off x="7296150" y="4956175"/>
            <a:ext cx="1296988" cy="376238"/>
          </a:xfrm>
          <a:prstGeom prst="rect">
            <a:avLst/>
          </a:prstGeom>
          <a:solidFill>
            <a:srgbClr val="00B0F0"/>
          </a:solidFill>
          <a:ln w="9525">
            <a:solidFill>
              <a:schemeClr val="tx1"/>
            </a:solidFill>
            <a:miter lim="800000"/>
            <a:headEnd/>
            <a:tailEnd/>
          </a:ln>
          <a:effectLst/>
        </p:spPr>
        <p:txBody>
          <a:bodyPr>
            <a:spAutoFit/>
          </a:bodyPr>
          <a:lstStyle/>
          <a:p>
            <a:pPr>
              <a:lnSpc>
                <a:spcPct val="100000"/>
              </a:lnSpc>
              <a:buClrTx/>
              <a:buSzTx/>
              <a:buFontTx/>
              <a:buNone/>
            </a:pPr>
            <a:r>
              <a:rPr lang="en-US" altLang="zh-CN"/>
              <a:t>Reactive</a:t>
            </a:r>
            <a:r>
              <a:rPr lang="en-US" altLang="zh-CN">
                <a:latin typeface="Tahoma" pitchFamily="34" charset="0"/>
              </a:rPr>
              <a:t> </a:t>
            </a:r>
          </a:p>
        </p:txBody>
      </p:sp>
      <p:sp>
        <p:nvSpPr>
          <p:cNvPr id="9" name="Line 11"/>
          <p:cNvSpPr>
            <a:spLocks noChangeShapeType="1"/>
          </p:cNvSpPr>
          <p:nvPr/>
        </p:nvSpPr>
        <p:spPr bwMode="auto">
          <a:xfrm>
            <a:off x="7916863" y="1560513"/>
            <a:ext cx="0" cy="43180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0" name="Text Box 12"/>
          <p:cNvSpPr txBox="1">
            <a:spLocks noChangeArrowheads="1"/>
          </p:cNvSpPr>
          <p:nvPr/>
        </p:nvSpPr>
        <p:spPr bwMode="auto">
          <a:xfrm>
            <a:off x="7253288" y="1989138"/>
            <a:ext cx="1296987" cy="376237"/>
          </a:xfrm>
          <a:prstGeom prst="rect">
            <a:avLst/>
          </a:prstGeom>
          <a:solidFill>
            <a:srgbClr val="C0C0C0"/>
          </a:solidFill>
          <a:ln w="9525">
            <a:solidFill>
              <a:srgbClr val="C0C0C0"/>
            </a:solidFill>
            <a:miter lim="800000"/>
            <a:headEnd/>
            <a:tailEnd/>
          </a:ln>
          <a:effectLst/>
        </p:spPr>
        <p:txBody>
          <a:bodyPr>
            <a:spAutoFit/>
          </a:bodyPr>
          <a:lstStyle/>
          <a:p>
            <a:pPr algn="ctr">
              <a:lnSpc>
                <a:spcPct val="100000"/>
              </a:lnSpc>
              <a:buClrTx/>
              <a:buSzTx/>
              <a:buFontTx/>
              <a:buNone/>
            </a:pPr>
            <a:r>
              <a:rPr lang="en-US" altLang="zh-CN" dirty="0" err="1"/>
              <a:t>preponed</a:t>
            </a:r>
            <a:r>
              <a:rPr lang="en-US" altLang="zh-CN" dirty="0">
                <a:latin typeface="Tahoma" pitchFamily="34" charset="0"/>
              </a:rPr>
              <a:t> </a:t>
            </a:r>
          </a:p>
        </p:txBody>
      </p:sp>
      <p:sp>
        <p:nvSpPr>
          <p:cNvPr id="11" name="Text Box 13"/>
          <p:cNvSpPr txBox="1">
            <a:spLocks noChangeArrowheads="1"/>
          </p:cNvSpPr>
          <p:nvPr/>
        </p:nvSpPr>
        <p:spPr bwMode="auto">
          <a:xfrm>
            <a:off x="7267575" y="2566988"/>
            <a:ext cx="1296988" cy="376237"/>
          </a:xfrm>
          <a:prstGeom prst="rect">
            <a:avLst/>
          </a:prstGeom>
          <a:solidFill>
            <a:srgbClr val="C0C0C0"/>
          </a:solidFill>
          <a:ln w="9525">
            <a:solidFill>
              <a:srgbClr val="C0C0C0"/>
            </a:solidFill>
            <a:miter lim="800000"/>
            <a:headEnd/>
            <a:tailEnd/>
          </a:ln>
          <a:effectLst/>
        </p:spPr>
        <p:txBody>
          <a:bodyPr>
            <a:spAutoFit/>
          </a:bodyPr>
          <a:lstStyle/>
          <a:p>
            <a:pPr algn="ctr">
              <a:lnSpc>
                <a:spcPct val="100000"/>
              </a:lnSpc>
              <a:buClrTx/>
              <a:buSzTx/>
              <a:buFontTx/>
              <a:buNone/>
            </a:pPr>
            <a:r>
              <a:rPr lang="en-US" altLang="zh-CN" dirty="0"/>
              <a:t>Active</a:t>
            </a:r>
            <a:r>
              <a:rPr lang="en-US" altLang="zh-CN" dirty="0">
                <a:latin typeface="Tahoma" pitchFamily="34" charset="0"/>
              </a:rPr>
              <a:t> </a:t>
            </a:r>
          </a:p>
        </p:txBody>
      </p:sp>
      <p:sp>
        <p:nvSpPr>
          <p:cNvPr id="12" name="Text Box 14"/>
          <p:cNvSpPr txBox="1">
            <a:spLocks noChangeArrowheads="1"/>
          </p:cNvSpPr>
          <p:nvPr/>
        </p:nvSpPr>
        <p:spPr bwMode="auto">
          <a:xfrm>
            <a:off x="7277100" y="3176588"/>
            <a:ext cx="1296988" cy="376237"/>
          </a:xfrm>
          <a:prstGeom prst="rect">
            <a:avLst/>
          </a:prstGeom>
          <a:solidFill>
            <a:srgbClr val="C0C0C0"/>
          </a:solidFill>
          <a:ln w="9525">
            <a:solidFill>
              <a:srgbClr val="C0C0C0"/>
            </a:solidFill>
            <a:miter lim="800000"/>
            <a:headEnd/>
            <a:tailEnd/>
          </a:ln>
          <a:effectLst/>
        </p:spPr>
        <p:txBody>
          <a:bodyPr>
            <a:spAutoFit/>
          </a:bodyPr>
          <a:lstStyle/>
          <a:p>
            <a:pPr algn="ctr"/>
            <a:r>
              <a:rPr lang="en-US" altLang="zh-CN"/>
              <a:t>Inactive </a:t>
            </a:r>
          </a:p>
        </p:txBody>
      </p:sp>
      <p:sp>
        <p:nvSpPr>
          <p:cNvPr id="13" name="Text Box 15"/>
          <p:cNvSpPr txBox="1">
            <a:spLocks noChangeArrowheads="1"/>
          </p:cNvSpPr>
          <p:nvPr/>
        </p:nvSpPr>
        <p:spPr bwMode="auto">
          <a:xfrm>
            <a:off x="7277100" y="3778250"/>
            <a:ext cx="1296988" cy="376238"/>
          </a:xfrm>
          <a:prstGeom prst="rect">
            <a:avLst/>
          </a:prstGeom>
          <a:solidFill>
            <a:srgbClr val="C0C0C0"/>
          </a:solidFill>
          <a:ln w="9525">
            <a:solidFill>
              <a:srgbClr val="C0C0C0"/>
            </a:solidFill>
            <a:miter lim="800000"/>
            <a:headEnd/>
            <a:tailEnd/>
          </a:ln>
          <a:effectLst/>
        </p:spPr>
        <p:txBody>
          <a:bodyPr>
            <a:spAutoFit/>
          </a:bodyPr>
          <a:lstStyle/>
          <a:p>
            <a:pPr algn="ctr"/>
            <a:r>
              <a:rPr lang="en-US" altLang="zh-CN"/>
              <a:t>NBA </a:t>
            </a:r>
          </a:p>
        </p:txBody>
      </p:sp>
      <p:sp>
        <p:nvSpPr>
          <p:cNvPr id="14" name="Text Box 16"/>
          <p:cNvSpPr txBox="1">
            <a:spLocks noChangeArrowheads="1"/>
          </p:cNvSpPr>
          <p:nvPr/>
        </p:nvSpPr>
        <p:spPr bwMode="auto">
          <a:xfrm>
            <a:off x="7286625" y="4360863"/>
            <a:ext cx="1296988" cy="376237"/>
          </a:xfrm>
          <a:prstGeom prst="rect">
            <a:avLst/>
          </a:prstGeom>
          <a:solidFill>
            <a:srgbClr val="C0C0C0"/>
          </a:solidFill>
          <a:ln w="9525">
            <a:solidFill>
              <a:srgbClr val="C0C0C0"/>
            </a:solidFill>
            <a:miter lim="800000"/>
            <a:headEnd/>
            <a:tailEnd/>
          </a:ln>
          <a:effectLst/>
        </p:spPr>
        <p:txBody>
          <a:bodyPr>
            <a:spAutoFit/>
          </a:bodyPr>
          <a:lstStyle/>
          <a:p>
            <a:pPr algn="ctr"/>
            <a:r>
              <a:rPr lang="en-US" altLang="zh-CN"/>
              <a:t>Observed</a:t>
            </a:r>
          </a:p>
        </p:txBody>
      </p:sp>
      <p:sp>
        <p:nvSpPr>
          <p:cNvPr id="15" name="Text Box 17"/>
          <p:cNvSpPr txBox="1">
            <a:spLocks noChangeArrowheads="1"/>
          </p:cNvSpPr>
          <p:nvPr/>
        </p:nvSpPr>
        <p:spPr bwMode="auto">
          <a:xfrm>
            <a:off x="7286625" y="5543550"/>
            <a:ext cx="1296988" cy="376238"/>
          </a:xfrm>
          <a:prstGeom prst="rect">
            <a:avLst/>
          </a:prstGeom>
          <a:solidFill>
            <a:srgbClr val="C0C0C0"/>
          </a:solidFill>
          <a:ln w="9525">
            <a:solidFill>
              <a:srgbClr val="C0C0C0"/>
            </a:solidFill>
            <a:miter lim="800000"/>
            <a:headEnd/>
            <a:tailEnd/>
          </a:ln>
          <a:effectLst/>
        </p:spPr>
        <p:txBody>
          <a:bodyPr>
            <a:spAutoFit/>
          </a:bodyPr>
          <a:lstStyle/>
          <a:p>
            <a:pPr algn="ctr"/>
            <a:r>
              <a:rPr lang="en-US" altLang="zh-CN"/>
              <a:t>Postpond</a:t>
            </a:r>
          </a:p>
        </p:txBody>
      </p:sp>
      <p:sp>
        <p:nvSpPr>
          <p:cNvPr id="16" name="Line 18"/>
          <p:cNvSpPr>
            <a:spLocks noChangeShapeType="1"/>
          </p:cNvSpPr>
          <p:nvPr/>
        </p:nvSpPr>
        <p:spPr bwMode="auto">
          <a:xfrm>
            <a:off x="7916863" y="23685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7" name="Line 19"/>
          <p:cNvSpPr>
            <a:spLocks noChangeShapeType="1"/>
          </p:cNvSpPr>
          <p:nvPr/>
        </p:nvSpPr>
        <p:spPr bwMode="auto">
          <a:xfrm>
            <a:off x="7916863" y="41687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8" name="Line 20"/>
          <p:cNvSpPr>
            <a:spLocks noChangeShapeType="1"/>
          </p:cNvSpPr>
          <p:nvPr/>
        </p:nvSpPr>
        <p:spPr bwMode="auto">
          <a:xfrm>
            <a:off x="7916863" y="47434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9" name="Line 21"/>
          <p:cNvSpPr>
            <a:spLocks noChangeShapeType="1"/>
          </p:cNvSpPr>
          <p:nvPr/>
        </p:nvSpPr>
        <p:spPr bwMode="auto">
          <a:xfrm>
            <a:off x="7916863" y="53387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0" name="Line 22"/>
          <p:cNvSpPr>
            <a:spLocks noChangeShapeType="1"/>
          </p:cNvSpPr>
          <p:nvPr/>
        </p:nvSpPr>
        <p:spPr bwMode="auto">
          <a:xfrm>
            <a:off x="7916863" y="296703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1" name="Line 23"/>
          <p:cNvSpPr>
            <a:spLocks noChangeShapeType="1"/>
          </p:cNvSpPr>
          <p:nvPr/>
        </p:nvSpPr>
        <p:spPr bwMode="auto">
          <a:xfrm>
            <a:off x="7916863" y="35575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2" name="Line 24"/>
          <p:cNvSpPr>
            <a:spLocks noChangeShapeType="1"/>
          </p:cNvSpPr>
          <p:nvPr/>
        </p:nvSpPr>
        <p:spPr bwMode="auto">
          <a:xfrm rot="-5400000">
            <a:off x="8672513" y="26193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3" name="Line 25"/>
          <p:cNvSpPr>
            <a:spLocks noChangeShapeType="1"/>
          </p:cNvSpPr>
          <p:nvPr/>
        </p:nvSpPr>
        <p:spPr bwMode="auto">
          <a:xfrm rot="-5400000">
            <a:off x="8674100" y="32686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4" name="Line 26"/>
          <p:cNvSpPr>
            <a:spLocks noChangeShapeType="1"/>
          </p:cNvSpPr>
          <p:nvPr/>
        </p:nvSpPr>
        <p:spPr bwMode="auto">
          <a:xfrm rot="-5400000">
            <a:off x="8674100" y="384492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5" name="Line 27"/>
          <p:cNvSpPr>
            <a:spLocks noChangeShapeType="1"/>
          </p:cNvSpPr>
          <p:nvPr/>
        </p:nvSpPr>
        <p:spPr bwMode="auto">
          <a:xfrm rot="-5400000">
            <a:off x="8686800" y="50053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6" name="Line 28"/>
          <p:cNvSpPr>
            <a:spLocks noChangeShapeType="1"/>
          </p:cNvSpPr>
          <p:nvPr/>
        </p:nvSpPr>
        <p:spPr bwMode="auto">
          <a:xfrm rot="-5400000">
            <a:off x="8870950" y="5461000"/>
            <a:ext cx="0" cy="5461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7" name="Line 31"/>
          <p:cNvSpPr>
            <a:spLocks noChangeShapeType="1"/>
          </p:cNvSpPr>
          <p:nvPr/>
        </p:nvSpPr>
        <p:spPr bwMode="auto">
          <a:xfrm flipV="1">
            <a:off x="8772525" y="2463800"/>
            <a:ext cx="0" cy="2665413"/>
          </a:xfrm>
          <a:prstGeom prst="line">
            <a:avLst/>
          </a:prstGeom>
          <a:noFill/>
          <a:ln w="9525">
            <a:solidFill>
              <a:schemeClr val="tx1"/>
            </a:solidFill>
            <a:round/>
            <a:headEnd/>
            <a:tailEnd/>
          </a:ln>
          <a:effectLst/>
        </p:spPr>
        <p:txBody>
          <a:bodyPr>
            <a:spAutoFit/>
          </a:bodyPr>
          <a:lstStyle/>
          <a:p>
            <a:endParaRPr lang="zh-CN" altLang="en-US"/>
          </a:p>
        </p:txBody>
      </p:sp>
      <p:sp>
        <p:nvSpPr>
          <p:cNvPr id="28" name="Line 32"/>
          <p:cNvSpPr>
            <a:spLocks noChangeShapeType="1"/>
          </p:cNvSpPr>
          <p:nvPr/>
        </p:nvSpPr>
        <p:spPr bwMode="auto">
          <a:xfrm flipH="1">
            <a:off x="7916863" y="2473325"/>
            <a:ext cx="865187"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29" name="Line 34"/>
          <p:cNvSpPr>
            <a:spLocks noChangeShapeType="1"/>
          </p:cNvSpPr>
          <p:nvPr/>
        </p:nvSpPr>
        <p:spPr bwMode="auto">
          <a:xfrm>
            <a:off x="7145338" y="198278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30" name="Line 35"/>
          <p:cNvSpPr>
            <a:spLocks noChangeShapeType="1"/>
          </p:cNvSpPr>
          <p:nvPr/>
        </p:nvSpPr>
        <p:spPr bwMode="auto">
          <a:xfrm>
            <a:off x="8907463" y="197643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31" name="Line 36"/>
          <p:cNvSpPr>
            <a:spLocks noChangeShapeType="1"/>
          </p:cNvSpPr>
          <p:nvPr/>
        </p:nvSpPr>
        <p:spPr bwMode="auto">
          <a:xfrm rot="-5400000">
            <a:off x="6971507" y="1823244"/>
            <a:ext cx="0" cy="623887"/>
          </a:xfrm>
          <a:prstGeom prst="line">
            <a:avLst/>
          </a:prstGeom>
          <a:noFill/>
          <a:ln w="25400">
            <a:solidFill>
              <a:schemeClr val="tx1"/>
            </a:solidFill>
            <a:round/>
            <a:headEnd/>
            <a:tailEnd type="stealth" w="lg" len="lg"/>
          </a:ln>
          <a:effectLst/>
        </p:spPr>
        <p:txBody>
          <a:bodyPr>
            <a:spAutoFit/>
          </a:bodyPr>
          <a:lstStyle/>
          <a:p>
            <a:endParaRPr lang="zh-CN" altLang="en-US"/>
          </a:p>
        </p:txBody>
      </p:sp>
      <p:sp>
        <p:nvSpPr>
          <p:cNvPr id="32" name="AutoShape 38"/>
          <p:cNvSpPr>
            <a:spLocks/>
          </p:cNvSpPr>
          <p:nvPr/>
        </p:nvSpPr>
        <p:spPr bwMode="auto">
          <a:xfrm>
            <a:off x="6659563" y="2517775"/>
            <a:ext cx="433387" cy="1631950"/>
          </a:xfrm>
          <a:prstGeom prst="leftBrace">
            <a:avLst>
              <a:gd name="adj1" fmla="val 31380"/>
              <a:gd name="adj2" fmla="val 50000"/>
            </a:avLst>
          </a:prstGeom>
          <a:noFill/>
          <a:ln w="9525">
            <a:solidFill>
              <a:schemeClr val="tx1"/>
            </a:solidFill>
            <a:round/>
            <a:headEnd/>
            <a:tailEnd/>
          </a:ln>
          <a:effectLst/>
        </p:spPr>
        <p:txBody>
          <a:bodyPr anchor="ctr">
            <a:spAutoFit/>
          </a:bodyPr>
          <a:lstStyle/>
          <a:p>
            <a:endParaRPr lang="zh-CN" altLang="en-US"/>
          </a:p>
        </p:txBody>
      </p:sp>
      <p:sp>
        <p:nvSpPr>
          <p:cNvPr id="33" name="Text Box 3"/>
          <p:cNvSpPr txBox="1">
            <a:spLocks noChangeArrowheads="1"/>
          </p:cNvSpPr>
          <p:nvPr/>
        </p:nvSpPr>
        <p:spPr bwMode="auto">
          <a:xfrm>
            <a:off x="468313" y="5013325"/>
            <a:ext cx="4824412" cy="1525588"/>
          </a:xfrm>
          <a:prstGeom prst="rect">
            <a:avLst/>
          </a:prstGeom>
          <a:noFill/>
          <a:ln w="9525">
            <a:solidFill>
              <a:schemeClr val="tx1"/>
            </a:solidFill>
            <a:miter lim="800000"/>
            <a:headEnd/>
            <a:tailEnd/>
          </a:ln>
          <a:effectLst/>
        </p:spPr>
        <p:txBody>
          <a:bodyPr lIns="72000" tIns="72000" rIns="72000" bIns="72000">
            <a:spAutoFit/>
          </a:bodyPr>
          <a:lstStyle/>
          <a:p>
            <a:pPr>
              <a:lnSpc>
                <a:spcPct val="100000"/>
              </a:lnSpc>
              <a:spcBef>
                <a:spcPct val="0"/>
              </a:spcBef>
              <a:buClrTx/>
              <a:buSzTx/>
              <a:buFontTx/>
              <a:buNone/>
            </a:pPr>
            <a:r>
              <a:rPr lang="en-US" altLang="zh-CN" dirty="0">
                <a:latin typeface="Arial" charset="0"/>
              </a:rPr>
              <a:t>program name(&lt;</a:t>
            </a:r>
            <a:r>
              <a:rPr lang="zh-CN" altLang="en-US" dirty="0">
                <a:latin typeface="Arial" charset="0"/>
              </a:rPr>
              <a:t>端口列表</a:t>
            </a:r>
            <a:r>
              <a:rPr lang="en-US" altLang="zh-CN" dirty="0">
                <a:latin typeface="Arial" charset="0"/>
              </a:rPr>
              <a:t>&gt;)</a:t>
            </a:r>
          </a:p>
          <a:p>
            <a:pPr>
              <a:lnSpc>
                <a:spcPct val="100000"/>
              </a:lnSpc>
              <a:spcBef>
                <a:spcPct val="0"/>
              </a:spcBef>
              <a:buClrTx/>
              <a:buSzTx/>
              <a:buFontTx/>
              <a:buNone/>
            </a:pPr>
            <a:r>
              <a:rPr lang="en-US" altLang="zh-CN" dirty="0">
                <a:latin typeface="Arial" charset="0"/>
              </a:rPr>
              <a:t>    &lt;</a:t>
            </a:r>
            <a:r>
              <a:rPr lang="zh-CN" altLang="en-US" dirty="0">
                <a:latin typeface="Arial" charset="0"/>
              </a:rPr>
              <a:t>声明语句</a:t>
            </a:r>
            <a:r>
              <a:rPr lang="en-US" altLang="zh-CN" dirty="0">
                <a:latin typeface="Arial" charset="0"/>
              </a:rPr>
              <a:t>&gt;</a:t>
            </a:r>
            <a:r>
              <a:rPr lang="zh-CN" altLang="en-US" dirty="0">
                <a:latin typeface="Arial" charset="0"/>
              </a:rPr>
              <a:t>； </a:t>
            </a:r>
            <a:r>
              <a:rPr lang="en-US" altLang="zh-CN" dirty="0">
                <a:latin typeface="Arial" charset="0"/>
              </a:rPr>
              <a:t>//type, </a:t>
            </a:r>
            <a:r>
              <a:rPr lang="en-US" altLang="zh-CN" dirty="0" err="1">
                <a:latin typeface="Arial" charset="0"/>
              </a:rPr>
              <a:t>func</a:t>
            </a:r>
            <a:r>
              <a:rPr lang="en-US" altLang="zh-CN" dirty="0">
                <a:latin typeface="Arial" charset="0"/>
              </a:rPr>
              <a:t>, </a:t>
            </a:r>
            <a:r>
              <a:rPr lang="en-US" altLang="zh-CN" dirty="0" err="1">
                <a:latin typeface="Arial" charset="0"/>
              </a:rPr>
              <a:t>class,clocking</a:t>
            </a:r>
            <a:r>
              <a:rPr lang="en-US" altLang="zh-CN" dirty="0">
                <a:latin typeface="Arial" charset="0"/>
              </a:rPr>
              <a:t>…</a:t>
            </a:r>
          </a:p>
          <a:p>
            <a:pPr>
              <a:lnSpc>
                <a:spcPct val="100000"/>
              </a:lnSpc>
              <a:spcBef>
                <a:spcPct val="0"/>
              </a:spcBef>
              <a:buClrTx/>
              <a:buSzTx/>
              <a:buFontTx/>
              <a:buNone/>
            </a:pPr>
            <a:r>
              <a:rPr lang="en-US" altLang="zh-CN" dirty="0">
                <a:latin typeface="Arial" charset="0"/>
              </a:rPr>
              <a:t>    &lt;</a:t>
            </a:r>
            <a:r>
              <a:rPr lang="zh-CN" altLang="en-US" dirty="0">
                <a:latin typeface="Arial" charset="0"/>
              </a:rPr>
              <a:t>连续赋值语句</a:t>
            </a:r>
            <a:r>
              <a:rPr lang="en-US" altLang="zh-CN" dirty="0">
                <a:latin typeface="Arial" charset="0"/>
              </a:rPr>
              <a:t>&gt;</a:t>
            </a:r>
            <a:r>
              <a:rPr lang="zh-CN" altLang="en-US" dirty="0">
                <a:latin typeface="Arial" charset="0"/>
              </a:rPr>
              <a:t>；</a:t>
            </a:r>
          </a:p>
          <a:p>
            <a:pPr>
              <a:lnSpc>
                <a:spcPct val="100000"/>
              </a:lnSpc>
              <a:spcBef>
                <a:spcPct val="0"/>
              </a:spcBef>
              <a:buClrTx/>
              <a:buSzTx/>
              <a:buFontTx/>
              <a:buNone/>
            </a:pPr>
            <a:r>
              <a:rPr lang="zh-CN" altLang="en-US" dirty="0">
                <a:latin typeface="Arial" charset="0"/>
              </a:rPr>
              <a:t>    </a:t>
            </a:r>
            <a:r>
              <a:rPr lang="en-US" altLang="zh-CN" dirty="0">
                <a:latin typeface="Arial" charset="0"/>
              </a:rPr>
              <a:t>initial &lt;</a:t>
            </a:r>
            <a:r>
              <a:rPr lang="zh-CN" altLang="en-US" dirty="0">
                <a:latin typeface="Arial" charset="0"/>
              </a:rPr>
              <a:t>语句块</a:t>
            </a:r>
            <a:r>
              <a:rPr lang="en-US" altLang="zh-CN" dirty="0">
                <a:latin typeface="Arial" charset="0"/>
              </a:rPr>
              <a:t>&gt;</a:t>
            </a:r>
          </a:p>
          <a:p>
            <a:pPr>
              <a:lnSpc>
                <a:spcPct val="100000"/>
              </a:lnSpc>
              <a:spcBef>
                <a:spcPct val="0"/>
              </a:spcBef>
              <a:buClrTx/>
              <a:buSzTx/>
              <a:buFontTx/>
              <a:buNone/>
            </a:pPr>
            <a:r>
              <a:rPr lang="en-US" altLang="zh-CN" dirty="0" err="1">
                <a:latin typeface="Arial" charset="0"/>
              </a:rPr>
              <a:t>endprogram</a:t>
            </a:r>
            <a:endParaRPr lang="en-US" altLang="zh-CN" dirty="0">
              <a:latin typeface="Arial"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数据类型</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数据类型</a:t>
            </a:r>
            <a:br>
              <a:rPr lang="en-US" altLang="zh-CN" dirty="0"/>
            </a:br>
            <a:r>
              <a:rPr lang="en-US" altLang="zh-CN" sz="2400" dirty="0">
                <a:solidFill>
                  <a:schemeClr val="bg1">
                    <a:lumMod val="65000"/>
                  </a:schemeClr>
                </a:solidFill>
              </a:rPr>
              <a:t>Verilog</a:t>
            </a:r>
            <a:r>
              <a:rPr lang="zh-CN" altLang="en-US" sz="2400" dirty="0">
                <a:solidFill>
                  <a:schemeClr val="bg1">
                    <a:lumMod val="65000"/>
                  </a:schemeClr>
                </a:solidFill>
              </a:rPr>
              <a:t>的数据类型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Verilog</a:t>
            </a:r>
            <a:r>
              <a:rPr lang="zh-CN" altLang="en-US" dirty="0"/>
              <a:t>语言提供两种基本的数据类型，即变量类型（</a:t>
            </a:r>
            <a:r>
              <a:rPr lang="en-US" altLang="zh-CN" dirty="0"/>
              <a:t>variables</a:t>
            </a:r>
            <a:r>
              <a:rPr lang="zh-CN" altLang="en-US" dirty="0"/>
              <a:t>）和线网类型（</a:t>
            </a:r>
            <a:r>
              <a:rPr lang="en-US" altLang="zh-CN" dirty="0"/>
              <a:t>nets</a:t>
            </a:r>
            <a:r>
              <a:rPr lang="zh-CN" altLang="en-US" dirty="0"/>
              <a:t>），这两种类型都是四值逻辑，即可表示</a:t>
            </a:r>
            <a:r>
              <a:rPr lang="en-US" altLang="zh-CN" dirty="0"/>
              <a:t>0</a:t>
            </a:r>
            <a:r>
              <a:rPr lang="zh-CN" altLang="en-US" dirty="0"/>
              <a:t>、</a:t>
            </a:r>
            <a:r>
              <a:rPr lang="en-US" altLang="zh-CN" dirty="0"/>
              <a:t>1</a:t>
            </a:r>
            <a:r>
              <a:rPr lang="zh-CN" altLang="en-US" dirty="0"/>
              <a:t>、</a:t>
            </a:r>
            <a:r>
              <a:rPr lang="en-US" altLang="zh-CN" dirty="0"/>
              <a:t>X</a:t>
            </a:r>
            <a:r>
              <a:rPr lang="zh-CN" altLang="en-US" dirty="0"/>
              <a:t>和</a:t>
            </a:r>
            <a:r>
              <a:rPr lang="en-US" altLang="zh-CN" dirty="0"/>
              <a:t>Z</a:t>
            </a:r>
            <a:r>
              <a:rPr lang="zh-CN" altLang="en-US" dirty="0"/>
              <a:t>值。</a:t>
            </a:r>
            <a:endParaRPr lang="en-US" altLang="zh-CN" dirty="0"/>
          </a:p>
          <a:p>
            <a:pPr marL="344487" indent="-342900">
              <a:buFont typeface="Arial" panose="020B0604020202020204" pitchFamily="34" charset="0"/>
              <a:buChar char="•"/>
            </a:pPr>
            <a:r>
              <a:rPr lang="zh-CN" altLang="en-US" dirty="0"/>
              <a:t>例如</a:t>
            </a:r>
            <a:r>
              <a:rPr lang="en-US" altLang="zh-CN" dirty="0" err="1"/>
              <a:t>reg</a:t>
            </a:r>
            <a:r>
              <a:rPr lang="zh-CN" altLang="en-US" dirty="0"/>
              <a:t>，</a:t>
            </a:r>
            <a:r>
              <a:rPr lang="en-US" altLang="zh-CN" dirty="0"/>
              <a:t>integer</a:t>
            </a:r>
            <a:r>
              <a:rPr lang="zh-CN" altLang="en-US" dirty="0"/>
              <a:t>和</a:t>
            </a:r>
            <a:r>
              <a:rPr lang="en-US" altLang="zh-CN" dirty="0"/>
              <a:t>time</a:t>
            </a:r>
            <a:r>
              <a:rPr lang="zh-CN" altLang="en-US" dirty="0"/>
              <a:t>等变量类型可以用来存储组合逻辑或者时序逻辑的值。</a:t>
            </a:r>
            <a:endParaRPr lang="en-US" altLang="zh-CN" dirty="0"/>
          </a:p>
          <a:p>
            <a:pPr marL="344487" indent="-342900">
              <a:buFont typeface="Arial" panose="020B0604020202020204" pitchFamily="34" charset="0"/>
              <a:buChar char="•"/>
            </a:pPr>
            <a:r>
              <a:rPr lang="zh-CN" altLang="en-US" dirty="0"/>
              <a:t>例如</a:t>
            </a:r>
            <a:r>
              <a:rPr lang="en-US" altLang="zh-CN" dirty="0"/>
              <a:t>wire</a:t>
            </a:r>
            <a:r>
              <a:rPr lang="zh-CN" altLang="en-US" dirty="0"/>
              <a:t>，</a:t>
            </a:r>
            <a:r>
              <a:rPr lang="en-US" altLang="zh-CN" dirty="0" err="1"/>
              <a:t>wor</a:t>
            </a:r>
            <a:r>
              <a:rPr lang="zh-CN" altLang="en-US" dirty="0"/>
              <a:t>，</a:t>
            </a:r>
            <a:r>
              <a:rPr lang="en-US" altLang="zh-CN" dirty="0"/>
              <a:t>wand</a:t>
            </a:r>
            <a:r>
              <a:rPr lang="zh-CN" altLang="en-US" dirty="0"/>
              <a:t>和其它线网类型用来连接硬件模块，以及提供特殊的线网逻辑解决方案。</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44</a:t>
            </a:fld>
            <a:endParaRPr lang="en-US" dirty="0"/>
          </a:p>
        </p:txBody>
      </p:sp>
    </p:spTree>
    <p:extLst>
      <p:ext uri="{BB962C8B-B14F-4D97-AF65-F5344CB8AC3E}">
        <p14:creationId xmlns:p14="http://schemas.microsoft.com/office/powerpoint/2010/main" val="2106766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数据类型</a:t>
            </a:r>
            <a:br>
              <a:rPr lang="en-US" altLang="zh-CN" dirty="0"/>
            </a:br>
            <a:r>
              <a:rPr lang="en-US" altLang="zh-CN" sz="2400" dirty="0" err="1">
                <a:solidFill>
                  <a:schemeClr val="bg1">
                    <a:lumMod val="65000"/>
                  </a:schemeClr>
                </a:solidFill>
              </a:rPr>
              <a:t>SystemVerilog</a:t>
            </a:r>
            <a:r>
              <a:rPr lang="zh-CN" altLang="en-US" sz="2400" dirty="0">
                <a:solidFill>
                  <a:schemeClr val="bg1">
                    <a:lumMod val="65000"/>
                  </a:schemeClr>
                </a:solidFill>
              </a:rPr>
              <a:t>新添加的数据类型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Verilog</a:t>
            </a:r>
            <a:r>
              <a:rPr lang="zh-CN" altLang="en-US" dirty="0"/>
              <a:t>并没有严格区分信号的类型，变量和线网类型均是四值逻辑。</a:t>
            </a:r>
            <a:endParaRPr lang="en-US" altLang="zh-CN" dirty="0"/>
          </a:p>
          <a:p>
            <a:pPr marL="344487" indent="-342900">
              <a:buFont typeface="Arial" panose="020B0604020202020204" pitchFamily="34" charset="0"/>
              <a:buChar char="•"/>
            </a:pPr>
            <a:r>
              <a:rPr lang="en-US" altLang="zh-CN" dirty="0"/>
              <a:t>SV</a:t>
            </a:r>
            <a:r>
              <a:rPr lang="zh-CN" altLang="en-US" dirty="0"/>
              <a:t>添加了许多新的数据类型来帮助设计和验证工程师。</a:t>
            </a:r>
            <a:endParaRPr lang="en-US" altLang="zh-CN" dirty="0"/>
          </a:p>
          <a:p>
            <a:pPr marL="344487" indent="-342900">
              <a:buFont typeface="Arial" panose="020B0604020202020204" pitchFamily="34" charset="0"/>
              <a:buChar char="•"/>
            </a:pPr>
            <a:r>
              <a:rPr lang="zh-CN" altLang="en-US" dirty="0"/>
              <a:t>同时，</a:t>
            </a:r>
            <a:r>
              <a:rPr lang="en-US" altLang="zh-CN" dirty="0"/>
              <a:t>SV</a:t>
            </a:r>
            <a:r>
              <a:rPr lang="zh-CN" altLang="en-US" dirty="0"/>
              <a:t>将硬件信号区分为“类型”和“数据类型”。</a:t>
            </a:r>
            <a:endParaRPr lang="en-US" altLang="zh-CN" dirty="0"/>
          </a:p>
          <a:p>
            <a:pPr marL="344487" indent="-342900">
              <a:buFont typeface="Arial" panose="020B0604020202020204" pitchFamily="34" charset="0"/>
              <a:buChar char="•"/>
            </a:pPr>
            <a:r>
              <a:rPr lang="zh-CN" altLang="en-US" dirty="0"/>
              <a:t>类型即表示该信号为变量或者线网类型。</a:t>
            </a:r>
            <a:endParaRPr lang="en-US" altLang="zh-CN" dirty="0"/>
          </a:p>
          <a:p>
            <a:pPr marL="344487" indent="-342900">
              <a:buFont typeface="Arial" panose="020B0604020202020204" pitchFamily="34" charset="0"/>
              <a:buChar char="•"/>
            </a:pPr>
            <a:r>
              <a:rPr lang="zh-CN" altLang="en-US" dirty="0"/>
              <a:t>数据类型则表示该数据是四值逻辑（</a:t>
            </a:r>
            <a:r>
              <a:rPr lang="en-US" altLang="zh-CN" dirty="0"/>
              <a:t>logic</a:t>
            </a:r>
            <a:r>
              <a:rPr lang="zh-CN" altLang="en-US" dirty="0"/>
              <a:t>）还是二值逻辑（</a:t>
            </a:r>
            <a:r>
              <a:rPr lang="en-US" altLang="zh-CN" dirty="0"/>
              <a:t>bit</a:t>
            </a:r>
            <a:r>
              <a:rPr lang="zh-CN" altLang="en-US" dirty="0"/>
              <a:t>）。</a:t>
            </a:r>
            <a:endParaRPr lang="en-US" altLang="zh-CN" dirty="0"/>
          </a:p>
          <a:p>
            <a:pPr marL="344487" indent="-342900">
              <a:buFont typeface="Arial" panose="020B0604020202020204" pitchFamily="34" charset="0"/>
              <a:buChar char="•"/>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45</a:t>
            </a:fld>
            <a:endParaRPr lang="en-US" dirty="0"/>
          </a:p>
        </p:txBody>
      </p:sp>
    </p:spTree>
    <p:extLst>
      <p:ext uri="{BB962C8B-B14F-4D97-AF65-F5344CB8AC3E}">
        <p14:creationId xmlns:p14="http://schemas.microsoft.com/office/powerpoint/2010/main" val="3422973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数据类型</a:t>
            </a:r>
            <a:br>
              <a:rPr lang="en-US" altLang="zh-CN" dirty="0"/>
            </a:br>
            <a:r>
              <a:rPr lang="zh-CN" altLang="en-US" sz="2400" dirty="0">
                <a:solidFill>
                  <a:schemeClr val="bg1">
                    <a:lumMod val="65000"/>
                  </a:schemeClr>
                </a:solidFill>
              </a:rPr>
              <a:t>四值逻辑数据类型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在</a:t>
            </a:r>
            <a:r>
              <a:rPr lang="en-US" altLang="zh-CN" dirty="0"/>
              <a:t>Verilog</a:t>
            </a:r>
            <a:r>
              <a:rPr lang="zh-CN" altLang="en-US" dirty="0"/>
              <a:t>中，</a:t>
            </a:r>
            <a:r>
              <a:rPr lang="en-US" altLang="zh-CN" dirty="0" err="1"/>
              <a:t>reg</a:t>
            </a:r>
            <a:r>
              <a:rPr lang="zh-CN" altLang="en-US" dirty="0"/>
              <a:t>经常用来表示存储组合逻辑或者时序逻辑的变量，不过初学者容易混淆其综合后的硬件单元。实际上，</a:t>
            </a:r>
            <a:r>
              <a:rPr lang="en-US" altLang="zh-CN" dirty="0" err="1"/>
              <a:t>reg</a:t>
            </a:r>
            <a:r>
              <a:rPr lang="zh-CN" altLang="en-US" dirty="0"/>
              <a:t>并不一定会被综合为</a:t>
            </a:r>
            <a:r>
              <a:rPr lang="en-US" altLang="zh-CN" dirty="0"/>
              <a:t>register</a:t>
            </a:r>
            <a:r>
              <a:rPr lang="zh-CN" altLang="en-US" dirty="0"/>
              <a:t>，而它只是用原来与线网类型相对，表示存储数据的变量。</a:t>
            </a:r>
            <a:endParaRPr lang="en-US" altLang="zh-CN" dirty="0"/>
          </a:p>
          <a:p>
            <a:pPr marL="344487" indent="-342900">
              <a:buFont typeface="Arial" panose="020B0604020202020204" pitchFamily="34" charset="0"/>
              <a:buChar char="•"/>
            </a:pPr>
            <a:r>
              <a:rPr lang="zh-CN" altLang="en-US" dirty="0"/>
              <a:t>在</a:t>
            </a:r>
            <a:r>
              <a:rPr lang="en-US" altLang="zh-CN" dirty="0"/>
              <a:t>SV</a:t>
            </a:r>
            <a:r>
              <a:rPr lang="zh-CN" altLang="en-US" dirty="0"/>
              <a:t>中，我们可以直接使用</a:t>
            </a:r>
            <a:r>
              <a:rPr lang="en-US" altLang="zh-CN" dirty="0"/>
              <a:t>logic</a:t>
            </a:r>
            <a:r>
              <a:rPr lang="zh-CN" altLang="en-US" dirty="0"/>
              <a:t>（数据类型）来达到通用的存储硬件数据的目的：</a:t>
            </a:r>
            <a:endParaRPr lang="en-US" altLang="zh-CN" dirty="0"/>
          </a:p>
          <a:p>
            <a:pPr marL="360000" lvl="2" indent="0">
              <a:spcBef>
                <a:spcPts val="0"/>
              </a:spcBef>
              <a:buNone/>
            </a:pPr>
            <a:r>
              <a:rPr lang="en-US" b="1" dirty="0">
                <a:latin typeface="Courier New" panose="02070309020205020404" pitchFamily="49" charset="0"/>
                <a:cs typeface="Courier New" panose="02070309020205020404" pitchFamily="49" charset="0"/>
              </a:rPr>
              <a:t>logic </a:t>
            </a:r>
            <a:r>
              <a:rPr lang="en-US" b="1" dirty="0" err="1">
                <a:latin typeface="Courier New" panose="02070309020205020404" pitchFamily="49" charset="0"/>
                <a:cs typeface="Courier New" panose="02070309020205020404" pitchFamily="49" charset="0"/>
              </a:rPr>
              <a:t>resetN</a:t>
            </a:r>
            <a:r>
              <a:rPr lang="en-US" b="1" dirty="0">
                <a:latin typeface="Courier New" panose="02070309020205020404" pitchFamily="49" charset="0"/>
                <a:cs typeface="Courier New" panose="02070309020205020404" pitchFamily="49" charset="0"/>
              </a:rPr>
              <a:t>; // a 1-bit wide 4-state variable</a:t>
            </a:r>
          </a:p>
          <a:p>
            <a:pPr marL="360000" lvl="2" indent="0">
              <a:spcBef>
                <a:spcPts val="0"/>
              </a:spcBef>
              <a:buNone/>
            </a:pPr>
            <a:r>
              <a:rPr lang="en-US" b="1" dirty="0">
                <a:latin typeface="Courier New" panose="02070309020205020404" pitchFamily="49" charset="0"/>
                <a:cs typeface="Courier New" panose="02070309020205020404" pitchFamily="49" charset="0"/>
              </a:rPr>
              <a:t>logic [63:0] data; // a 64-bit wide variable</a:t>
            </a:r>
          </a:p>
          <a:p>
            <a:pPr marL="360000" lvl="2" indent="0">
              <a:spcBef>
                <a:spcPts val="0"/>
              </a:spcBef>
              <a:buNone/>
            </a:pPr>
            <a:r>
              <a:rPr lang="en-US" b="1" dirty="0">
                <a:latin typeface="Courier New" panose="02070309020205020404" pitchFamily="49" charset="0"/>
                <a:cs typeface="Courier New" panose="02070309020205020404" pitchFamily="49" charset="0"/>
              </a:rPr>
              <a:t>logic [0:7] array [0:255]; // an array of 8-bit variables</a:t>
            </a:r>
          </a:p>
          <a:p>
            <a:pPr marL="344487" lvl="2" indent="-342900">
              <a:spcBef>
                <a:spcPts val="1200"/>
              </a:spcBef>
              <a:buFont typeface="Arial" panose="020B0604020202020204" pitchFamily="34" charset="0"/>
              <a:buChar char="•"/>
            </a:pPr>
            <a:r>
              <a:rPr lang="en-US" altLang="zh-CN" sz="2200" dirty="0"/>
              <a:t>logic</a:t>
            </a:r>
            <a:r>
              <a:rPr lang="zh-CN" altLang="en-US" sz="2200" dirty="0"/>
              <a:t>虽然只是表示数据类型，而在声明时，它默认会表示变量类型（</a:t>
            </a:r>
            <a:r>
              <a:rPr lang="en-US" altLang="zh-CN" sz="2200" dirty="0"/>
              <a:t>variable</a:t>
            </a:r>
            <a:r>
              <a:rPr lang="zh-CN" altLang="en-US" sz="2200" dirty="0"/>
              <a:t>），用户也可以显示声明其类型：</a:t>
            </a:r>
            <a:endParaRPr lang="en-US" altLang="zh-CN" sz="2200" dirty="0"/>
          </a:p>
          <a:p>
            <a:pPr marL="360000" lvl="2" indent="0">
              <a:lnSpc>
                <a:spcPct val="110000"/>
              </a:lnSpc>
              <a:spcBef>
                <a:spcPts val="0"/>
              </a:spcBef>
              <a:buNone/>
            </a:pPr>
            <a:r>
              <a:rPr lang="en-US" b="1" dirty="0" err="1">
                <a:latin typeface="Courier New" panose="02070309020205020404" pitchFamily="49" charset="0"/>
                <a:cs typeface="Courier New" panose="02070309020205020404" pitchFamily="49" charset="0"/>
              </a:rPr>
              <a:t>var</a:t>
            </a:r>
            <a:r>
              <a:rPr lang="en-US" b="1" dirty="0">
                <a:latin typeface="Courier New" panose="02070309020205020404" pitchFamily="49" charset="0"/>
                <a:cs typeface="Courier New" panose="02070309020205020404" pitchFamily="49" charset="0"/>
              </a:rPr>
              <a:t> logic [63:0] </a:t>
            </a:r>
            <a:r>
              <a:rPr lang="en-US" b="1" dirty="0" err="1">
                <a:latin typeface="Courier New" panose="02070309020205020404" pitchFamily="49" charset="0"/>
                <a:cs typeface="Courier New" panose="02070309020205020404" pitchFamily="49" charset="0"/>
              </a:rPr>
              <a:t>addr</a:t>
            </a:r>
            <a:r>
              <a:rPr lang="en-US" b="1" dirty="0">
                <a:latin typeface="Courier New" panose="02070309020205020404" pitchFamily="49" charset="0"/>
                <a:cs typeface="Courier New" panose="02070309020205020404" pitchFamily="49" charset="0"/>
              </a:rPr>
              <a:t>; // a 64-bit wide variable</a:t>
            </a:r>
          </a:p>
          <a:p>
            <a:pPr marL="360000" lvl="2" indent="0">
              <a:lnSpc>
                <a:spcPct val="110000"/>
              </a:lnSpc>
              <a:spcBef>
                <a:spcPts val="0"/>
              </a:spcBef>
              <a:buNone/>
            </a:pPr>
            <a:r>
              <a:rPr lang="en-US" b="1" dirty="0">
                <a:latin typeface="Courier New" panose="02070309020205020404" pitchFamily="49" charset="0"/>
                <a:cs typeface="Courier New" panose="02070309020205020404" pitchFamily="49" charset="0"/>
              </a:rPr>
              <a:t>wire logic [63:0] data; // a 64-bit wide net</a:t>
            </a:r>
            <a:endParaRPr lang="en-US" altLang="zh-CN"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46</a:t>
            </a:fld>
            <a:endParaRPr lang="en-US" dirty="0"/>
          </a:p>
        </p:txBody>
      </p:sp>
    </p:spTree>
    <p:extLst>
      <p:ext uri="{BB962C8B-B14F-4D97-AF65-F5344CB8AC3E}">
        <p14:creationId xmlns:p14="http://schemas.microsoft.com/office/powerpoint/2010/main" val="2508743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数据类型</a:t>
            </a:r>
            <a:br>
              <a:rPr lang="en-US" altLang="zh-CN" dirty="0"/>
            </a:br>
            <a:r>
              <a:rPr lang="zh-CN" altLang="en-US" sz="2400" dirty="0">
                <a:solidFill>
                  <a:schemeClr val="bg1">
                    <a:lumMod val="65000"/>
                  </a:schemeClr>
                </a:solidFill>
              </a:rPr>
              <a:t>二值逻辑数据类型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SV</a:t>
            </a:r>
            <a:r>
              <a:rPr lang="zh-CN" altLang="en-US" dirty="0"/>
              <a:t>添加了二值逻辑数据类型，用来对在</a:t>
            </a:r>
            <a:r>
              <a:rPr lang="en-US" altLang="zh-CN" dirty="0"/>
              <a:t>RTL</a:t>
            </a:r>
            <a:r>
              <a:rPr lang="zh-CN" altLang="en-US" dirty="0"/>
              <a:t>更高抽象级的模型建模，例如系统级或者事务级模型，这些二值逻辑数据类型包括：</a:t>
            </a:r>
            <a:endParaRPr lang="en-US" altLang="zh-CN" dirty="0"/>
          </a:p>
          <a:p>
            <a:pPr marL="360000" lvl="2" indent="0">
              <a:spcBef>
                <a:spcPts val="0"/>
              </a:spcBef>
              <a:buNone/>
            </a:pPr>
            <a:r>
              <a:rPr lang="en-US" altLang="zh-CN" b="1" dirty="0">
                <a:latin typeface="Courier New" panose="02070309020205020404" pitchFamily="49" charset="0"/>
                <a:cs typeface="Courier New" panose="02070309020205020404" pitchFamily="49" charset="0"/>
              </a:rPr>
              <a:t>bit </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a 1-bit 2-state integer</a:t>
            </a:r>
          </a:p>
          <a:p>
            <a:pPr marL="360000" lvl="2" indent="0">
              <a:spcBef>
                <a:spcPts val="0"/>
              </a:spcBef>
              <a:buNone/>
            </a:pPr>
            <a:r>
              <a:rPr lang="en-US" altLang="zh-CN" b="1" dirty="0">
                <a:latin typeface="Courier New" panose="02070309020205020404" pitchFamily="49" charset="0"/>
                <a:cs typeface="Courier New" panose="02070309020205020404" pitchFamily="49" charset="0"/>
              </a:rPr>
              <a:t>byte </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an 8-bit 2-state integer, similar to a C char</a:t>
            </a:r>
          </a:p>
          <a:p>
            <a:pPr marL="360000" lvl="2" indent="0">
              <a:spcBef>
                <a:spcPts val="0"/>
              </a:spcBef>
              <a:buNone/>
            </a:pPr>
            <a:r>
              <a:rPr lang="en-US" altLang="zh-CN" b="1" dirty="0" err="1">
                <a:latin typeface="Courier New" panose="02070309020205020404" pitchFamily="49" charset="0"/>
                <a:cs typeface="Courier New" panose="02070309020205020404" pitchFamily="49" charset="0"/>
              </a:rPr>
              <a:t>shortint</a:t>
            </a:r>
            <a:r>
              <a:rPr lang="en-US" altLang="zh-CN" b="1" dirty="0">
                <a:latin typeface="Courier New" panose="02070309020205020404" pitchFamily="49" charset="0"/>
                <a:cs typeface="Courier New" panose="02070309020205020404" pitchFamily="49" charset="0"/>
              </a:rPr>
              <a:t> </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a 16-bit 2-state integer, similar to a C short</a:t>
            </a:r>
          </a:p>
          <a:p>
            <a:pPr marL="360000" lvl="2" indent="0">
              <a:spcBef>
                <a:spcPts val="0"/>
              </a:spcBef>
              <a:buNone/>
            </a:pPr>
            <a:r>
              <a:rPr lang="en-US" altLang="zh-CN" b="1" dirty="0" err="1">
                <a:latin typeface="Courier New" panose="02070309020205020404" pitchFamily="49" charset="0"/>
                <a:cs typeface="Courier New" panose="02070309020205020404" pitchFamily="49" charset="0"/>
              </a:rPr>
              <a:t>int</a:t>
            </a:r>
            <a:r>
              <a:rPr lang="en-US" altLang="zh-CN" b="1" dirty="0">
                <a:latin typeface="Courier New" panose="02070309020205020404" pitchFamily="49" charset="0"/>
                <a:cs typeface="Courier New" panose="02070309020205020404" pitchFamily="49" charset="0"/>
              </a:rPr>
              <a:t> </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a 32-bit 2-state integer, similar to a C </a:t>
            </a:r>
            <a:r>
              <a:rPr lang="en-US" altLang="zh-CN" b="1" dirty="0" err="1">
                <a:latin typeface="Courier New" panose="02070309020205020404" pitchFamily="49" charset="0"/>
                <a:cs typeface="Courier New" panose="02070309020205020404" pitchFamily="49" charset="0"/>
              </a:rPr>
              <a:t>int</a:t>
            </a:r>
            <a:endParaRPr lang="en-US" altLang="zh-CN" b="1" dirty="0">
              <a:latin typeface="Courier New" panose="02070309020205020404" pitchFamily="49" charset="0"/>
              <a:cs typeface="Courier New" panose="02070309020205020404" pitchFamily="49" charset="0"/>
            </a:endParaRPr>
          </a:p>
          <a:p>
            <a:pPr marL="360000" lvl="2" indent="0">
              <a:spcBef>
                <a:spcPts val="0"/>
              </a:spcBef>
              <a:buNone/>
            </a:pPr>
            <a:r>
              <a:rPr lang="en-US" altLang="zh-CN" b="1" dirty="0" err="1">
                <a:latin typeface="Courier New" panose="02070309020205020404" pitchFamily="49" charset="0"/>
                <a:cs typeface="Courier New" panose="02070309020205020404" pitchFamily="49" charset="0"/>
              </a:rPr>
              <a:t>longint</a:t>
            </a:r>
            <a:r>
              <a:rPr lang="en-US" altLang="zh-CN" b="1" dirty="0">
                <a:latin typeface="Courier New" panose="02070309020205020404" pitchFamily="49" charset="0"/>
                <a:cs typeface="Courier New" panose="02070309020205020404" pitchFamily="49" charset="0"/>
              </a:rPr>
              <a:t> </a:t>
            </a:r>
            <a:r>
              <a:rPr lang="zh-CN" altLang="en-US" b="1" dirty="0">
                <a:latin typeface="Courier New" panose="02070309020205020404" pitchFamily="49" charset="0"/>
                <a:cs typeface="Courier New" panose="02070309020205020404" pitchFamily="49" charset="0"/>
              </a:rPr>
              <a:t>：</a:t>
            </a:r>
            <a:r>
              <a:rPr lang="en-US" altLang="zh-CN" b="1" dirty="0">
                <a:latin typeface="Courier New" panose="02070309020205020404" pitchFamily="49" charset="0"/>
                <a:cs typeface="Courier New" panose="02070309020205020404" pitchFamily="49" charset="0"/>
              </a:rPr>
              <a:t>a 64-bit 2-state integer, similar to a C </a:t>
            </a:r>
            <a:r>
              <a:rPr lang="en-US" altLang="zh-CN" b="1" dirty="0" err="1">
                <a:latin typeface="Courier New" panose="02070309020205020404" pitchFamily="49" charset="0"/>
                <a:cs typeface="Courier New" panose="02070309020205020404" pitchFamily="49" charset="0"/>
              </a:rPr>
              <a:t>longlong</a:t>
            </a:r>
            <a:endParaRPr lang="en-US" altLang="zh-CN" b="1" dirty="0">
              <a:latin typeface="Courier New" panose="02070309020205020404" pitchFamily="49" charset="0"/>
              <a:cs typeface="Courier New" panose="02070309020205020404" pitchFamily="49" charset="0"/>
            </a:endParaRPr>
          </a:p>
          <a:p>
            <a:pPr marL="344487" lvl="2" indent="-342900">
              <a:spcBef>
                <a:spcPts val="1200"/>
              </a:spcBef>
              <a:buFont typeface="Arial" panose="020B0604020202020204" pitchFamily="34" charset="0"/>
              <a:buChar char="•"/>
            </a:pPr>
            <a:r>
              <a:rPr lang="zh-CN" altLang="en-US" sz="2200" dirty="0"/>
              <a:t>在</a:t>
            </a:r>
            <a:r>
              <a:rPr lang="en-US" altLang="zh-CN" sz="2200" dirty="0"/>
              <a:t>RTL</a:t>
            </a:r>
            <a:r>
              <a:rPr lang="zh-CN" altLang="en-US" sz="2200" dirty="0"/>
              <a:t>级别，</a:t>
            </a:r>
            <a:r>
              <a:rPr lang="en-US" altLang="zh-CN" sz="2200" dirty="0"/>
              <a:t>X</a:t>
            </a:r>
            <a:r>
              <a:rPr lang="zh-CN" altLang="en-US" sz="2200" dirty="0"/>
              <a:t>值用来捕捉设计错误，例如寄存器未初始化，</a:t>
            </a:r>
            <a:r>
              <a:rPr lang="en-US" altLang="zh-CN" sz="2200" dirty="0"/>
              <a:t>Z</a:t>
            </a:r>
            <a:r>
              <a:rPr lang="zh-CN" altLang="en-US" sz="2200" dirty="0"/>
              <a:t>值用来表示未连接或者三态的设计逻辑</a:t>
            </a:r>
            <a:r>
              <a:rPr lang="en-US" altLang="zh-CN" sz="2200" dirty="0"/>
              <a:t>,</a:t>
            </a:r>
            <a:r>
              <a:rPr lang="zh-CN" altLang="en-US" sz="2200" dirty="0"/>
              <a:t>但是在系统级或者事务级，</a:t>
            </a:r>
            <a:r>
              <a:rPr lang="en-US" altLang="zh-CN" sz="2200" dirty="0"/>
              <a:t>Z</a:t>
            </a:r>
            <a:r>
              <a:rPr lang="zh-CN" altLang="en-US" sz="2200" dirty="0"/>
              <a:t>和</a:t>
            </a:r>
            <a:r>
              <a:rPr lang="en-US" altLang="zh-CN" sz="2200" dirty="0"/>
              <a:t>X</a:t>
            </a:r>
            <a:r>
              <a:rPr lang="zh-CN" altLang="en-US" sz="2200" dirty="0"/>
              <a:t>很少被使用。</a:t>
            </a:r>
            <a:endParaRPr lang="en-US" altLang="zh-CN" sz="2200" dirty="0"/>
          </a:p>
          <a:p>
            <a:pPr marL="344487" lvl="2" indent="-342900">
              <a:spcBef>
                <a:spcPts val="1200"/>
              </a:spcBef>
              <a:buFont typeface="Arial" panose="020B0604020202020204" pitchFamily="34" charset="0"/>
              <a:buChar char="•"/>
            </a:pPr>
            <a:r>
              <a:rPr lang="zh-CN" altLang="en-US" sz="2200" dirty="0"/>
              <a:t>类似于</a:t>
            </a:r>
            <a:r>
              <a:rPr lang="en-US" altLang="zh-CN" sz="2200" dirty="0"/>
              <a:t>logic</a:t>
            </a:r>
            <a:r>
              <a:rPr lang="zh-CN" altLang="en-US" sz="2200" dirty="0"/>
              <a:t>类型默认为变量类型，</a:t>
            </a:r>
            <a:r>
              <a:rPr lang="en-US" altLang="zh-CN" sz="2200" dirty="0"/>
              <a:t>bit</a:t>
            </a:r>
            <a:r>
              <a:rPr lang="zh-CN" altLang="en-US" sz="2200" dirty="0"/>
              <a:t>类型默认也为变量类型。</a:t>
            </a:r>
            <a:endParaRPr lang="en-US" altLang="zh-CN" sz="2200" dirty="0"/>
          </a:p>
          <a:p>
            <a:pPr marL="344487" lvl="2" indent="-342900">
              <a:spcBef>
                <a:spcPts val="1200"/>
              </a:spcBef>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47</a:t>
            </a:fld>
            <a:endParaRPr lang="en-US" dirty="0"/>
          </a:p>
        </p:txBody>
      </p:sp>
    </p:spTree>
    <p:extLst>
      <p:ext uri="{BB962C8B-B14F-4D97-AF65-F5344CB8AC3E}">
        <p14:creationId xmlns:p14="http://schemas.microsoft.com/office/powerpoint/2010/main" val="110016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数据类型</a:t>
            </a:r>
            <a:br>
              <a:rPr lang="en-US" altLang="zh-CN" dirty="0"/>
            </a:br>
            <a:r>
              <a:rPr lang="zh-CN" altLang="en-US" sz="2400" dirty="0">
                <a:solidFill>
                  <a:schemeClr val="bg1">
                    <a:lumMod val="65000"/>
                  </a:schemeClr>
                </a:solidFill>
              </a:rPr>
              <a:t>有符号类型和无符号类型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logic</a:t>
            </a:r>
            <a:r>
              <a:rPr lang="zh-CN" altLang="en-US" dirty="0"/>
              <a:t>或者</a:t>
            </a:r>
            <a:r>
              <a:rPr lang="en-US" altLang="zh-CN" dirty="0"/>
              <a:t>bit</a:t>
            </a:r>
            <a:r>
              <a:rPr lang="zh-CN" altLang="en-US" dirty="0"/>
              <a:t>构成的向量（</a:t>
            </a:r>
            <a:r>
              <a:rPr lang="en-US" altLang="zh-CN" dirty="0"/>
              <a:t>vector</a:t>
            </a:r>
            <a:r>
              <a:rPr lang="zh-CN" altLang="en-US" dirty="0"/>
              <a:t>）是无符号类型。</a:t>
            </a:r>
            <a:endParaRPr lang="en-US" altLang="zh-CN" dirty="0"/>
          </a:p>
          <a:p>
            <a:pPr marL="344487" indent="-342900">
              <a:buFont typeface="Arial" panose="020B0604020202020204" pitchFamily="34" charset="0"/>
              <a:buChar char="•"/>
            </a:pPr>
            <a:r>
              <a:rPr lang="en-US" altLang="zh-CN" sz="2200" dirty="0"/>
              <a:t>integer</a:t>
            </a:r>
            <a:r>
              <a:rPr lang="zh-CN" altLang="en-US" sz="2200" dirty="0"/>
              <a:t>、</a:t>
            </a:r>
            <a:r>
              <a:rPr lang="en-US" altLang="zh-CN" sz="2200" dirty="0"/>
              <a:t>byte</a:t>
            </a:r>
            <a:r>
              <a:rPr lang="zh-CN" altLang="en-US" sz="2200" dirty="0"/>
              <a:t>、</a:t>
            </a:r>
            <a:r>
              <a:rPr lang="en-US" altLang="zh-CN" sz="2200" dirty="0" err="1"/>
              <a:t>shortint</a:t>
            </a:r>
            <a:r>
              <a:rPr lang="zh-CN" altLang="en-US" sz="2200" dirty="0"/>
              <a:t>、</a:t>
            </a:r>
            <a:r>
              <a:rPr lang="en-US" altLang="zh-CN" sz="2200" dirty="0" err="1"/>
              <a:t>int</a:t>
            </a:r>
            <a:r>
              <a:rPr lang="zh-CN" altLang="en-US" sz="2200" dirty="0"/>
              <a:t>、</a:t>
            </a:r>
            <a:r>
              <a:rPr lang="en-US" altLang="zh-CN" sz="2200" dirty="0" err="1"/>
              <a:t>longint</a:t>
            </a:r>
            <a:r>
              <a:rPr lang="zh-CN" altLang="en-US" sz="2200" dirty="0"/>
              <a:t>为有符号类型。</a:t>
            </a:r>
            <a:endParaRPr lang="en-US" altLang="zh-CN" sz="2200" dirty="0"/>
          </a:p>
          <a:p>
            <a:pPr marL="344487" indent="-342900">
              <a:buFont typeface="Arial" panose="020B0604020202020204" pitchFamily="34" charset="0"/>
              <a:buChar char="•"/>
            </a:pPr>
            <a:r>
              <a:rPr lang="zh-CN" altLang="en-US" dirty="0"/>
              <a:t>可以在有符号类型后添加</a:t>
            </a:r>
            <a:r>
              <a:rPr lang="en-US" altLang="zh-CN" dirty="0"/>
              <a:t>unsigned</a:t>
            </a:r>
            <a:r>
              <a:rPr lang="zh-CN" altLang="en-US" dirty="0"/>
              <a:t>来表示无符号类型，例如：</a:t>
            </a:r>
            <a:endParaRPr lang="en-US" altLang="zh-CN" dirty="0"/>
          </a:p>
          <a:p>
            <a:pPr marL="360000" lvl="2" indent="0">
              <a:spcBef>
                <a:spcPts val="0"/>
              </a:spcBef>
              <a:buNone/>
            </a:pPr>
            <a:r>
              <a:rPr lang="en-US" altLang="zh-CN" b="1" dirty="0">
                <a:latin typeface="Courier New" panose="02070309020205020404" pitchFamily="49" charset="0"/>
                <a:cs typeface="Courier New" panose="02070309020205020404" pitchFamily="49" charset="0"/>
              </a:rPr>
              <a:t>byte</a:t>
            </a:r>
            <a:r>
              <a:rPr lang="zh-CN" altLang="en-US" b="1" dirty="0">
                <a:latin typeface="Courier New" panose="02070309020205020404" pitchFamily="49" charset="0"/>
                <a:cs typeface="Courier New" panose="02070309020205020404" pitchFamily="49" charset="0"/>
              </a:rPr>
              <a:t>有符号类型，表示的数值范围是</a:t>
            </a:r>
            <a:r>
              <a:rPr lang="en-US" altLang="zh-CN" b="1" dirty="0">
                <a:latin typeface="Courier New" panose="02070309020205020404" pitchFamily="49" charset="0"/>
                <a:cs typeface="Courier New" panose="02070309020205020404" pitchFamily="49" charset="0"/>
              </a:rPr>
              <a:t>[-128, 127]</a:t>
            </a:r>
            <a:r>
              <a:rPr lang="zh-CN" altLang="en-US" b="1" dirty="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a:p>
            <a:pPr marL="360000" lvl="2" indent="0">
              <a:spcBef>
                <a:spcPts val="0"/>
              </a:spcBef>
              <a:buNone/>
            </a:pPr>
            <a:r>
              <a:rPr lang="en-US" altLang="zh-CN" b="1" dirty="0">
                <a:latin typeface="Courier New" panose="02070309020205020404" pitchFamily="49" charset="0"/>
                <a:cs typeface="Courier New" panose="02070309020205020404" pitchFamily="49" charset="0"/>
              </a:rPr>
              <a:t>byte unsigned</a:t>
            </a:r>
            <a:r>
              <a:rPr lang="zh-CN" altLang="en-US" b="1" dirty="0">
                <a:latin typeface="Courier New" panose="02070309020205020404" pitchFamily="49" charset="0"/>
                <a:cs typeface="Courier New" panose="02070309020205020404" pitchFamily="49" charset="0"/>
              </a:rPr>
              <a:t>表示无符号类型，等同于</a:t>
            </a:r>
            <a:r>
              <a:rPr lang="en-US" altLang="zh-CN" b="1" dirty="0">
                <a:latin typeface="Courier New" panose="02070309020205020404" pitchFamily="49" charset="0"/>
                <a:cs typeface="Courier New" panose="02070309020205020404" pitchFamily="49" charset="0"/>
              </a:rPr>
              <a:t>bit[7:0]</a:t>
            </a:r>
            <a:r>
              <a:rPr lang="zh-CN" altLang="en-US" b="1" dirty="0">
                <a:latin typeface="Courier New" panose="02070309020205020404" pitchFamily="49" charset="0"/>
                <a:cs typeface="Courier New" panose="02070309020205020404" pitchFamily="49" charset="0"/>
              </a:rPr>
              <a:t>，表示的数值范围是</a:t>
            </a:r>
            <a:r>
              <a:rPr lang="en-US" altLang="zh-CN" b="1" dirty="0">
                <a:latin typeface="Courier New" panose="02070309020205020404" pitchFamily="49" charset="0"/>
                <a:cs typeface="Courier New" panose="02070309020205020404" pitchFamily="49" charset="0"/>
              </a:rPr>
              <a:t>[0, 255]</a:t>
            </a:r>
            <a:r>
              <a:rPr lang="zh-CN" altLang="en-US" b="1" dirty="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a:p>
            <a:pPr marL="344487" lvl="2" indent="-342900">
              <a:spcBef>
                <a:spcPts val="1200"/>
              </a:spcBef>
              <a:buFont typeface="Arial" panose="020B0604020202020204" pitchFamily="34" charset="0"/>
              <a:buChar char="•"/>
            </a:pPr>
            <a:r>
              <a:rPr lang="zh-CN" altLang="en-US" sz="2200" dirty="0"/>
              <a:t>在构建验证环境总线功能模型（</a:t>
            </a:r>
            <a:r>
              <a:rPr lang="en-US" altLang="zh-CN" sz="2200" dirty="0"/>
              <a:t>BFM</a:t>
            </a:r>
            <a:r>
              <a:rPr lang="zh-CN" altLang="en-US" sz="2200" dirty="0"/>
              <a:t>，</a:t>
            </a:r>
            <a:r>
              <a:rPr lang="en-US" altLang="zh-CN" sz="2200" dirty="0"/>
              <a:t>Bus-Functional Model</a:t>
            </a:r>
            <a:r>
              <a:rPr lang="zh-CN" altLang="en-US" sz="2200" dirty="0"/>
              <a:t>）时，无需关注硬件底层逻辑（</a:t>
            </a:r>
            <a:r>
              <a:rPr lang="en-US" altLang="zh-CN" sz="2200" dirty="0"/>
              <a:t>X</a:t>
            </a:r>
            <a:r>
              <a:rPr lang="zh-CN" altLang="en-US" sz="2200" dirty="0"/>
              <a:t>或者</a:t>
            </a:r>
            <a:r>
              <a:rPr lang="en-US" altLang="zh-CN" sz="2200" dirty="0"/>
              <a:t>Z</a:t>
            </a:r>
            <a:r>
              <a:rPr lang="zh-CN" altLang="en-US" sz="2200" dirty="0"/>
              <a:t>值），所以可使用二值逻辑实现。</a:t>
            </a:r>
            <a:endParaRPr lang="en-US" altLang="zh-CN" sz="2200" dirty="0"/>
          </a:p>
          <a:p>
            <a:pPr marL="344487" lvl="2" indent="-342900">
              <a:spcBef>
                <a:spcPts val="1200"/>
              </a:spcBef>
              <a:buFont typeface="Arial" panose="020B0604020202020204" pitchFamily="34" charset="0"/>
              <a:buChar char="•"/>
            </a:pPr>
            <a:r>
              <a:rPr lang="zh-CN" altLang="en-US" sz="2200" dirty="0"/>
              <a:t>同样，</a:t>
            </a:r>
            <a:r>
              <a:rPr lang="en-US" altLang="zh-CN" sz="2200" dirty="0"/>
              <a:t>SV</a:t>
            </a:r>
            <a:r>
              <a:rPr lang="zh-CN" altLang="en-US" sz="2200" dirty="0"/>
              <a:t>在与</a:t>
            </a:r>
            <a:r>
              <a:rPr lang="en-US" altLang="zh-CN" sz="2200" dirty="0"/>
              <a:t>C</a:t>
            </a:r>
            <a:r>
              <a:rPr lang="zh-CN" altLang="en-US" sz="2200" dirty="0"/>
              <a:t>发生语言交互时，也可以使用二值逻辑来使得两种语言的边界数据传输更为简单。</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48</a:t>
            </a:fld>
            <a:endParaRPr lang="en-US" dirty="0"/>
          </a:p>
        </p:txBody>
      </p:sp>
    </p:spTree>
    <p:extLst>
      <p:ext uri="{BB962C8B-B14F-4D97-AF65-F5344CB8AC3E}">
        <p14:creationId xmlns:p14="http://schemas.microsoft.com/office/powerpoint/2010/main" val="2095016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数据类型</a:t>
            </a:r>
            <a:br>
              <a:rPr lang="en-US" altLang="zh-CN" dirty="0"/>
            </a:br>
            <a:r>
              <a:rPr lang="zh-CN" altLang="en-US" sz="2400" dirty="0">
                <a:solidFill>
                  <a:schemeClr val="bg1">
                    <a:lumMod val="65000"/>
                  </a:schemeClr>
                </a:solidFill>
              </a:rPr>
              <a:t>仿真行为</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四值逻辑变量例如</a:t>
            </a:r>
            <a:r>
              <a:rPr lang="en-US" altLang="zh-CN" dirty="0" err="1"/>
              <a:t>reg</a:t>
            </a:r>
            <a:r>
              <a:rPr lang="zh-CN" altLang="en-US" dirty="0"/>
              <a:t>、</a:t>
            </a:r>
            <a:r>
              <a:rPr lang="en-US" altLang="zh-CN" dirty="0"/>
              <a:t>logic</a:t>
            </a:r>
            <a:r>
              <a:rPr lang="zh-CN" altLang="en-US" dirty="0"/>
              <a:t>或者</a:t>
            </a:r>
            <a:r>
              <a:rPr lang="en-US" altLang="zh-CN" dirty="0"/>
              <a:t>integer</a:t>
            </a:r>
            <a:r>
              <a:rPr lang="zh-CN" altLang="en-US" dirty="0"/>
              <a:t>等，在仿真开始时的初值为</a:t>
            </a:r>
            <a:r>
              <a:rPr lang="en-US" altLang="zh-CN" dirty="0"/>
              <a:t>X</a:t>
            </a:r>
            <a:r>
              <a:rPr lang="zh-CN" altLang="en-US" dirty="0"/>
              <a:t>。</a:t>
            </a:r>
            <a:endParaRPr lang="en-US" altLang="zh-CN" dirty="0"/>
          </a:p>
          <a:p>
            <a:pPr marL="344487" indent="-342900">
              <a:buFont typeface="Arial" panose="020B0604020202020204" pitchFamily="34" charset="0"/>
              <a:buChar char="•"/>
            </a:pPr>
            <a:r>
              <a:rPr lang="zh-CN" altLang="en-US" sz="2200" dirty="0"/>
              <a:t>二值逻辑变量例如</a:t>
            </a:r>
            <a:r>
              <a:rPr lang="en-US" altLang="zh-CN" sz="2200" dirty="0"/>
              <a:t>bit</a:t>
            </a:r>
            <a:r>
              <a:rPr lang="zh-CN" altLang="en-US" sz="2200" dirty="0"/>
              <a:t>等，在仿真开始时的初值为</a:t>
            </a:r>
            <a:r>
              <a:rPr lang="en-US" altLang="zh-CN" sz="2200" dirty="0"/>
              <a:t>0</a:t>
            </a:r>
            <a:r>
              <a:rPr lang="zh-CN" altLang="en-US" dirty="0"/>
              <a:t>。</a:t>
            </a:r>
            <a:endParaRPr lang="en-US" altLang="zh-CN" dirty="0"/>
          </a:p>
          <a:p>
            <a:pPr marL="344487" indent="-342900">
              <a:buFont typeface="Arial" panose="020B0604020202020204" pitchFamily="34" charset="0"/>
              <a:buChar char="•"/>
            </a:pPr>
            <a:r>
              <a:rPr lang="zh-CN" altLang="en-US" sz="2200" dirty="0"/>
              <a:t>如果四值逻辑与二值逻辑的数据类型之间发生的默认转换，那么</a:t>
            </a:r>
            <a:r>
              <a:rPr lang="en-US" altLang="zh-CN" sz="2200" dirty="0"/>
              <a:t>Z</a:t>
            </a:r>
            <a:r>
              <a:rPr lang="zh-CN" altLang="en-US" sz="2200" dirty="0"/>
              <a:t>和</a:t>
            </a:r>
            <a:r>
              <a:rPr lang="en-US" altLang="zh-CN" sz="2200" dirty="0"/>
              <a:t>X</a:t>
            </a:r>
            <a:r>
              <a:rPr lang="zh-CN" altLang="en-US" sz="2200" dirty="0"/>
              <a:t>值将转换为</a:t>
            </a:r>
            <a:r>
              <a:rPr lang="en-US" altLang="zh-CN" sz="2200" dirty="0"/>
              <a:t>0</a:t>
            </a:r>
            <a:r>
              <a:rPr lang="zh-CN" altLang="en-US" sz="2200" dirty="0"/>
              <a:t>。</a:t>
            </a:r>
            <a:endParaRPr lang="en-US" altLang="zh-CN" sz="2200" dirty="0"/>
          </a:p>
          <a:p>
            <a:pPr marL="344487" indent="-342900">
              <a:buFont typeface="Arial" panose="020B0604020202020204" pitchFamily="34" charset="0"/>
              <a:buChar char="•"/>
            </a:pPr>
            <a:r>
              <a:rPr lang="zh-CN" altLang="en-US" sz="2200" dirty="0"/>
              <a:t>二值逻辑也可以用来实现可综合电路，只是二值逻辑由于没有</a:t>
            </a:r>
            <a:r>
              <a:rPr lang="en-US" altLang="zh-CN" sz="2200" dirty="0"/>
              <a:t>X</a:t>
            </a:r>
            <a:r>
              <a:rPr lang="zh-CN" altLang="en-US" sz="2200" dirty="0"/>
              <a:t>和</a:t>
            </a:r>
            <a:r>
              <a:rPr lang="en-US" altLang="zh-CN" sz="2200" dirty="0"/>
              <a:t>Z</a:t>
            </a:r>
            <a:r>
              <a:rPr lang="zh-CN" altLang="en-US" sz="2200" dirty="0"/>
              <a:t>值，因此可能</a:t>
            </a:r>
            <a:r>
              <a:rPr lang="zh-CN" altLang="en-US" dirty="0"/>
              <a:t>会出现仿真行为同综合电路结果不一致的情况。</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49</a:t>
            </a:fld>
            <a:endParaRPr lang="en-US" dirty="0"/>
          </a:p>
        </p:txBody>
      </p:sp>
      <p:pic>
        <p:nvPicPr>
          <p:cNvPr id="5" name="Picture 4"/>
          <p:cNvPicPr>
            <a:picLocks noChangeAspect="1"/>
          </p:cNvPicPr>
          <p:nvPr/>
        </p:nvPicPr>
        <p:blipFill>
          <a:blip r:embed="rId2" cstate="print"/>
          <a:stretch>
            <a:fillRect/>
          </a:stretch>
        </p:blipFill>
        <p:spPr>
          <a:xfrm>
            <a:off x="5452566" y="0"/>
            <a:ext cx="3232646" cy="2064783"/>
          </a:xfrm>
          <a:prstGeom prst="rect">
            <a:avLst/>
          </a:prstGeom>
        </p:spPr>
      </p:pic>
    </p:spTree>
    <p:extLst>
      <p:ext uri="{BB962C8B-B14F-4D97-AF65-F5344CB8AC3E}">
        <p14:creationId xmlns:p14="http://schemas.microsoft.com/office/powerpoint/2010/main" val="72292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SystemVerilog</a:t>
            </a:r>
            <a:r>
              <a:rPr lang="zh-CN" altLang="en-US" dirty="0"/>
              <a:t>概述</a:t>
            </a:r>
            <a:br>
              <a:rPr lang="en-US" altLang="zh-CN" dirty="0"/>
            </a:br>
            <a:r>
              <a:rPr lang="en-US" altLang="zh-CN" sz="2400" dirty="0">
                <a:solidFill>
                  <a:schemeClr val="bg1">
                    <a:lumMod val="65000"/>
                  </a:schemeClr>
                </a:solidFill>
              </a:rPr>
              <a:t>SV</a:t>
            </a:r>
            <a:r>
              <a:rPr lang="zh-CN" altLang="en-US" sz="2400" dirty="0">
                <a:solidFill>
                  <a:schemeClr val="bg1">
                    <a:lumMod val="65000"/>
                  </a:schemeClr>
                </a:solidFill>
              </a:rPr>
              <a:t>标准的诞生</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SV</a:t>
            </a:r>
            <a:r>
              <a:rPr lang="zh-CN" altLang="en-US" dirty="0"/>
              <a:t>标准由</a:t>
            </a:r>
            <a:r>
              <a:rPr lang="en-US" altLang="zh-CN" dirty="0" err="1"/>
              <a:t>Accellera</a:t>
            </a:r>
            <a:r>
              <a:rPr lang="zh-CN" altLang="en-US" dirty="0"/>
              <a:t>标准组织牵头发展。</a:t>
            </a:r>
            <a:endParaRPr lang="en-US" altLang="zh-CN" dirty="0"/>
          </a:p>
          <a:p>
            <a:pPr marL="344487" indent="-342900">
              <a:buFont typeface="Arial" panose="020B0604020202020204" pitchFamily="34" charset="0"/>
              <a:buChar char="•"/>
            </a:pPr>
            <a:r>
              <a:rPr lang="en-US" altLang="zh-CN" dirty="0" err="1"/>
              <a:t>Accellera</a:t>
            </a:r>
            <a:r>
              <a:rPr lang="zh-CN" altLang="en-US" dirty="0"/>
              <a:t>是一家非盈利性的旨在于支持</a:t>
            </a:r>
            <a:r>
              <a:rPr lang="en-US" altLang="zh-CN" dirty="0"/>
              <a:t>EDA</a:t>
            </a:r>
            <a:r>
              <a:rPr lang="zh-CN" altLang="en-US" dirty="0"/>
              <a:t>（</a:t>
            </a:r>
            <a:r>
              <a:rPr lang="en-US" altLang="zh-CN" dirty="0"/>
              <a:t>Electronic Design Automation</a:t>
            </a:r>
            <a:r>
              <a:rPr lang="zh-CN" altLang="en-US" dirty="0"/>
              <a:t>）语言发展的组织。</a:t>
            </a:r>
            <a:endParaRPr lang="en-US" altLang="zh-CN" dirty="0"/>
          </a:p>
          <a:p>
            <a:pPr marL="344487" indent="-342900">
              <a:buFont typeface="Arial" panose="020B0604020202020204" pitchFamily="34" charset="0"/>
              <a:buChar char="•"/>
            </a:pPr>
            <a:r>
              <a:rPr lang="en-US" altLang="zh-CN" dirty="0" err="1"/>
              <a:t>SystemVerilog</a:t>
            </a:r>
            <a:r>
              <a:rPr lang="en-US" altLang="zh-CN" dirty="0"/>
              <a:t> 3.0</a:t>
            </a:r>
            <a:r>
              <a:rPr lang="zh-CN" altLang="en-US" dirty="0"/>
              <a:t>于</a:t>
            </a:r>
            <a:r>
              <a:rPr lang="en-US" altLang="zh-CN" dirty="0"/>
              <a:t>2002</a:t>
            </a:r>
            <a:r>
              <a:rPr lang="zh-CN" altLang="en-US" dirty="0"/>
              <a:t>年</a:t>
            </a:r>
            <a:r>
              <a:rPr lang="en-US" altLang="zh-CN" dirty="0"/>
              <a:t>6</a:t>
            </a:r>
            <a:r>
              <a:rPr lang="zh-CN" altLang="en-US" dirty="0"/>
              <a:t>月由</a:t>
            </a:r>
            <a:r>
              <a:rPr lang="en-US" altLang="zh-CN" dirty="0" err="1"/>
              <a:t>Accellera</a:t>
            </a:r>
            <a:r>
              <a:rPr lang="zh-CN" altLang="en-US" dirty="0"/>
              <a:t>发布，该版本目的在于扩展</a:t>
            </a:r>
            <a:r>
              <a:rPr lang="en-US" altLang="zh-CN" dirty="0"/>
              <a:t>Verilog</a:t>
            </a:r>
            <a:r>
              <a:rPr lang="zh-CN" altLang="en-US" dirty="0"/>
              <a:t>的可综合语言特性，以及如何在更高层次上构建硬件模型。</a:t>
            </a:r>
            <a:endParaRPr lang="en-US" altLang="zh-CN" dirty="0"/>
          </a:p>
          <a:p>
            <a:pPr marL="344487" indent="-342900">
              <a:buFont typeface="Arial" panose="020B0604020202020204" pitchFamily="34" charset="0"/>
              <a:buChar char="•"/>
            </a:pPr>
            <a:r>
              <a:rPr lang="en-US" altLang="zh-CN" dirty="0" err="1"/>
              <a:t>SystemVerilog</a:t>
            </a:r>
            <a:r>
              <a:rPr lang="en-US" altLang="zh-CN" dirty="0"/>
              <a:t> 3.0</a:t>
            </a:r>
            <a:r>
              <a:rPr lang="zh-CN" altLang="en-US" dirty="0"/>
              <a:t>的版本是在</a:t>
            </a:r>
            <a:r>
              <a:rPr lang="en-US" altLang="zh-CN" dirty="0"/>
              <a:t>Verilog-1995</a:t>
            </a:r>
            <a:r>
              <a:rPr lang="zh-CN" altLang="en-US" dirty="0"/>
              <a:t>和</a:t>
            </a:r>
            <a:r>
              <a:rPr lang="en-US" altLang="zh-CN" dirty="0"/>
              <a:t>Verilog-2001</a:t>
            </a:r>
            <a:r>
              <a:rPr lang="zh-CN" altLang="en-US" dirty="0"/>
              <a:t>基础上的第三个版本。</a:t>
            </a:r>
            <a:endParaRPr lang="en-US" altLang="zh-CN" dirty="0"/>
          </a:p>
          <a:p>
            <a:pPr marL="344487" indent="-342900">
              <a:buFont typeface="Arial" panose="020B0604020202020204" pitchFamily="34" charset="0"/>
              <a:buChar char="•"/>
            </a:pPr>
            <a:r>
              <a:rPr lang="en-US" altLang="zh-CN" dirty="0" err="1"/>
              <a:t>SystemVerilog</a:t>
            </a:r>
            <a:r>
              <a:rPr lang="en-US" altLang="zh-CN" dirty="0"/>
              <a:t> 3.1</a:t>
            </a:r>
            <a:r>
              <a:rPr lang="zh-CN" altLang="en-US" dirty="0"/>
              <a:t>版本扩展了若干有关验证的特性，并且于</a:t>
            </a:r>
            <a:r>
              <a:rPr lang="en-US" altLang="zh-CN" dirty="0"/>
              <a:t>2003</a:t>
            </a:r>
            <a:r>
              <a:rPr lang="zh-CN" altLang="en-US" dirty="0"/>
              <a:t>年</a:t>
            </a:r>
            <a:r>
              <a:rPr lang="en-US" altLang="zh-CN" dirty="0"/>
              <a:t>5</a:t>
            </a:r>
            <a:r>
              <a:rPr lang="zh-CN" altLang="en-US" dirty="0"/>
              <a:t>月发布。</a:t>
            </a:r>
            <a:endParaRPr lang="en-US" altLang="zh-CN" dirty="0"/>
          </a:p>
          <a:p>
            <a:pPr marL="344487" indent="-342900">
              <a:buFont typeface="Arial" panose="020B0604020202020204" pitchFamily="34" charset="0"/>
              <a:buChar char="•"/>
            </a:pPr>
            <a:r>
              <a:rPr lang="en-US" altLang="zh-CN" dirty="0"/>
              <a:t>2004</a:t>
            </a:r>
            <a:r>
              <a:rPr lang="zh-CN" altLang="en-US" dirty="0"/>
              <a:t>年</a:t>
            </a:r>
            <a:r>
              <a:rPr lang="en-US" altLang="zh-CN" dirty="0"/>
              <a:t>5</a:t>
            </a:r>
            <a:r>
              <a:rPr lang="zh-CN" altLang="en-US" dirty="0"/>
              <a:t>月，</a:t>
            </a:r>
            <a:r>
              <a:rPr lang="en-US" altLang="zh-CN" dirty="0" err="1"/>
              <a:t>SystemVerilog</a:t>
            </a:r>
            <a:r>
              <a:rPr lang="en-US" altLang="zh-CN" dirty="0"/>
              <a:t> 3.1a</a:t>
            </a:r>
            <a:r>
              <a:rPr lang="zh-CN" altLang="en-US" dirty="0"/>
              <a:t>的版本作为</a:t>
            </a:r>
            <a:r>
              <a:rPr lang="en-US" altLang="zh-CN" dirty="0"/>
              <a:t>IEEE</a:t>
            </a:r>
            <a:r>
              <a:rPr lang="zh-CN" altLang="en-US" dirty="0"/>
              <a:t>标准的基础版本，并且在</a:t>
            </a:r>
            <a:r>
              <a:rPr lang="en-US" altLang="zh-CN" dirty="0"/>
              <a:t>2005</a:t>
            </a:r>
            <a:r>
              <a:rPr lang="zh-CN" altLang="en-US" dirty="0"/>
              <a:t>年由</a:t>
            </a:r>
            <a:r>
              <a:rPr lang="en-US" altLang="zh-CN" dirty="0"/>
              <a:t>IEEE</a:t>
            </a:r>
            <a:r>
              <a:rPr lang="zh-CN" altLang="en-US" dirty="0"/>
              <a:t>正式纳入标准，即</a:t>
            </a:r>
            <a:r>
              <a:rPr lang="en-US" altLang="zh-CN" dirty="0"/>
              <a:t>IEEE 1800-2005</a:t>
            </a:r>
            <a:r>
              <a:rPr lang="zh-CN" altLang="en-US" dirty="0"/>
              <a:t>。</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5</a:t>
            </a:fld>
            <a:endParaRPr lang="en-US" dirty="0"/>
          </a:p>
        </p:txBody>
      </p:sp>
    </p:spTree>
    <p:extLst>
      <p:ext uri="{BB962C8B-B14F-4D97-AF65-F5344CB8AC3E}">
        <p14:creationId xmlns:p14="http://schemas.microsoft.com/office/powerpoint/2010/main" val="4222290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数据类型</a:t>
            </a:r>
            <a:br>
              <a:rPr lang="en-US" altLang="zh-CN" dirty="0"/>
            </a:br>
            <a:r>
              <a:rPr lang="zh-CN" altLang="en-US" sz="2400" dirty="0">
                <a:solidFill>
                  <a:schemeClr val="bg1">
                    <a:lumMod val="65000"/>
                  </a:schemeClr>
                </a:solidFill>
              </a:rPr>
              <a:t>其它类型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SV</a:t>
            </a:r>
            <a:r>
              <a:rPr lang="zh-CN" altLang="en-US" dirty="0"/>
              <a:t>添加</a:t>
            </a:r>
            <a:r>
              <a:rPr lang="en-US" altLang="zh-CN" dirty="0"/>
              <a:t>void</a:t>
            </a:r>
            <a:r>
              <a:rPr lang="zh-CN" altLang="en-US" dirty="0"/>
              <a:t>类型来表示空类型，经常用在函数定义时表示不会返回数值，同</a:t>
            </a:r>
            <a:r>
              <a:rPr lang="en-US" altLang="zh-CN" dirty="0"/>
              <a:t>C</a:t>
            </a:r>
            <a:r>
              <a:rPr lang="zh-CN" altLang="en-US" dirty="0"/>
              <a:t>语言的</a:t>
            </a:r>
            <a:r>
              <a:rPr lang="en-US" altLang="zh-CN" dirty="0"/>
              <a:t>void</a:t>
            </a:r>
            <a:r>
              <a:rPr lang="zh-CN" altLang="en-US" dirty="0"/>
              <a:t>使用方法。</a:t>
            </a:r>
            <a:endParaRPr lang="en-US" altLang="zh-CN" dirty="0"/>
          </a:p>
          <a:p>
            <a:pPr marL="344487" indent="-342900">
              <a:buFont typeface="Arial" panose="020B0604020202020204" pitchFamily="34" charset="0"/>
              <a:buChar char="•"/>
            </a:pPr>
            <a:r>
              <a:rPr lang="en-US" altLang="zh-CN" dirty="0"/>
              <a:t>SV</a:t>
            </a:r>
            <a:r>
              <a:rPr lang="zh-CN" altLang="en-US" dirty="0"/>
              <a:t>添加</a:t>
            </a:r>
            <a:r>
              <a:rPr lang="en-US" altLang="zh-CN" dirty="0" err="1"/>
              <a:t>shortreal</a:t>
            </a:r>
            <a:r>
              <a:rPr lang="zh-CN" altLang="en-US" dirty="0"/>
              <a:t>表示</a:t>
            </a:r>
            <a:r>
              <a:rPr lang="en-US" altLang="zh-CN" dirty="0"/>
              <a:t>32</a:t>
            </a:r>
            <a:r>
              <a:rPr lang="zh-CN" altLang="en-US" dirty="0"/>
              <a:t>位单精度浮点类型，同</a:t>
            </a:r>
            <a:r>
              <a:rPr lang="en-US" altLang="zh-CN" dirty="0"/>
              <a:t>C</a:t>
            </a:r>
            <a:r>
              <a:rPr lang="zh-CN" altLang="en-US" dirty="0"/>
              <a:t>语言的</a:t>
            </a:r>
            <a:r>
              <a:rPr lang="en-US" altLang="zh-CN" dirty="0"/>
              <a:t>float</a:t>
            </a:r>
            <a:r>
              <a:rPr lang="zh-CN" altLang="en-US" dirty="0"/>
              <a:t>；而</a:t>
            </a:r>
            <a:r>
              <a:rPr lang="en-US" altLang="zh-CN" dirty="0"/>
              <a:t>Verilog</a:t>
            </a:r>
            <a:r>
              <a:rPr lang="zh-CN" altLang="en-US" dirty="0"/>
              <a:t>的</a:t>
            </a:r>
            <a:r>
              <a:rPr lang="en-US" altLang="zh-CN" dirty="0"/>
              <a:t>real</a:t>
            </a:r>
            <a:r>
              <a:rPr lang="zh-CN" altLang="en-US" dirty="0"/>
              <a:t>类型表示双精度浮点类型，同</a:t>
            </a:r>
            <a:r>
              <a:rPr lang="en-US" altLang="zh-CN" dirty="0"/>
              <a:t>C</a:t>
            </a:r>
            <a:r>
              <a:rPr lang="zh-CN" altLang="en-US" dirty="0"/>
              <a:t>语言的</a:t>
            </a:r>
            <a:r>
              <a:rPr lang="en-US" altLang="zh-CN" dirty="0"/>
              <a:t>double</a:t>
            </a:r>
            <a:r>
              <a:rPr lang="zh-CN" altLang="en-US" dirty="0"/>
              <a:t>。</a:t>
            </a:r>
            <a:endParaRPr lang="en-US" altLang="zh-CN" dirty="0"/>
          </a:p>
          <a:p>
            <a:pPr marL="344487" indent="-342900">
              <a:buFont typeface="Arial" panose="020B0604020202020204" pitchFamily="34" charset="0"/>
              <a:buChar char="•"/>
            </a:pPr>
            <a:endParaRPr lang="en-US" altLang="zh-CN" dirty="0"/>
          </a:p>
          <a:p>
            <a:pPr marL="344487" indent="-342900">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50</a:t>
            </a:fld>
            <a:endParaRPr lang="en-US" dirty="0"/>
          </a:p>
        </p:txBody>
      </p:sp>
    </p:spTree>
    <p:extLst>
      <p:ext uri="{BB962C8B-B14F-4D97-AF65-F5344CB8AC3E}">
        <p14:creationId xmlns:p14="http://schemas.microsoft.com/office/powerpoint/2010/main" val="394697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类型转换</a:t>
            </a:r>
            <a:br>
              <a:rPr lang="en-US" altLang="zh-CN" dirty="0"/>
            </a:br>
            <a:r>
              <a:rPr lang="zh-CN" altLang="en-US" sz="2800" dirty="0">
                <a:solidFill>
                  <a:schemeClr val="bg1">
                    <a:lumMod val="65000"/>
                  </a:schemeClr>
                </a:solidFill>
              </a:rPr>
              <a:t>静态转换</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静态转换操作符不对转换值进行检查。</a:t>
            </a:r>
            <a:endParaRPr lang="en-US" altLang="zh-CN" dirty="0"/>
          </a:p>
          <a:p>
            <a:pPr>
              <a:buFont typeface="Arial" panose="020B0604020202020204" pitchFamily="34" charset="0"/>
              <a:buChar char="•"/>
            </a:pPr>
            <a:r>
              <a:rPr lang="zh-CN" altLang="en-US" dirty="0"/>
              <a:t>转换时指定目标类型，并在要转换的表达式前加上单引号即可。</a:t>
            </a:r>
            <a:endParaRPr lang="en-US" altLang="zh-CN" dirty="0"/>
          </a:p>
          <a:p>
            <a:pPr>
              <a:buFont typeface="Arial" panose="020B0604020202020204" pitchFamily="34" charset="0"/>
              <a:buChar char="•"/>
            </a:pPr>
            <a:r>
              <a:rPr lang="en-US" dirty="0"/>
              <a:t>Verilog</a:t>
            </a:r>
            <a:r>
              <a:rPr lang="zh-CN" altLang="en-US" dirty="0"/>
              <a:t>对整数和实数类型，或者不同位宽的向量之间进行隐式转换。</a:t>
            </a:r>
            <a:endParaRPr lang="en-US" altLang="zh-CN" dirty="0"/>
          </a:p>
          <a:p>
            <a:pPr>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51</a:t>
            </a:fld>
            <a:endParaRPr lang="en-US" dirty="0"/>
          </a:p>
        </p:txBody>
      </p:sp>
      <p:pic>
        <p:nvPicPr>
          <p:cNvPr id="5" name="Picture 4"/>
          <p:cNvPicPr>
            <a:picLocks noChangeAspect="1"/>
          </p:cNvPicPr>
          <p:nvPr/>
        </p:nvPicPr>
        <p:blipFill>
          <a:blip r:embed="rId2" cstate="print"/>
          <a:stretch>
            <a:fillRect/>
          </a:stretch>
        </p:blipFill>
        <p:spPr>
          <a:xfrm>
            <a:off x="748144" y="3429000"/>
            <a:ext cx="5957455" cy="1210108"/>
          </a:xfrm>
          <a:prstGeom prst="rect">
            <a:avLst/>
          </a:prstGeom>
        </p:spPr>
      </p:pic>
    </p:spTree>
    <p:extLst>
      <p:ext uri="{BB962C8B-B14F-4D97-AF65-F5344CB8AC3E}">
        <p14:creationId xmlns:p14="http://schemas.microsoft.com/office/powerpoint/2010/main" val="3856156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类型转换</a:t>
            </a:r>
            <a:br>
              <a:rPr lang="en-US" altLang="zh-CN" dirty="0"/>
            </a:br>
            <a:r>
              <a:rPr lang="zh-CN" altLang="en-US" sz="2800" dirty="0">
                <a:solidFill>
                  <a:schemeClr val="bg1">
                    <a:lumMod val="65000"/>
                  </a:schemeClr>
                </a:solidFill>
              </a:rPr>
              <a:t>动态转换</a:t>
            </a:r>
            <a:endParaRPr lang="en-US" dirty="0">
              <a:solidFill>
                <a:schemeClr val="bg1">
                  <a:lumMod val="65000"/>
                </a:schemeClr>
              </a:solidFill>
            </a:endParaRPr>
          </a:p>
        </p:txBody>
      </p:sp>
      <p:sp>
        <p:nvSpPr>
          <p:cNvPr id="4" name="Text Placeholder 3"/>
          <p:cNvSpPr>
            <a:spLocks noGrp="1"/>
          </p:cNvSpPr>
          <p:nvPr>
            <p:ph idx="1"/>
          </p:nvPr>
        </p:nvSpPr>
        <p:spPr/>
        <p:txBody>
          <a:bodyPr/>
          <a:lstStyle/>
          <a:p>
            <a:pPr>
              <a:buFont typeface="Arial" panose="020B0604020202020204" pitchFamily="34" charset="0"/>
              <a:buChar char="•"/>
            </a:pPr>
            <a:r>
              <a:rPr lang="zh-CN" altLang="en-US" dirty="0"/>
              <a:t>我们总是可以将子类的句柄赋值给父类的句柄。</a:t>
            </a:r>
            <a:endParaRPr lang="en-US" altLang="zh-CN" dirty="0"/>
          </a:p>
          <a:p>
            <a:pPr>
              <a:buFont typeface="Arial" panose="020B0604020202020204" pitchFamily="34" charset="0"/>
              <a:buChar char="•"/>
            </a:pPr>
            <a:r>
              <a:rPr lang="zh-CN" altLang="en-US" dirty="0"/>
              <a:t>但是在我们将父类的句柄赋值给子类的句柄时，编译将会报错。</a:t>
            </a:r>
            <a:endParaRPr lang="en-US" altLang="zh-CN" dirty="0"/>
          </a:p>
          <a:p>
            <a:pPr>
              <a:buFont typeface="Arial" panose="020B0604020202020204" pitchFamily="34" charset="0"/>
              <a:buChar char="•"/>
            </a:pPr>
            <a:r>
              <a:rPr lang="en-US" dirty="0"/>
              <a:t>$cast()</a:t>
            </a:r>
            <a:r>
              <a:rPr lang="zh-CN" altLang="en-US" dirty="0"/>
              <a:t>系统函数可以将父类句柄转换为子类句柄，只要该父类句柄指向的是一个子类的对象。</a:t>
            </a:r>
            <a:endParaRPr lang="en-US" altLang="zh-CN" dirty="0"/>
          </a:p>
          <a:p>
            <a:pPr marL="375512" lvl="3" indent="0">
              <a:spcBef>
                <a:spcPts val="0"/>
              </a:spcBef>
              <a:buNone/>
            </a:pPr>
            <a:r>
              <a:rPr lang="en-US" sz="2000" b="1" dirty="0">
                <a:latin typeface="Courier New" panose="02070309020205020404" pitchFamily="49" charset="0"/>
                <a:cs typeface="Courier New" panose="02070309020205020404" pitchFamily="49" charset="0"/>
              </a:rPr>
              <a:t>function </a:t>
            </a: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$cast( singular </a:t>
            </a:r>
            <a:r>
              <a:rPr lang="en-US" sz="2000" b="1" dirty="0" err="1">
                <a:latin typeface="Courier New" panose="02070309020205020404" pitchFamily="49" charset="0"/>
                <a:cs typeface="Courier New" panose="02070309020205020404" pitchFamily="49" charset="0"/>
              </a:rPr>
              <a:t>dest_var</a:t>
            </a:r>
            <a:r>
              <a:rPr lang="en-US" sz="2000" b="1" dirty="0">
                <a:latin typeface="Courier New" panose="02070309020205020404" pitchFamily="49" charset="0"/>
                <a:cs typeface="Courier New" panose="02070309020205020404" pitchFamily="49" charset="0"/>
              </a:rPr>
              <a:t>, singular </a:t>
            </a:r>
            <a:r>
              <a:rPr lang="en-US" sz="2000" b="1" dirty="0" err="1">
                <a:latin typeface="Courier New" panose="02070309020205020404" pitchFamily="49" charset="0"/>
                <a:cs typeface="Courier New" panose="02070309020205020404" pitchFamily="49" charset="0"/>
              </a:rPr>
              <a:t>source_exp</a:t>
            </a:r>
            <a:r>
              <a:rPr lang="en-US" sz="2000" b="1" dirty="0">
                <a:latin typeface="Courier New" panose="02070309020205020404" pitchFamily="49" charset="0"/>
                <a:cs typeface="Courier New" panose="02070309020205020404" pitchFamily="49" charset="0"/>
              </a:rPr>
              <a:t> );</a:t>
            </a:r>
          </a:p>
          <a:p>
            <a:pPr marL="1587" lvl="3" indent="0">
              <a:spcBef>
                <a:spcPts val="1200"/>
              </a:spcBef>
              <a:buNone/>
            </a:pPr>
            <a:r>
              <a:rPr lang="zh-CN" altLang="en-US" sz="2200" dirty="0"/>
              <a:t>    或者</a:t>
            </a:r>
            <a:endParaRPr lang="en-US" sz="2200" dirty="0"/>
          </a:p>
          <a:p>
            <a:pPr marL="375512" lvl="3" indent="0">
              <a:spcBef>
                <a:spcPts val="0"/>
              </a:spcBef>
              <a:buNone/>
            </a:pPr>
            <a:r>
              <a:rPr lang="en-US" sz="2000" b="1" dirty="0">
                <a:latin typeface="Courier New" panose="02070309020205020404" pitchFamily="49" charset="0"/>
                <a:cs typeface="Courier New" panose="02070309020205020404" pitchFamily="49" charset="0"/>
              </a:rPr>
              <a:t>task $cast( singular </a:t>
            </a:r>
            <a:r>
              <a:rPr lang="en-US" sz="2000" b="1" dirty="0" err="1">
                <a:latin typeface="Courier New" panose="02070309020205020404" pitchFamily="49" charset="0"/>
                <a:cs typeface="Courier New" panose="02070309020205020404" pitchFamily="49" charset="0"/>
              </a:rPr>
              <a:t>dest_var</a:t>
            </a:r>
            <a:r>
              <a:rPr lang="en-US" sz="2000" b="1" dirty="0">
                <a:latin typeface="Courier New" panose="02070309020205020404" pitchFamily="49" charset="0"/>
                <a:cs typeface="Courier New" panose="02070309020205020404" pitchFamily="49" charset="0"/>
              </a:rPr>
              <a:t>, singular </a:t>
            </a:r>
            <a:r>
              <a:rPr lang="en-US" sz="2000" b="1" dirty="0" err="1">
                <a:latin typeface="Courier New" panose="02070309020205020404" pitchFamily="49" charset="0"/>
                <a:cs typeface="Courier New" panose="02070309020205020404" pitchFamily="49" charset="0"/>
              </a:rPr>
              <a:t>source_exp</a:t>
            </a:r>
            <a:r>
              <a:rPr lang="en-US" sz="2000" b="1" dirty="0">
                <a:latin typeface="Courier New" panose="02070309020205020404" pitchFamily="49" charset="0"/>
                <a:cs typeface="Courier New" panose="02070309020205020404" pitchFamily="49" charset="0"/>
              </a:rPr>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52</a:t>
            </a:fld>
            <a:endParaRPr lang="en-US" dirty="0"/>
          </a:p>
        </p:txBody>
      </p:sp>
    </p:spTree>
    <p:extLst>
      <p:ext uri="{BB962C8B-B14F-4D97-AF65-F5344CB8AC3E}">
        <p14:creationId xmlns:p14="http://schemas.microsoft.com/office/powerpoint/2010/main" val="3896360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概述</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通过用户自定义类型，以往</a:t>
            </a:r>
            <a:r>
              <a:rPr lang="en-US" altLang="zh-CN" dirty="0"/>
              <a:t>Verilog</a:t>
            </a:r>
            <a:r>
              <a:rPr lang="zh-CN" altLang="en-US" dirty="0"/>
              <a:t>的代码将可以通过更少的代码来表示更多的功能。</a:t>
            </a:r>
            <a:endParaRPr lang="en-US" altLang="zh-CN" dirty="0"/>
          </a:p>
          <a:p>
            <a:pPr marL="344487" indent="-342900">
              <a:buFont typeface="Arial" panose="020B0604020202020204" pitchFamily="34" charset="0"/>
              <a:buChar char="•"/>
            </a:pPr>
            <a:r>
              <a:rPr lang="zh-CN" altLang="en-US" dirty="0"/>
              <a:t>用户自定义类型使得代码自身的可读性更好。</a:t>
            </a:r>
            <a:endParaRPr lang="en-US" altLang="zh-CN" dirty="0"/>
          </a:p>
          <a:p>
            <a:pPr marL="344487" indent="-342900">
              <a:buFont typeface="Arial" panose="020B0604020202020204" pitchFamily="34" charset="0"/>
              <a:buChar char="•"/>
            </a:pPr>
            <a:r>
              <a:rPr lang="zh-CN" altLang="en-US" dirty="0"/>
              <a:t>通过</a:t>
            </a:r>
            <a:r>
              <a:rPr lang="en-US" altLang="zh-CN" dirty="0" err="1"/>
              <a:t>typedef</a:t>
            </a:r>
            <a:r>
              <a:rPr lang="zh-CN" altLang="en-US" dirty="0"/>
              <a:t>来创建用户自定义类型。</a:t>
            </a:r>
            <a:endParaRPr lang="en-US" altLang="zh-CN" dirty="0"/>
          </a:p>
          <a:p>
            <a:pPr marL="344487" indent="-342900">
              <a:buFont typeface="Arial" panose="020B0604020202020204" pitchFamily="34" charset="0"/>
              <a:buChar char="•"/>
            </a:pPr>
            <a:r>
              <a:rPr lang="zh-CN" altLang="en-US" dirty="0"/>
              <a:t>通过</a:t>
            </a:r>
            <a:r>
              <a:rPr lang="en-US" altLang="zh-CN" dirty="0" err="1"/>
              <a:t>enum</a:t>
            </a:r>
            <a:r>
              <a:rPr lang="zh-CN" altLang="en-US" dirty="0"/>
              <a:t>来创建枚举类型。</a:t>
            </a:r>
            <a:endParaRPr lang="en-US" altLang="zh-CN" dirty="0"/>
          </a:p>
          <a:p>
            <a:pPr marL="344487" indent="-342900">
              <a:buFont typeface="Arial" panose="020B0604020202020204" pitchFamily="34" charset="0"/>
              <a:buChar char="•"/>
            </a:pPr>
            <a:r>
              <a:rPr lang="zh-CN" altLang="en-US" dirty="0"/>
              <a:t>通过</a:t>
            </a:r>
            <a:r>
              <a:rPr lang="en-US" altLang="zh-CN" dirty="0" err="1"/>
              <a:t>struct</a:t>
            </a:r>
            <a:r>
              <a:rPr lang="zh-CN" altLang="en-US" dirty="0"/>
              <a:t>来创建结构体类型。</a:t>
            </a:r>
            <a:endParaRPr lang="en-US" altLang="zh-CN" dirty="0"/>
          </a:p>
          <a:p>
            <a:pPr marL="344487" indent="-342900">
              <a:buFont typeface="Arial" panose="020B0604020202020204" pitchFamily="34" charset="0"/>
              <a:buChar char="•"/>
            </a:pP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53</a:t>
            </a:fld>
            <a:endParaRPr lang="en-US" dirty="0"/>
          </a:p>
        </p:txBody>
      </p:sp>
    </p:spTree>
    <p:extLst>
      <p:ext uri="{BB962C8B-B14F-4D97-AF65-F5344CB8AC3E}">
        <p14:creationId xmlns:p14="http://schemas.microsoft.com/office/powerpoint/2010/main" val="867521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自定义类型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Verilog</a:t>
            </a:r>
            <a:r>
              <a:rPr lang="zh-CN" altLang="en-US" dirty="0"/>
              <a:t>语言无法提供方便的特性来使得用户扩展变量和线网类型。</a:t>
            </a:r>
            <a:endParaRPr lang="en-US" altLang="zh-CN" dirty="0"/>
          </a:p>
          <a:p>
            <a:pPr marL="344487" indent="-342900">
              <a:buFont typeface="Arial" panose="020B0604020202020204" pitchFamily="34" charset="0"/>
              <a:buChar char="•"/>
            </a:pPr>
            <a:r>
              <a:rPr lang="en-US" altLang="zh-CN" sz="2200" dirty="0"/>
              <a:t>SV</a:t>
            </a:r>
            <a:r>
              <a:rPr lang="zh-CN" altLang="en-US" sz="2200" dirty="0"/>
              <a:t>则提供了特性使得用户可以构建更高抽象层的数据类型。</a:t>
            </a:r>
            <a:endParaRPr lang="en-US" altLang="zh-CN" sz="2200" dirty="0"/>
          </a:p>
          <a:p>
            <a:pPr marL="344487" indent="-342900">
              <a:buFont typeface="Arial" panose="020B0604020202020204" pitchFamily="34" charset="0"/>
              <a:buChar char="•"/>
            </a:pPr>
            <a:r>
              <a:rPr lang="zh-CN" altLang="en-US" dirty="0"/>
              <a:t>就同</a:t>
            </a:r>
            <a:r>
              <a:rPr lang="en-US" altLang="zh-CN" dirty="0"/>
              <a:t>C</a:t>
            </a:r>
            <a:r>
              <a:rPr lang="zh-CN" altLang="en-US" dirty="0"/>
              <a:t>语言一样，用户可以利用已有的数据类型来定义新的数据类型，一旦定义了新的数据类型，则此类型的变量则可以声明。</a:t>
            </a:r>
            <a:endParaRPr lang="en-US" altLang="zh-CN" dirty="0"/>
          </a:p>
          <a:p>
            <a:pPr marL="360000" lvl="2" indent="0">
              <a:spcBef>
                <a:spcPts val="0"/>
              </a:spcBef>
              <a:buNone/>
            </a:pPr>
            <a:r>
              <a:rPr lang="en-US" sz="1800" b="1" dirty="0" err="1">
                <a:latin typeface="Courier New" panose="02070309020205020404" pitchFamily="49" charset="0"/>
                <a:cs typeface="Courier New" panose="02070309020205020404" pitchFamily="49" charset="0"/>
              </a:rPr>
              <a:t>typedef</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unsigned </a:t>
            </a:r>
            <a:r>
              <a:rPr lang="en-US" sz="1800" b="1" dirty="0" err="1">
                <a:latin typeface="Courier New" panose="02070309020205020404" pitchFamily="49" charset="0"/>
                <a:cs typeface="Courier New" panose="02070309020205020404" pitchFamily="49" charset="0"/>
              </a:rPr>
              <a:t>uint</a:t>
            </a:r>
            <a:r>
              <a:rPr lang="en-US" sz="1800" b="1" dirty="0">
                <a:latin typeface="Courier New" panose="02070309020205020404" pitchFamily="49" charset="0"/>
                <a:cs typeface="Courier New" panose="02070309020205020404" pitchFamily="49" charset="0"/>
              </a:rPr>
              <a:t>;</a:t>
            </a:r>
          </a:p>
          <a:p>
            <a:pPr marL="360000" lvl="2" indent="0">
              <a:spcBef>
                <a:spcPts val="0"/>
              </a:spcBef>
              <a:buNone/>
            </a:pPr>
            <a:r>
              <a:rPr lang="en-US" sz="1800" b="1" dirty="0">
                <a:latin typeface="Courier New" panose="02070309020205020404" pitchFamily="49" charset="0"/>
                <a:cs typeface="Courier New" panose="02070309020205020404" pitchFamily="49" charset="0"/>
              </a:rPr>
              <a:t>...</a:t>
            </a:r>
          </a:p>
          <a:p>
            <a:pPr marL="360000" lvl="2" indent="0">
              <a:spcBef>
                <a:spcPts val="0"/>
              </a:spcBef>
              <a:buNone/>
            </a:pPr>
            <a:r>
              <a:rPr lang="en-US" sz="1800" b="1" dirty="0" err="1">
                <a:latin typeface="Courier New" panose="02070309020205020404" pitchFamily="49" charset="0"/>
                <a:cs typeface="Courier New" panose="02070309020205020404" pitchFamily="49" charset="0"/>
              </a:rPr>
              <a:t>uint</a:t>
            </a:r>
            <a:r>
              <a:rPr lang="en-US" sz="1800" b="1" dirty="0">
                <a:latin typeface="Courier New" panose="02070309020205020404" pitchFamily="49" charset="0"/>
                <a:cs typeface="Courier New" panose="02070309020205020404" pitchFamily="49" charset="0"/>
              </a:rPr>
              <a:t> a, b; // two variables of type </a:t>
            </a:r>
            <a:r>
              <a:rPr lang="en-US" sz="1800" b="1" dirty="0" err="1">
                <a:latin typeface="Courier New" panose="02070309020205020404" pitchFamily="49" charset="0"/>
                <a:cs typeface="Courier New" panose="02070309020205020404" pitchFamily="49" charset="0"/>
              </a:rPr>
              <a:t>uint</a:t>
            </a:r>
            <a:endParaRPr lang="en-US" sz="1800" b="1" dirty="0">
              <a:latin typeface="Courier New" panose="02070309020205020404" pitchFamily="49" charset="0"/>
              <a:cs typeface="Courier New" panose="02070309020205020404" pitchFamily="49" charset="0"/>
            </a:endParaRPr>
          </a:p>
          <a:p>
            <a:pPr marL="344487" lvl="2" indent="-342900">
              <a:spcBef>
                <a:spcPts val="1200"/>
              </a:spcBef>
              <a:buFont typeface="Arial" panose="020B0604020202020204" pitchFamily="34" charset="0"/>
              <a:buChar char="•"/>
            </a:pPr>
            <a:r>
              <a:rPr lang="zh-CN" altLang="en-US" sz="2200" dirty="0"/>
              <a:t>为了使代码更易读和维护，通常我们对于自定义的类型，都习惯添加“</a:t>
            </a:r>
            <a:r>
              <a:rPr lang="en-US" altLang="zh-CN" sz="2200" dirty="0"/>
              <a:t>_t</a:t>
            </a:r>
            <a:r>
              <a:rPr lang="zh-CN" altLang="en-US" sz="2200" dirty="0"/>
              <a:t>”的后缀用来表示它是一个自定义类型（</a:t>
            </a:r>
            <a:r>
              <a:rPr lang="en-US" altLang="zh-CN" sz="2200" dirty="0"/>
              <a:t>type</a:t>
            </a:r>
            <a:r>
              <a:rPr lang="zh-CN" altLang="en-US" sz="2200" dirty="0"/>
              <a:t>）。</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54</a:t>
            </a:fld>
            <a:endParaRPr lang="en-US" dirty="0"/>
          </a:p>
        </p:txBody>
      </p:sp>
    </p:spTree>
    <p:extLst>
      <p:ext uri="{BB962C8B-B14F-4D97-AF65-F5344CB8AC3E}">
        <p14:creationId xmlns:p14="http://schemas.microsoft.com/office/powerpoint/2010/main" val="1852615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枚举类型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枚举类型（</a:t>
            </a:r>
            <a:r>
              <a:rPr lang="en-US" altLang="zh-CN" dirty="0" err="1"/>
              <a:t>enum</a:t>
            </a:r>
            <a:r>
              <a:rPr lang="zh-CN" altLang="en-US" dirty="0"/>
              <a:t>）提供方法来描述抽象变量的合法值范围，其每一个值都需要提供一个用户自定义的名字。</a:t>
            </a:r>
            <a:endParaRPr lang="en-US" altLang="zh-CN" dirty="0"/>
          </a:p>
          <a:p>
            <a:pPr marL="344487" lvl="2" indent="-342900">
              <a:spcBef>
                <a:spcPts val="1200"/>
              </a:spcBef>
              <a:buFont typeface="Arial" panose="020B0604020202020204" pitchFamily="34" charset="0"/>
              <a:buChar char="•"/>
            </a:pPr>
            <a:r>
              <a:rPr lang="zh-CN" altLang="en-US" sz="2200" dirty="0"/>
              <a:t>下面的枚举类型</a:t>
            </a:r>
            <a:r>
              <a:rPr lang="en-US" altLang="zh-CN" sz="2200" dirty="0"/>
              <a:t>RGB</a:t>
            </a:r>
            <a:r>
              <a:rPr lang="zh-CN" altLang="en-US" sz="2200" dirty="0"/>
              <a:t>可以拥有</a:t>
            </a:r>
            <a:r>
              <a:rPr lang="en-US" altLang="zh-CN" sz="2200" dirty="0"/>
              <a:t>red</a:t>
            </a:r>
            <a:r>
              <a:rPr lang="zh-CN" altLang="en-US" sz="2200" dirty="0"/>
              <a:t>、</a:t>
            </a:r>
            <a:r>
              <a:rPr lang="en-US" altLang="zh-CN" sz="2200" dirty="0"/>
              <a:t>green</a:t>
            </a:r>
            <a:r>
              <a:rPr lang="zh-CN" altLang="en-US" sz="2200" dirty="0"/>
              <a:t>和</a:t>
            </a:r>
            <a:r>
              <a:rPr lang="en-US" altLang="zh-CN" sz="2200" dirty="0"/>
              <a:t>blue</a:t>
            </a:r>
            <a:r>
              <a:rPr lang="zh-CN" altLang="en-US" sz="2200" dirty="0"/>
              <a:t>的三个数值：</a:t>
            </a:r>
            <a:endParaRPr lang="en-US" altLang="zh-CN" sz="2200" dirty="0"/>
          </a:p>
          <a:p>
            <a:pPr marL="360000" lvl="2" indent="0">
              <a:spcBef>
                <a:spcPts val="0"/>
              </a:spcBef>
              <a:buNone/>
            </a:pPr>
            <a:r>
              <a:rPr lang="en-US" sz="1800" b="1" dirty="0" err="1">
                <a:latin typeface="Courier New" panose="02070309020205020404" pitchFamily="49" charset="0"/>
                <a:cs typeface="Courier New" panose="02070309020205020404" pitchFamily="49" charset="0"/>
              </a:rPr>
              <a:t>enum</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red,green,blue</a:t>
            </a:r>
            <a:r>
              <a:rPr lang="en-US" sz="1800" b="1" dirty="0">
                <a:latin typeface="Courier New" panose="02070309020205020404" pitchFamily="49" charset="0"/>
                <a:cs typeface="Courier New" panose="02070309020205020404" pitchFamily="49" charset="0"/>
              </a:rPr>
              <a:t>} RGB;</a:t>
            </a:r>
          </a:p>
          <a:p>
            <a:pPr marL="344487" lvl="2" indent="-342900">
              <a:spcBef>
                <a:spcPts val="1200"/>
              </a:spcBef>
              <a:buFont typeface="Arial" panose="020B0604020202020204" pitchFamily="34" charset="0"/>
              <a:buChar char="•"/>
            </a:pPr>
            <a:r>
              <a:rPr lang="en-US" altLang="zh-CN" sz="2200" dirty="0"/>
              <a:t>Verilog</a:t>
            </a:r>
            <a:r>
              <a:rPr lang="zh-CN" altLang="en-US" sz="2200" dirty="0"/>
              <a:t>语言自身不提供枚举类型，因此为了提供类似于枚举类型可实现的便利，我们不得不采用</a:t>
            </a:r>
            <a:r>
              <a:rPr lang="en-US" altLang="zh-CN" sz="2200" dirty="0"/>
              <a:t>parameter</a:t>
            </a:r>
            <a:r>
              <a:rPr lang="zh-CN" altLang="en-US" sz="2200" dirty="0"/>
              <a:t>常量来表示可取的值范围，或者使用</a:t>
            </a:r>
            <a:r>
              <a:rPr lang="en-US" altLang="zh-CN" sz="2200" dirty="0"/>
              <a:t>`define</a:t>
            </a:r>
            <a:r>
              <a:rPr lang="zh-CN" altLang="en-US" sz="2200" dirty="0"/>
              <a:t>来定义各个合法值对应的宏名称。</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55</a:t>
            </a:fld>
            <a:endParaRPr lang="en-US" dirty="0"/>
          </a:p>
        </p:txBody>
      </p:sp>
    </p:spTree>
    <p:extLst>
      <p:ext uri="{BB962C8B-B14F-4D97-AF65-F5344CB8AC3E}">
        <p14:creationId xmlns:p14="http://schemas.microsoft.com/office/powerpoint/2010/main" val="1341414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枚举类型（续）</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indent="0">
              <a:buNone/>
            </a:pPr>
            <a:r>
              <a:rPr lang="en-US" altLang="zh-CN" sz="22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56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9103" y="231620"/>
            <a:ext cx="6294896" cy="6074955"/>
          </a:xfrm>
          <a:prstGeom prst="rect">
            <a:avLst/>
          </a:prstGeom>
        </p:spPr>
      </p:pic>
    </p:spTree>
    <p:extLst>
      <p:ext uri="{BB962C8B-B14F-4D97-AF65-F5344CB8AC3E}">
        <p14:creationId xmlns:p14="http://schemas.microsoft.com/office/powerpoint/2010/main" val="1026005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枚举类型（续）</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1587" indent="0">
              <a:buNone/>
            </a:pPr>
            <a:r>
              <a:rPr lang="en-US" altLang="zh-CN" sz="2200"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57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3073" y="231620"/>
            <a:ext cx="5966955" cy="6074955"/>
          </a:xfrm>
          <a:prstGeom prst="rect">
            <a:avLst/>
          </a:prstGeom>
        </p:spPr>
      </p:pic>
    </p:spTree>
    <p:extLst>
      <p:ext uri="{BB962C8B-B14F-4D97-AF65-F5344CB8AC3E}">
        <p14:creationId xmlns:p14="http://schemas.microsoft.com/office/powerpoint/2010/main" val="1891196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定义枚举值</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sz="2200" dirty="0"/>
              <a:t>默认的枚举类型是</a:t>
            </a:r>
            <a:r>
              <a:rPr lang="en-US" altLang="zh-CN" sz="2200" dirty="0" err="1"/>
              <a:t>int</a:t>
            </a:r>
            <a:r>
              <a:rPr lang="zh-CN" altLang="en-US" sz="2200" dirty="0"/>
              <a:t>，即</a:t>
            </a:r>
            <a:r>
              <a:rPr lang="en-US" altLang="zh-CN" sz="2200" dirty="0"/>
              <a:t>32</a:t>
            </a:r>
            <a:r>
              <a:rPr lang="zh-CN" altLang="en-US" sz="2200" dirty="0"/>
              <a:t>位的二值逻辑数据类型。</a:t>
            </a:r>
            <a:endParaRPr lang="en-US" altLang="zh-CN" sz="2200" dirty="0"/>
          </a:p>
          <a:p>
            <a:pPr marL="344487" indent="-342900">
              <a:buFont typeface="Arial" panose="020B0604020202020204" pitchFamily="34" charset="0"/>
              <a:buChar char="•"/>
            </a:pPr>
            <a:r>
              <a:rPr lang="zh-CN" altLang="en-US" dirty="0"/>
              <a:t>为了能够更准确地描述硬件，</a:t>
            </a:r>
            <a:r>
              <a:rPr lang="en-US" altLang="zh-CN" dirty="0"/>
              <a:t>SV</a:t>
            </a:r>
            <a:r>
              <a:rPr lang="zh-CN" altLang="en-US" dirty="0"/>
              <a:t>允许指明枚举类型的数据类型，例如：</a:t>
            </a:r>
            <a:endParaRPr lang="en-US" altLang="zh-CN" dirty="0"/>
          </a:p>
          <a:p>
            <a:pPr marL="360000" lvl="2" indent="0">
              <a:spcBef>
                <a:spcPts val="0"/>
              </a:spcBef>
              <a:buNone/>
            </a:pPr>
            <a:r>
              <a:rPr lang="en-US" sz="1800" b="1" dirty="0" err="1">
                <a:latin typeface="Courier New" panose="02070309020205020404" pitchFamily="49" charset="0"/>
                <a:cs typeface="Courier New" panose="02070309020205020404" pitchFamily="49" charset="0"/>
              </a:rPr>
              <a:t>enum</a:t>
            </a:r>
            <a:r>
              <a:rPr lang="en-US" sz="1800" b="1" dirty="0">
                <a:latin typeface="Courier New" panose="02070309020205020404" pitchFamily="49" charset="0"/>
                <a:cs typeface="Courier New" panose="02070309020205020404" pitchFamily="49" charset="0"/>
              </a:rPr>
              <a:t> bit {TRUE, FALSE} Boolean;</a:t>
            </a:r>
          </a:p>
          <a:p>
            <a:pPr marL="360000" lvl="2" indent="0">
              <a:spcBef>
                <a:spcPts val="0"/>
              </a:spcBef>
              <a:buNone/>
            </a:pPr>
            <a:r>
              <a:rPr lang="en-US" altLang="zh-CN" sz="1800" b="1" dirty="0" err="1">
                <a:latin typeface="Courier New" panose="02070309020205020404" pitchFamily="49" charset="0"/>
                <a:cs typeface="Courier New" panose="02070309020205020404" pitchFamily="49" charset="0"/>
              </a:rPr>
              <a:t>enum</a:t>
            </a:r>
            <a:r>
              <a:rPr lang="en-US" altLang="zh-CN" sz="1800" b="1" dirty="0">
                <a:latin typeface="Courier New" panose="02070309020205020404" pitchFamily="49" charset="0"/>
                <a:cs typeface="Courier New" panose="02070309020205020404" pitchFamily="49" charset="0"/>
              </a:rPr>
              <a:t> logic [1:0] {WAITE, LOAD, READY} state;</a:t>
            </a:r>
          </a:p>
          <a:p>
            <a:pPr marL="344487" lvl="2" indent="-342900">
              <a:spcBef>
                <a:spcPts val="1200"/>
              </a:spcBef>
              <a:buFont typeface="Arial" panose="020B0604020202020204" pitchFamily="34" charset="0"/>
              <a:buChar char="•"/>
            </a:pPr>
            <a:r>
              <a:rPr lang="zh-CN" altLang="en-US" sz="2200" dirty="0"/>
              <a:t>如果一个枚举类型数值被赋值，那么所赋的值必须符合其数据类型。</a:t>
            </a:r>
            <a:endParaRPr lang="en-US" altLang="zh-CN" sz="2200" dirty="0"/>
          </a:p>
          <a:p>
            <a:pPr marL="360000" lvl="2" indent="0">
              <a:spcBef>
                <a:spcPts val="0"/>
              </a:spcBef>
              <a:buNone/>
            </a:pPr>
            <a:r>
              <a:rPr lang="pt-BR" sz="1800" b="1" dirty="0">
                <a:latin typeface="Courier New" panose="02070309020205020404" pitchFamily="49" charset="0"/>
                <a:cs typeface="Courier New" panose="02070309020205020404" pitchFamily="49" charset="0"/>
              </a:rPr>
              <a:t>enum logic [2:0] {WAITE = 3’b001,</a:t>
            </a:r>
          </a:p>
          <a:p>
            <a:pPr marL="360000" lvl="2" indent="0">
              <a:spcBef>
                <a:spcPts val="0"/>
              </a:spcBef>
              <a:buNone/>
            </a:pPr>
            <a:r>
              <a:rPr lang="en-US" sz="1800" b="1" dirty="0">
                <a:latin typeface="Courier New" panose="02070309020205020404" pitchFamily="49" charset="0"/>
                <a:cs typeface="Courier New" panose="02070309020205020404" pitchFamily="49" charset="0"/>
              </a:rPr>
              <a:t>						 LOAD = 3’b010,</a:t>
            </a:r>
          </a:p>
          <a:p>
            <a:pPr marL="360000" lvl="2" indent="0">
              <a:spcBef>
                <a:spcPts val="0"/>
              </a:spcBef>
              <a:buNone/>
            </a:pPr>
            <a:r>
              <a:rPr lang="en-US" sz="1800" b="1" dirty="0">
                <a:latin typeface="Courier New" panose="02070309020205020404" pitchFamily="49" charset="0"/>
                <a:cs typeface="Courier New" panose="02070309020205020404" pitchFamily="49" charset="0"/>
              </a:rPr>
              <a:t>						 READY = 3’b100} state;</a:t>
            </a:r>
          </a:p>
          <a:p>
            <a:pPr marL="344487" lvl="2" indent="-342900">
              <a:spcBef>
                <a:spcPts val="1200"/>
              </a:spcBef>
              <a:buFont typeface="Arial" panose="020B0604020202020204" pitchFamily="34" charset="0"/>
              <a:buChar char="•"/>
            </a:pPr>
            <a:r>
              <a:rPr lang="zh-CN" altLang="en-US" sz="2200" dirty="0"/>
              <a:t>如果枚举类型是四值逻辑数据类型，那么对枚举值赋为</a:t>
            </a:r>
            <a:r>
              <a:rPr lang="en-US" altLang="zh-CN" sz="2200" dirty="0"/>
              <a:t>X</a:t>
            </a:r>
            <a:r>
              <a:rPr lang="zh-CN" altLang="en-US" sz="2200" dirty="0"/>
              <a:t>或者</a:t>
            </a:r>
            <a:r>
              <a:rPr lang="en-US" altLang="zh-CN" sz="2200" dirty="0"/>
              <a:t>Z</a:t>
            </a:r>
            <a:r>
              <a:rPr lang="zh-CN" altLang="en-US" sz="2200" dirty="0"/>
              <a:t>也是合法的。</a:t>
            </a:r>
            <a:endParaRPr lang="en-US" altLang="zh-CN" sz="2200" dirty="0"/>
          </a:p>
          <a:p>
            <a:pPr marL="360000" lvl="2" indent="0">
              <a:spcBef>
                <a:spcPts val="0"/>
              </a:spcBef>
              <a:buNone/>
            </a:pPr>
            <a:r>
              <a:rPr lang="en-US" sz="1800" b="1" dirty="0" err="1">
                <a:latin typeface="Courier New" panose="02070309020205020404" pitchFamily="49" charset="0"/>
                <a:cs typeface="Courier New" panose="02070309020205020404" pitchFamily="49" charset="0"/>
              </a:rPr>
              <a:t>enum</a:t>
            </a:r>
            <a:r>
              <a:rPr lang="en-US" sz="1800" b="1" dirty="0">
                <a:latin typeface="Courier New" panose="02070309020205020404" pitchFamily="49" charset="0"/>
                <a:cs typeface="Courier New" panose="02070309020205020404" pitchFamily="49" charset="0"/>
              </a:rPr>
              <a:t> logic {ON=1’b1, OFF=1’bz} out;</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58</a:t>
            </a:fld>
            <a:endParaRPr lang="en-US" dirty="0"/>
          </a:p>
        </p:txBody>
      </p:sp>
    </p:spTree>
    <p:extLst>
      <p:ext uri="{BB962C8B-B14F-4D97-AF65-F5344CB8AC3E}">
        <p14:creationId xmlns:p14="http://schemas.microsoft.com/office/powerpoint/2010/main" val="2404766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自定义枚举类型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枚举类型也可以声明为自定义类型，这就使得可以用同一个枚举类型来声明多个变量或者线网。</a:t>
            </a:r>
            <a:endParaRPr lang="en-US" altLang="zh-CN" dirty="0"/>
          </a:p>
          <a:p>
            <a:pPr marL="360000" lvl="2" indent="0">
              <a:spcBef>
                <a:spcPts val="0"/>
              </a:spcBef>
              <a:buNone/>
            </a:pPr>
            <a:r>
              <a:rPr lang="en-US" sz="1800" b="1" dirty="0" err="1">
                <a:latin typeface="Courier New" panose="02070309020205020404" pitchFamily="49" charset="0"/>
                <a:cs typeface="Courier New" panose="02070309020205020404" pitchFamily="49" charset="0"/>
              </a:rPr>
              <a:t>typedef</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enum</a:t>
            </a:r>
            <a:r>
              <a:rPr lang="en-US" sz="1800" b="1" dirty="0">
                <a:latin typeface="Courier New" panose="02070309020205020404" pitchFamily="49" charset="0"/>
                <a:cs typeface="Courier New" panose="02070309020205020404" pitchFamily="49" charset="0"/>
              </a:rPr>
              <a:t> {WAITE, LOAD, READY} </a:t>
            </a:r>
            <a:r>
              <a:rPr lang="en-US" sz="1800" b="1" dirty="0" err="1">
                <a:latin typeface="Courier New" panose="02070309020205020404" pitchFamily="49" charset="0"/>
                <a:cs typeface="Courier New" panose="02070309020205020404" pitchFamily="49" charset="0"/>
              </a:rPr>
              <a:t>states_t</a:t>
            </a:r>
            <a:r>
              <a:rPr lang="en-US" sz="1800" b="1" dirty="0">
                <a:latin typeface="Courier New" panose="02070309020205020404" pitchFamily="49" charset="0"/>
                <a:cs typeface="Courier New" panose="02070309020205020404" pitchFamily="49" charset="0"/>
              </a:rPr>
              <a:t>;</a:t>
            </a:r>
          </a:p>
          <a:p>
            <a:pPr marL="360000" lvl="2" indent="0">
              <a:spcBef>
                <a:spcPts val="0"/>
              </a:spcBef>
              <a:buNone/>
            </a:pPr>
            <a:r>
              <a:rPr lang="en-US" sz="1800" b="1" dirty="0" err="1">
                <a:latin typeface="Courier New" panose="02070309020205020404" pitchFamily="49" charset="0"/>
                <a:cs typeface="Courier New" panose="02070309020205020404" pitchFamily="49" charset="0"/>
              </a:rPr>
              <a:t>states_t</a:t>
            </a:r>
            <a:r>
              <a:rPr lang="en-US" sz="1800" b="1" dirty="0">
                <a:latin typeface="Courier New" panose="02070309020205020404" pitchFamily="49" charset="0"/>
                <a:cs typeface="Courier New" panose="02070309020205020404" pitchFamily="49" charset="0"/>
              </a:rPr>
              <a:t> state, </a:t>
            </a:r>
            <a:r>
              <a:rPr lang="en-US" sz="1800" b="1" dirty="0" err="1">
                <a:latin typeface="Courier New" panose="02070309020205020404" pitchFamily="49" charset="0"/>
                <a:cs typeface="Courier New" panose="02070309020205020404" pitchFamily="49" charset="0"/>
              </a:rPr>
              <a:t>next_state</a:t>
            </a:r>
            <a:r>
              <a:rPr lang="en-US" sz="1800" b="1" dirty="0">
                <a:latin typeface="Courier New" panose="02070309020205020404" pitchFamily="49" charset="0"/>
                <a:cs typeface="Courier New" panose="02070309020205020404" pitchFamily="49" charset="0"/>
              </a:rPr>
              <a:t>;</a:t>
            </a:r>
            <a:endParaRPr lang="en-US" altLang="zh-CN" sz="1800" b="1" dirty="0">
              <a:latin typeface="Courier New" panose="02070309020205020404" pitchFamily="49" charset="0"/>
              <a:cs typeface="Courier New" panose="02070309020205020404" pitchFamily="49" charset="0"/>
            </a:endParaRPr>
          </a:p>
          <a:p>
            <a:pPr marL="344487" indent="-342900">
              <a:buFont typeface="Arial" panose="020B0604020202020204" pitchFamily="34" charset="0"/>
              <a:buChar char="•"/>
            </a:pPr>
            <a:r>
              <a:rPr lang="zh-CN" altLang="en-US" dirty="0"/>
              <a:t>如果枚举类型并没有伴随着</a:t>
            </a:r>
            <a:r>
              <a:rPr lang="en-US" altLang="zh-CN" dirty="0" err="1"/>
              <a:t>typedef</a:t>
            </a:r>
            <a:r>
              <a:rPr lang="zh-CN" altLang="en-US" dirty="0"/>
              <a:t>，那么该枚举类型指的则是一个匿名枚举类型（</a:t>
            </a:r>
            <a:r>
              <a:rPr lang="en-US" altLang="zh-CN" dirty="0"/>
              <a:t>anonymous enumerated type</a:t>
            </a:r>
            <a:r>
              <a:rPr lang="zh-CN" altLang="en-US" dirty="0"/>
              <a:t>）。</a:t>
            </a:r>
            <a:endParaRPr lang="en-US" altLang="zh-CN" dirty="0"/>
          </a:p>
          <a:p>
            <a:pPr marL="344487" indent="-342900">
              <a:buFont typeface="Arial" panose="020B0604020202020204" pitchFamily="34" charset="0"/>
              <a:buChar char="•"/>
            </a:pPr>
            <a:r>
              <a:rPr lang="zh-CN" altLang="en-US" dirty="0"/>
              <a:t>多数的</a:t>
            </a:r>
            <a:r>
              <a:rPr lang="en-US" altLang="zh-CN" dirty="0"/>
              <a:t>Verilog</a:t>
            </a:r>
            <a:r>
              <a:rPr lang="zh-CN" altLang="en-US" dirty="0"/>
              <a:t>或者</a:t>
            </a:r>
            <a:r>
              <a:rPr lang="en-US" altLang="zh-CN" dirty="0"/>
              <a:t>SV</a:t>
            </a:r>
            <a:r>
              <a:rPr lang="zh-CN" altLang="en-US" dirty="0"/>
              <a:t>数据类型之间可以通过不同类型的赋值完成“隐式”的数据转换，所以</a:t>
            </a:r>
            <a:r>
              <a:rPr lang="en-US" altLang="zh-CN" dirty="0"/>
              <a:t>Verilog/SV</a:t>
            </a:r>
            <a:r>
              <a:rPr lang="zh-CN" altLang="en-US" dirty="0"/>
              <a:t>的数据类型转换是宽松的。</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59</a:t>
            </a:fld>
            <a:endParaRPr lang="en-US" dirty="0"/>
          </a:p>
        </p:txBody>
      </p:sp>
    </p:spTree>
    <p:extLst>
      <p:ext uri="{BB962C8B-B14F-4D97-AF65-F5344CB8AC3E}">
        <p14:creationId xmlns:p14="http://schemas.microsoft.com/office/powerpoint/2010/main" val="4050441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SystemVerilog</a:t>
            </a:r>
            <a:r>
              <a:rPr lang="zh-CN" altLang="en-US" dirty="0"/>
              <a:t>概述</a:t>
            </a:r>
            <a:br>
              <a:rPr lang="en-US" altLang="zh-CN" dirty="0"/>
            </a:br>
            <a:r>
              <a:rPr lang="en-US" altLang="zh-CN" sz="2400" dirty="0">
                <a:solidFill>
                  <a:schemeClr val="bg1">
                    <a:lumMod val="65000"/>
                  </a:schemeClr>
                </a:solidFill>
              </a:rPr>
              <a:t>SV</a:t>
            </a:r>
            <a:r>
              <a:rPr lang="zh-CN" altLang="en-US" sz="2400" dirty="0">
                <a:solidFill>
                  <a:schemeClr val="bg1">
                    <a:lumMod val="65000"/>
                  </a:schemeClr>
                </a:solidFill>
              </a:rPr>
              <a:t>的语言继承历史</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SUPERLOG</a:t>
            </a:r>
            <a:r>
              <a:rPr lang="zh-CN" altLang="en-US" dirty="0"/>
              <a:t>的扩展综合语言子集（</a:t>
            </a:r>
            <a:r>
              <a:rPr lang="en-US" altLang="zh-CN" dirty="0"/>
              <a:t>Co-Design Automation</a:t>
            </a:r>
            <a:r>
              <a:rPr lang="zh-CN" altLang="en-US" dirty="0"/>
              <a:t>公司）。</a:t>
            </a:r>
            <a:endParaRPr lang="en-US" altLang="zh-CN" dirty="0"/>
          </a:p>
          <a:p>
            <a:pPr marL="344487" indent="-342900">
              <a:buFont typeface="Arial" panose="020B0604020202020204" pitchFamily="34" charset="0"/>
              <a:buChar char="•"/>
            </a:pPr>
            <a:r>
              <a:rPr lang="en-US" altLang="zh-CN" dirty="0" err="1"/>
              <a:t>OpenVERA</a:t>
            </a:r>
            <a:r>
              <a:rPr lang="zh-CN" altLang="en-US" dirty="0"/>
              <a:t>验证语言（</a:t>
            </a:r>
            <a:r>
              <a:rPr lang="en-US" altLang="zh-CN" dirty="0"/>
              <a:t>Synopsys</a:t>
            </a:r>
            <a:r>
              <a:rPr lang="zh-CN" altLang="en-US" dirty="0"/>
              <a:t>公司）。</a:t>
            </a:r>
            <a:endParaRPr lang="en-US" altLang="zh-CN" dirty="0"/>
          </a:p>
          <a:p>
            <a:pPr marL="344487" indent="-342900">
              <a:buFont typeface="Arial" panose="020B0604020202020204" pitchFamily="34" charset="0"/>
              <a:buChar char="•"/>
            </a:pPr>
            <a:r>
              <a:rPr lang="en-US" altLang="zh-CN" dirty="0"/>
              <a:t>PSL</a:t>
            </a:r>
            <a:r>
              <a:rPr lang="zh-CN" altLang="en-US" dirty="0"/>
              <a:t>断言（</a:t>
            </a:r>
            <a:r>
              <a:rPr lang="en-US" altLang="zh-CN" dirty="0"/>
              <a:t>IBM</a:t>
            </a:r>
            <a:r>
              <a:rPr lang="zh-CN" altLang="en-US" dirty="0"/>
              <a:t>公司）。</a:t>
            </a:r>
            <a:endParaRPr lang="en-US" altLang="zh-CN" dirty="0"/>
          </a:p>
          <a:p>
            <a:pPr marL="344487" indent="-342900">
              <a:buFont typeface="Arial" panose="020B0604020202020204" pitchFamily="34" charset="0"/>
              <a:buChar char="•"/>
            </a:pPr>
            <a:r>
              <a:rPr lang="en-US" altLang="zh-CN" dirty="0" err="1"/>
              <a:t>OpenVERA</a:t>
            </a:r>
            <a:r>
              <a:rPr lang="zh-CN" altLang="en-US" dirty="0"/>
              <a:t>断言（</a:t>
            </a:r>
            <a:r>
              <a:rPr lang="en-US" altLang="zh-CN" dirty="0"/>
              <a:t>OVA</a:t>
            </a:r>
            <a:r>
              <a:rPr lang="zh-CN" altLang="en-US" dirty="0"/>
              <a:t>，</a:t>
            </a:r>
            <a:r>
              <a:rPr lang="en-US" altLang="zh-CN" dirty="0"/>
              <a:t>Synopsys</a:t>
            </a:r>
            <a:r>
              <a:rPr lang="zh-CN" altLang="en-US" dirty="0"/>
              <a:t>公司）。</a:t>
            </a:r>
            <a:endParaRPr lang="en-US" altLang="zh-CN" dirty="0"/>
          </a:p>
          <a:p>
            <a:pPr marL="344487" indent="-342900">
              <a:buFont typeface="Arial" panose="020B0604020202020204" pitchFamily="34" charset="0"/>
              <a:buChar char="•"/>
            </a:pPr>
            <a:r>
              <a:rPr lang="en-US" altLang="zh-CN" dirty="0" err="1"/>
              <a:t>DirectC</a:t>
            </a:r>
            <a:r>
              <a:rPr lang="zh-CN" altLang="en-US" dirty="0"/>
              <a:t>和覆盖率应用编程接口（</a:t>
            </a:r>
            <a:r>
              <a:rPr lang="en-US" altLang="zh-CN" dirty="0"/>
              <a:t>API</a:t>
            </a:r>
            <a:r>
              <a:rPr lang="zh-CN" altLang="en-US" dirty="0"/>
              <a:t>，</a:t>
            </a:r>
            <a:r>
              <a:rPr lang="en-US" altLang="zh-CN" dirty="0"/>
              <a:t>Synopsys</a:t>
            </a:r>
            <a:r>
              <a:rPr lang="zh-CN" altLang="en-US" dirty="0"/>
              <a:t>公司）。</a:t>
            </a:r>
            <a:endParaRPr lang="en-US" altLang="zh-CN" dirty="0"/>
          </a:p>
          <a:p>
            <a:pPr marL="344487" indent="-342900">
              <a:buFont typeface="Arial" panose="020B0604020202020204" pitchFamily="34" charset="0"/>
              <a:buChar char="•"/>
            </a:pPr>
            <a:r>
              <a:rPr lang="zh-CN" altLang="en-US" dirty="0"/>
              <a:t>独立编译和</a:t>
            </a:r>
            <a:r>
              <a:rPr lang="en-US" altLang="zh-CN" dirty="0"/>
              <a:t>$</a:t>
            </a:r>
            <a:r>
              <a:rPr lang="en-US" altLang="zh-CN" dirty="0" err="1"/>
              <a:t>readmem</a:t>
            </a:r>
            <a:r>
              <a:rPr lang="zh-CN" altLang="en-US" dirty="0"/>
              <a:t>扩展（</a:t>
            </a:r>
            <a:r>
              <a:rPr lang="en-US" altLang="zh-CN" dirty="0"/>
              <a:t>Mentor</a:t>
            </a:r>
            <a:r>
              <a:rPr lang="zh-CN" altLang="en-US" dirty="0"/>
              <a:t>公司）。</a:t>
            </a:r>
            <a:endParaRPr lang="en-US" altLang="zh-CN" dirty="0"/>
          </a:p>
          <a:p>
            <a:pPr marL="344487" indent="-342900">
              <a:buFont typeface="Arial" panose="020B0604020202020204" pitchFamily="34" charset="0"/>
              <a:buChar char="•"/>
            </a:pPr>
            <a:r>
              <a:rPr lang="zh-CN" altLang="en-US" dirty="0"/>
              <a:t>高层次语言特性（</a:t>
            </a:r>
            <a:r>
              <a:rPr lang="en-US" altLang="zh-CN" dirty="0" err="1"/>
              <a:t>BlueSpec</a:t>
            </a:r>
            <a:r>
              <a:rPr lang="zh-CN" altLang="en-US" dirty="0"/>
              <a:t>公司）。</a:t>
            </a:r>
            <a:endParaRPr lang="en-US" altLang="zh-CN" dirty="0"/>
          </a:p>
          <a:p>
            <a:pPr marL="344487" indent="-342900">
              <a:buFont typeface="Arial" panose="020B0604020202020204" pitchFamily="34" charset="0"/>
              <a:buChar char="•"/>
            </a:pPr>
            <a:r>
              <a:rPr lang="en-US" altLang="zh-CN" dirty="0"/>
              <a:t>SV</a:t>
            </a:r>
            <a:r>
              <a:rPr lang="zh-CN" altLang="en-US" dirty="0"/>
              <a:t>语言对于</a:t>
            </a:r>
            <a:r>
              <a:rPr lang="en-US" altLang="zh-CN" dirty="0"/>
              <a:t>Verilog</a:t>
            </a:r>
            <a:r>
              <a:rPr lang="zh-CN" altLang="en-US" dirty="0"/>
              <a:t>语言是完全向后兼容的。</a:t>
            </a: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6</a:t>
            </a:fld>
            <a:endParaRPr lang="en-US" dirty="0"/>
          </a:p>
        </p:txBody>
      </p:sp>
    </p:spTree>
    <p:extLst>
      <p:ext uri="{BB962C8B-B14F-4D97-AF65-F5344CB8AC3E}">
        <p14:creationId xmlns:p14="http://schemas.microsoft.com/office/powerpoint/2010/main" val="3756663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枚举类型赋值</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枚举类型赋值时则相对严格，例如下面的例子中，赋值操作符“</a:t>
            </a:r>
            <a:r>
              <a:rPr lang="en-US" altLang="zh-CN" dirty="0"/>
              <a:t>=</a:t>
            </a:r>
            <a:r>
              <a:rPr lang="zh-CN" altLang="en-US" dirty="0"/>
              <a:t>”的左右两侧应该尽量为相同的枚举类型。</a:t>
            </a:r>
            <a:endParaRPr lang="en-US" altLang="zh-CN" dirty="0"/>
          </a:p>
          <a:p>
            <a:pPr marL="360000" lvl="2" indent="0">
              <a:lnSpc>
                <a:spcPct val="110000"/>
              </a:lnSpc>
              <a:spcBef>
                <a:spcPts val="0"/>
              </a:spcBef>
              <a:buNone/>
            </a:pPr>
            <a:r>
              <a:rPr lang="en-US" sz="1900" b="1" dirty="0" err="1">
                <a:latin typeface="Courier New" panose="02070309020205020404" pitchFamily="49" charset="0"/>
                <a:cs typeface="Courier New" panose="02070309020205020404" pitchFamily="49" charset="0"/>
              </a:rPr>
              <a:t>typedef</a:t>
            </a: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enum</a:t>
            </a:r>
            <a:r>
              <a:rPr lang="en-US" sz="1900" b="1" dirty="0">
                <a:latin typeface="Courier New" panose="02070309020205020404" pitchFamily="49" charset="0"/>
                <a:cs typeface="Courier New" panose="02070309020205020404" pitchFamily="49" charset="0"/>
              </a:rPr>
              <a:t> {WAITE, LOAD, READY} </a:t>
            </a:r>
            <a:r>
              <a:rPr lang="en-US" sz="1900" b="1" dirty="0" err="1">
                <a:latin typeface="Courier New" panose="02070309020205020404" pitchFamily="49" charset="0"/>
                <a:cs typeface="Courier New" panose="02070309020205020404" pitchFamily="49" charset="0"/>
              </a:rPr>
              <a:t>states_t</a:t>
            </a:r>
            <a:r>
              <a:rPr lang="en-US" sz="1900" b="1" dirty="0">
                <a:latin typeface="Courier New" panose="02070309020205020404" pitchFamily="49" charset="0"/>
                <a:cs typeface="Courier New" panose="02070309020205020404" pitchFamily="49" charset="0"/>
              </a:rPr>
              <a:t>;</a:t>
            </a:r>
          </a:p>
          <a:p>
            <a:pPr marL="360000" lvl="2" indent="0">
              <a:lnSpc>
                <a:spcPct val="110000"/>
              </a:lnSpc>
              <a:spcBef>
                <a:spcPts val="0"/>
              </a:spcBef>
              <a:buNone/>
            </a:pPr>
            <a:r>
              <a:rPr lang="en-US" sz="1900" b="1" dirty="0" err="1">
                <a:latin typeface="Courier New" panose="02070309020205020404" pitchFamily="49" charset="0"/>
                <a:cs typeface="Courier New" panose="02070309020205020404" pitchFamily="49" charset="0"/>
              </a:rPr>
              <a:t>states_t</a:t>
            </a:r>
            <a:r>
              <a:rPr lang="en-US" sz="1900" b="1" dirty="0">
                <a:latin typeface="Courier New" panose="02070309020205020404" pitchFamily="49" charset="0"/>
                <a:cs typeface="Courier New" panose="02070309020205020404" pitchFamily="49" charset="0"/>
              </a:rPr>
              <a:t> state, </a:t>
            </a:r>
            <a:r>
              <a:rPr lang="en-US" sz="1900" b="1" dirty="0" err="1">
                <a:latin typeface="Courier New" panose="02070309020205020404" pitchFamily="49" charset="0"/>
                <a:cs typeface="Courier New" panose="02070309020205020404" pitchFamily="49" charset="0"/>
              </a:rPr>
              <a:t>next_state</a:t>
            </a:r>
            <a:r>
              <a:rPr lang="en-US" sz="1900" b="1" dirty="0">
                <a:latin typeface="Courier New" panose="02070309020205020404" pitchFamily="49" charset="0"/>
                <a:cs typeface="Courier New" panose="02070309020205020404" pitchFamily="49" charset="0"/>
              </a:rPr>
              <a:t>;</a:t>
            </a:r>
          </a:p>
          <a:p>
            <a:pPr marL="360000" lvl="2" indent="0">
              <a:lnSpc>
                <a:spcPct val="110000"/>
              </a:lnSpc>
              <a:spcBef>
                <a:spcPts val="0"/>
              </a:spcBef>
              <a:buNone/>
            </a:pPr>
            <a:r>
              <a:rPr lang="en-US" sz="1900" b="1" dirty="0" err="1">
                <a:latin typeface="Courier New" panose="02070309020205020404" pitchFamily="49" charset="0"/>
                <a:cs typeface="Courier New" panose="02070309020205020404" pitchFamily="49" charset="0"/>
              </a:rPr>
              <a:t>int</a:t>
            </a:r>
            <a:r>
              <a:rPr lang="en-US" sz="1900" b="1" dirty="0">
                <a:latin typeface="Courier New" panose="02070309020205020404" pitchFamily="49" charset="0"/>
                <a:cs typeface="Courier New" panose="02070309020205020404" pitchFamily="49" charset="0"/>
              </a:rPr>
              <a:t> foo;</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state = </a:t>
            </a:r>
            <a:r>
              <a:rPr lang="en-US" sz="1900" b="1" dirty="0" err="1">
                <a:latin typeface="Courier New" panose="02070309020205020404" pitchFamily="49" charset="0"/>
                <a:cs typeface="Courier New" panose="02070309020205020404" pitchFamily="49" charset="0"/>
              </a:rPr>
              <a:t>next_state</a:t>
            </a:r>
            <a:r>
              <a:rPr lang="en-US" sz="1900" b="1" dirty="0">
                <a:latin typeface="Courier New" panose="02070309020205020404" pitchFamily="49" charset="0"/>
                <a:cs typeface="Courier New" panose="02070309020205020404" pitchFamily="49" charset="0"/>
              </a:rPr>
              <a:t>; // legal operation</a:t>
            </a:r>
          </a:p>
          <a:p>
            <a:pPr marL="360000" lvl="2" indent="0">
              <a:lnSpc>
                <a:spcPct val="110000"/>
              </a:lnSpc>
              <a:spcBef>
                <a:spcPts val="0"/>
              </a:spcBef>
              <a:buNone/>
            </a:pPr>
            <a:r>
              <a:rPr lang="en-US" altLang="zh-CN" sz="1900" b="1" dirty="0">
                <a:latin typeface="Courier New" panose="02070309020205020404" pitchFamily="49" charset="0"/>
                <a:cs typeface="Courier New" panose="02070309020205020404" pitchFamily="49" charset="0"/>
              </a:rPr>
              <a:t>foo = state + 1; // legal operation</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state = foo + 1; // </a:t>
            </a:r>
            <a:r>
              <a:rPr lang="en-US" sz="1900" b="1" dirty="0">
                <a:solidFill>
                  <a:srgbClr val="FF0000"/>
                </a:solidFill>
                <a:latin typeface="Courier New" panose="02070309020205020404" pitchFamily="49" charset="0"/>
                <a:cs typeface="Courier New" panose="02070309020205020404" pitchFamily="49" charset="0"/>
              </a:rPr>
              <a:t>ERROR: illegal assignment</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state = state + 1; // </a:t>
            </a:r>
            <a:r>
              <a:rPr lang="en-US" sz="1900" b="1" dirty="0">
                <a:solidFill>
                  <a:srgbClr val="FF0000"/>
                </a:solidFill>
                <a:latin typeface="Courier New" panose="02070309020205020404" pitchFamily="49" charset="0"/>
                <a:cs typeface="Courier New" panose="02070309020205020404" pitchFamily="49" charset="0"/>
              </a:rPr>
              <a:t>illegal operation</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state++; // </a:t>
            </a:r>
            <a:r>
              <a:rPr lang="en-US" sz="1900" b="1" dirty="0">
                <a:solidFill>
                  <a:srgbClr val="FF0000"/>
                </a:solidFill>
                <a:latin typeface="Courier New" panose="02070309020205020404" pitchFamily="49" charset="0"/>
                <a:cs typeface="Courier New" panose="02070309020205020404" pitchFamily="49" charset="0"/>
              </a:rPr>
              <a:t>illegal operation</a:t>
            </a:r>
          </a:p>
          <a:p>
            <a:pPr marL="360000" lvl="2" indent="0">
              <a:lnSpc>
                <a:spcPct val="110000"/>
              </a:lnSpc>
              <a:spcBef>
                <a:spcPts val="0"/>
              </a:spcBef>
              <a:buNone/>
            </a:pPr>
            <a:r>
              <a:rPr lang="en-US" sz="1900" b="1" dirty="0" err="1">
                <a:latin typeface="Courier New" panose="02070309020205020404" pitchFamily="49" charset="0"/>
                <a:cs typeface="Courier New" panose="02070309020205020404" pitchFamily="49" charset="0"/>
              </a:rPr>
              <a:t>next_state</a:t>
            </a:r>
            <a:r>
              <a:rPr lang="en-US" sz="1900" b="1" dirty="0">
                <a:latin typeface="Courier New" panose="02070309020205020404" pitchFamily="49" charset="0"/>
                <a:cs typeface="Courier New" panose="02070309020205020404" pitchFamily="49" charset="0"/>
              </a:rPr>
              <a:t> += state; // </a:t>
            </a:r>
            <a:r>
              <a:rPr lang="en-US" sz="1900" b="1" dirty="0">
                <a:solidFill>
                  <a:srgbClr val="FF0000"/>
                </a:solidFill>
                <a:latin typeface="Courier New" panose="02070309020205020404" pitchFamily="49" charset="0"/>
                <a:cs typeface="Courier New" panose="02070309020205020404" pitchFamily="49" charset="0"/>
              </a:rPr>
              <a:t>illegal operation</a:t>
            </a:r>
            <a:endParaRPr lang="en-US" altLang="zh-CN" sz="1900" b="1" dirty="0">
              <a:solidFill>
                <a:srgbClr val="FF0000"/>
              </a:solidFill>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60</a:t>
            </a:fld>
            <a:endParaRPr lang="en-US" dirty="0"/>
          </a:p>
        </p:txBody>
      </p:sp>
    </p:spTree>
    <p:extLst>
      <p:ext uri="{BB962C8B-B14F-4D97-AF65-F5344CB8AC3E}">
        <p14:creationId xmlns:p14="http://schemas.microsoft.com/office/powerpoint/2010/main" val="1489873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结构体类型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sz="2200" dirty="0"/>
              <a:t>设计或者验证的数据经常会有逻辑相关的数据信号组，例如一个总线协议的所有控制洗好，或者在一个状态控制器中用到的所有的信号。</a:t>
            </a:r>
            <a:endParaRPr lang="en-US" altLang="zh-CN" sz="2200" dirty="0"/>
          </a:p>
          <a:p>
            <a:pPr marL="344487" indent="-342900">
              <a:buFont typeface="Arial" panose="020B0604020202020204" pitchFamily="34" charset="0"/>
              <a:buChar char="•"/>
            </a:pPr>
            <a:r>
              <a:rPr lang="en-US" altLang="zh-CN" dirty="0"/>
              <a:t>Verilog</a:t>
            </a:r>
            <a:r>
              <a:rPr lang="zh-CN" altLang="en-US" dirty="0"/>
              <a:t>语言没有方便的特性可以将相关的信号收集整理到一个信号组中。</a:t>
            </a:r>
            <a:endParaRPr lang="en-US" altLang="zh-CN" dirty="0"/>
          </a:p>
          <a:p>
            <a:pPr marL="344487" indent="-342900">
              <a:buFont typeface="Arial" panose="020B0604020202020204" pitchFamily="34" charset="0"/>
              <a:buChar char="•"/>
            </a:pPr>
            <a:r>
              <a:rPr lang="en-US" altLang="zh-CN" sz="2200" dirty="0"/>
              <a:t>SV</a:t>
            </a:r>
            <a:r>
              <a:rPr lang="zh-CN" altLang="en-US" sz="2200" dirty="0"/>
              <a:t>添加了同</a:t>
            </a:r>
            <a:r>
              <a:rPr lang="en-US" altLang="zh-CN" sz="2200" dirty="0"/>
              <a:t>C</a:t>
            </a:r>
            <a:r>
              <a:rPr lang="zh-CN" altLang="en-US" sz="2200" dirty="0"/>
              <a:t>一样的结构体</a:t>
            </a:r>
            <a:r>
              <a:rPr lang="en-US" altLang="zh-CN" sz="2200" dirty="0" err="1"/>
              <a:t>struct</a:t>
            </a:r>
            <a:r>
              <a:rPr lang="zh-CN" altLang="en-US" sz="2200" dirty="0"/>
              <a:t>，而结构体的成员可以是任何变量类型，包括自定义类型或者其它常量类型。</a:t>
            </a:r>
            <a:endParaRPr lang="en-US" altLang="zh-CN" sz="2200" dirty="0"/>
          </a:p>
          <a:p>
            <a:pPr marL="360000" lvl="2" indent="0">
              <a:lnSpc>
                <a:spcPct val="130000"/>
              </a:lnSpc>
              <a:spcBef>
                <a:spcPts val="0"/>
              </a:spcBef>
              <a:buNone/>
            </a:pPr>
            <a:r>
              <a:rPr lang="en-US" sz="2100" b="1" dirty="0" err="1">
                <a:latin typeface="Courier New" panose="02070309020205020404" pitchFamily="49" charset="0"/>
                <a:cs typeface="Courier New" panose="02070309020205020404" pitchFamily="49" charset="0"/>
              </a:rPr>
              <a:t>struct</a:t>
            </a:r>
            <a:r>
              <a:rPr lang="en-US" sz="2100" b="1" dirty="0">
                <a:latin typeface="Courier New" panose="02070309020205020404" pitchFamily="49" charset="0"/>
                <a:cs typeface="Courier New" panose="02070309020205020404" pitchFamily="49" charset="0"/>
              </a:rPr>
              <a:t> {</a:t>
            </a:r>
          </a:p>
          <a:p>
            <a:pPr marL="360000" lvl="2" indent="0">
              <a:lnSpc>
                <a:spcPct val="130000"/>
              </a:lnSpc>
              <a:spcBef>
                <a:spcPts val="0"/>
              </a:spcBef>
              <a:buNone/>
            </a:pPr>
            <a:r>
              <a:rPr lang="en-US" sz="2100" b="1" dirty="0" err="1">
                <a:latin typeface="Courier New" panose="02070309020205020404" pitchFamily="49" charset="0"/>
                <a:cs typeface="Courier New" panose="02070309020205020404" pitchFamily="49" charset="0"/>
              </a:rPr>
              <a:t>int</a:t>
            </a:r>
            <a:r>
              <a:rPr lang="en-US" sz="2100" b="1" dirty="0">
                <a:latin typeface="Courier New" panose="02070309020205020404" pitchFamily="49" charset="0"/>
                <a:cs typeface="Courier New" panose="02070309020205020404" pitchFamily="49" charset="0"/>
              </a:rPr>
              <a:t> a, b; // 32-bit variables</a:t>
            </a:r>
          </a:p>
          <a:p>
            <a:pPr marL="360000" lvl="2" indent="0">
              <a:lnSpc>
                <a:spcPct val="130000"/>
              </a:lnSpc>
              <a:spcBef>
                <a:spcPts val="0"/>
              </a:spcBef>
              <a:buNone/>
            </a:pPr>
            <a:r>
              <a:rPr lang="en-US" sz="2100" b="1" dirty="0" err="1">
                <a:latin typeface="Courier New" panose="02070309020205020404" pitchFamily="49" charset="0"/>
                <a:cs typeface="Courier New" panose="02070309020205020404" pitchFamily="49" charset="0"/>
              </a:rPr>
              <a:t>opcode_t</a:t>
            </a:r>
            <a:r>
              <a:rPr lang="en-US" sz="2100" b="1" dirty="0">
                <a:latin typeface="Courier New" panose="02070309020205020404" pitchFamily="49" charset="0"/>
                <a:cs typeface="Courier New" panose="02070309020205020404" pitchFamily="49" charset="0"/>
              </a:rPr>
              <a:t> opcode; // user-defined type</a:t>
            </a:r>
          </a:p>
          <a:p>
            <a:pPr marL="360000" lvl="2" indent="0">
              <a:lnSpc>
                <a:spcPct val="130000"/>
              </a:lnSpc>
              <a:spcBef>
                <a:spcPts val="0"/>
              </a:spcBef>
              <a:buNone/>
            </a:pPr>
            <a:r>
              <a:rPr lang="en-US" sz="2100" b="1" dirty="0">
                <a:latin typeface="Courier New" panose="02070309020205020404" pitchFamily="49" charset="0"/>
                <a:cs typeface="Courier New" panose="02070309020205020404" pitchFamily="49" charset="0"/>
              </a:rPr>
              <a:t>logic [23:0] address; // 24-bit variable</a:t>
            </a:r>
          </a:p>
          <a:p>
            <a:pPr marL="360000" lvl="2" indent="0">
              <a:lnSpc>
                <a:spcPct val="130000"/>
              </a:lnSpc>
              <a:spcBef>
                <a:spcPts val="0"/>
              </a:spcBef>
              <a:buNone/>
            </a:pPr>
            <a:r>
              <a:rPr lang="sv-SE" sz="2100" b="1" dirty="0">
                <a:latin typeface="Courier New" panose="02070309020205020404" pitchFamily="49" charset="0"/>
                <a:cs typeface="Courier New" panose="02070309020205020404" pitchFamily="49" charset="0"/>
              </a:rPr>
              <a:t>bit error; // 1-bit 2-state var.</a:t>
            </a:r>
          </a:p>
          <a:p>
            <a:pPr marL="360000" lvl="2" indent="0">
              <a:lnSpc>
                <a:spcPct val="130000"/>
              </a:lnSpc>
              <a:spcBef>
                <a:spcPts val="0"/>
              </a:spcBef>
              <a:buNone/>
            </a:pPr>
            <a:r>
              <a:rPr lang="en-US" sz="2100" b="1" dirty="0">
                <a:latin typeface="Courier New" panose="02070309020205020404" pitchFamily="49" charset="0"/>
                <a:cs typeface="Courier New" panose="02070309020205020404" pitchFamily="49" charset="0"/>
              </a:rPr>
              <a:t>} </a:t>
            </a:r>
            <a:r>
              <a:rPr lang="en-US" sz="2100" b="1" dirty="0" err="1">
                <a:latin typeface="Courier New" panose="02070309020205020404" pitchFamily="49" charset="0"/>
                <a:cs typeface="Courier New" panose="02070309020205020404" pitchFamily="49" charset="0"/>
              </a:rPr>
              <a:t>Instruction_Word</a:t>
            </a:r>
            <a:r>
              <a:rPr lang="en-US" sz="2100" b="1" dirty="0">
                <a:latin typeface="Courier New" panose="02070309020205020404" pitchFamily="49" charset="0"/>
                <a:cs typeface="Courier New" panose="02070309020205020404" pitchFamily="49" charset="0"/>
              </a:rPr>
              <a:t>;</a:t>
            </a:r>
            <a:endParaRPr lang="en-US" altLang="zh-CN" sz="21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61</a:t>
            </a:fld>
            <a:endParaRPr lang="en-US" dirty="0"/>
          </a:p>
        </p:txBody>
      </p:sp>
    </p:spTree>
    <p:extLst>
      <p:ext uri="{BB962C8B-B14F-4D97-AF65-F5344CB8AC3E}">
        <p14:creationId xmlns:p14="http://schemas.microsoft.com/office/powerpoint/2010/main" val="2866023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结构体类型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正是由于结构体是变量的合集，因此结构体类型的变量也可以用来索引到其内部的变量，索引方式同</a:t>
            </a:r>
            <a:r>
              <a:rPr lang="en-US" altLang="zh-CN" dirty="0"/>
              <a:t>C</a:t>
            </a:r>
            <a:r>
              <a:rPr lang="zh-CN" altLang="en-US" dirty="0"/>
              <a:t>语言一致：</a:t>
            </a:r>
            <a:endParaRPr lang="en-US" altLang="zh-CN" dirty="0"/>
          </a:p>
          <a:p>
            <a:pPr marL="360000" lvl="2" indent="0">
              <a:lnSpc>
                <a:spcPct val="130000"/>
              </a:lnSpc>
              <a:spcBef>
                <a:spcPts val="0"/>
              </a:spcBef>
              <a:buNone/>
            </a:pPr>
            <a:r>
              <a:rPr lang="en-US" sz="1900" b="1" dirty="0">
                <a:latin typeface="Courier New" panose="02070309020205020404" pitchFamily="49" charset="0"/>
                <a:cs typeface="Courier New" panose="02070309020205020404" pitchFamily="49" charset="0"/>
              </a:rPr>
              <a:t>&lt;</a:t>
            </a:r>
            <a:r>
              <a:rPr lang="en-US" sz="1900" b="1" dirty="0" err="1">
                <a:latin typeface="Courier New" panose="02070309020205020404" pitchFamily="49" charset="0"/>
                <a:cs typeface="Courier New" panose="02070309020205020404" pitchFamily="49" charset="0"/>
              </a:rPr>
              <a:t>structure_name</a:t>
            </a:r>
            <a:r>
              <a:rPr lang="en-US" sz="1900" b="1" dirty="0">
                <a:latin typeface="Courier New" panose="02070309020205020404" pitchFamily="49" charset="0"/>
                <a:cs typeface="Courier New" panose="02070309020205020404" pitchFamily="49" charset="0"/>
              </a:rPr>
              <a:t>&gt;.&lt;</a:t>
            </a:r>
            <a:r>
              <a:rPr lang="en-US" sz="1900" b="1" dirty="0" err="1">
                <a:latin typeface="Courier New" panose="02070309020205020404" pitchFamily="49" charset="0"/>
                <a:cs typeface="Courier New" panose="02070309020205020404" pitchFamily="49" charset="0"/>
              </a:rPr>
              <a:t>variable_name</a:t>
            </a:r>
            <a:r>
              <a:rPr lang="en-US" sz="1900" b="1" dirty="0">
                <a:latin typeface="Courier New" panose="02070309020205020404" pitchFamily="49" charset="0"/>
                <a:cs typeface="Courier New" panose="02070309020205020404" pitchFamily="49" charset="0"/>
              </a:rPr>
              <a:t>&gt;</a:t>
            </a:r>
          </a:p>
          <a:p>
            <a:pPr marL="360000" lvl="2" indent="0">
              <a:lnSpc>
                <a:spcPct val="130000"/>
              </a:lnSpc>
              <a:spcBef>
                <a:spcPts val="0"/>
              </a:spcBef>
              <a:buNone/>
            </a:pPr>
            <a:r>
              <a:rPr lang="en-US" sz="1900" b="1" dirty="0" err="1">
                <a:latin typeface="Courier New" panose="02070309020205020404" pitchFamily="49" charset="0"/>
                <a:cs typeface="Courier New" panose="02070309020205020404" pitchFamily="49" charset="0"/>
              </a:rPr>
              <a:t>Instruction_Word.address</a:t>
            </a:r>
            <a:r>
              <a:rPr lang="en-US" sz="1900" b="1" dirty="0">
                <a:latin typeface="Courier New" panose="02070309020205020404" pitchFamily="49" charset="0"/>
                <a:cs typeface="Courier New" panose="02070309020205020404" pitchFamily="49" charset="0"/>
              </a:rPr>
              <a:t> = 32’hF000001E;</a:t>
            </a:r>
          </a:p>
          <a:p>
            <a:pPr marL="344487" indent="-342900">
              <a:buFont typeface="Arial" panose="020B0604020202020204" pitchFamily="34" charset="0"/>
              <a:buChar char="•"/>
            </a:pPr>
            <a:r>
              <a:rPr lang="zh-CN" altLang="en-US" dirty="0"/>
              <a:t>结构体类型默认也是变量类型，用户也可以显示声明其为</a:t>
            </a:r>
            <a:r>
              <a:rPr lang="en-US" altLang="zh-CN" dirty="0" err="1"/>
              <a:t>var</a:t>
            </a:r>
            <a:r>
              <a:rPr lang="zh-CN" altLang="en-US" dirty="0"/>
              <a:t>或者</a:t>
            </a:r>
            <a:r>
              <a:rPr lang="en-US" altLang="zh-CN" dirty="0"/>
              <a:t>wire</a:t>
            </a:r>
            <a:r>
              <a:rPr lang="zh-CN" altLang="en-US" dirty="0"/>
              <a:t>类型。</a:t>
            </a:r>
            <a:endParaRPr lang="en-US" altLang="zh-CN" dirty="0"/>
          </a:p>
          <a:p>
            <a:pPr marL="344487" indent="-342900">
              <a:buFont typeface="Arial" panose="020B0604020202020204" pitchFamily="34" charset="0"/>
              <a:buChar char="•"/>
            </a:pPr>
            <a:endParaRPr lang="en-US" altLang="zh-CN" sz="21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62</a:t>
            </a:fld>
            <a:endParaRPr lang="en-US" dirty="0"/>
          </a:p>
        </p:txBody>
      </p:sp>
    </p:spTree>
    <p:extLst>
      <p:ext uri="{BB962C8B-B14F-4D97-AF65-F5344CB8AC3E}">
        <p14:creationId xmlns:p14="http://schemas.microsoft.com/office/powerpoint/2010/main" val="3161985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结构体类型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类似于枚举类型，结构体类型也可以伴随着</a:t>
            </a:r>
            <a:r>
              <a:rPr lang="en-US" altLang="zh-CN" dirty="0" err="1"/>
              <a:t>typedef</a:t>
            </a:r>
            <a:r>
              <a:rPr lang="zh-CN" altLang="en-US" dirty="0"/>
              <a:t>来实现自定义结构体类型。</a:t>
            </a:r>
            <a:endParaRPr lang="en-US" altLang="zh-CN" dirty="0"/>
          </a:p>
          <a:p>
            <a:pPr marL="360000" lvl="2" indent="0">
              <a:lnSpc>
                <a:spcPct val="130000"/>
              </a:lnSpc>
              <a:spcBef>
                <a:spcPts val="0"/>
              </a:spcBef>
              <a:buNone/>
            </a:pPr>
            <a:r>
              <a:rPr lang="en-US" sz="1900" b="1" dirty="0" err="1">
                <a:latin typeface="Courier New" panose="02070309020205020404" pitchFamily="49" charset="0"/>
                <a:cs typeface="Courier New" panose="02070309020205020404" pitchFamily="49" charset="0"/>
              </a:rPr>
              <a:t>typedef</a:t>
            </a: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struct</a:t>
            </a:r>
            <a:r>
              <a:rPr lang="en-US" sz="1900" b="1" dirty="0">
                <a:latin typeface="Courier New" panose="02070309020205020404" pitchFamily="49" charset="0"/>
                <a:cs typeface="Courier New" panose="02070309020205020404" pitchFamily="49" charset="0"/>
              </a:rPr>
              <a:t> { // structure definition</a:t>
            </a:r>
          </a:p>
          <a:p>
            <a:pPr marL="360000" lvl="2" indent="0">
              <a:lnSpc>
                <a:spcPct val="130000"/>
              </a:lnSpc>
              <a:spcBef>
                <a:spcPts val="0"/>
              </a:spcBef>
              <a:buNone/>
            </a:pPr>
            <a:r>
              <a:rPr lang="en-US" sz="1900" b="1" dirty="0">
                <a:latin typeface="Courier New" panose="02070309020205020404" pitchFamily="49" charset="0"/>
                <a:cs typeface="Courier New" panose="02070309020205020404" pitchFamily="49" charset="0"/>
              </a:rPr>
              <a:t>  logic [31:0] a, b;</a:t>
            </a:r>
          </a:p>
          <a:p>
            <a:pPr marL="360000" lvl="2" indent="0">
              <a:lnSpc>
                <a:spcPct val="130000"/>
              </a:lnSpc>
              <a:spcBef>
                <a:spcPts val="0"/>
              </a:spcBef>
              <a:buNone/>
            </a:pPr>
            <a:r>
              <a:rPr lang="en-US" sz="1900" b="1" dirty="0">
                <a:latin typeface="Courier New" panose="02070309020205020404" pitchFamily="49" charset="0"/>
                <a:cs typeface="Courier New" panose="02070309020205020404" pitchFamily="49" charset="0"/>
              </a:rPr>
              <a:t>	 logic [ 7:0] opcode;</a:t>
            </a:r>
          </a:p>
          <a:p>
            <a:pPr marL="360000" lvl="2" indent="0">
              <a:lnSpc>
                <a:spcPct val="130000"/>
              </a:lnSpc>
              <a:spcBef>
                <a:spcPts val="0"/>
              </a:spcBef>
              <a:buNone/>
            </a:pPr>
            <a:r>
              <a:rPr lang="en-US" sz="1900" b="1" dirty="0">
                <a:latin typeface="Courier New" panose="02070309020205020404" pitchFamily="49" charset="0"/>
                <a:cs typeface="Courier New" panose="02070309020205020404" pitchFamily="49" charset="0"/>
              </a:rPr>
              <a:t>  logic [23:0] address;</a:t>
            </a:r>
          </a:p>
          <a:p>
            <a:pPr marL="360000" lvl="2" indent="0">
              <a:lnSpc>
                <a:spcPct val="130000"/>
              </a:lnSpc>
              <a:spcBef>
                <a:spcPts val="0"/>
              </a:spcBef>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instruction_word_t</a:t>
            </a:r>
            <a:r>
              <a:rPr lang="en-US" sz="1900" b="1" dirty="0">
                <a:latin typeface="Courier New" panose="02070309020205020404" pitchFamily="49" charset="0"/>
                <a:cs typeface="Courier New" panose="02070309020205020404" pitchFamily="49" charset="0"/>
              </a:rPr>
              <a:t>;</a:t>
            </a:r>
          </a:p>
          <a:p>
            <a:pPr marL="360000" lvl="2" indent="0">
              <a:lnSpc>
                <a:spcPct val="130000"/>
              </a:lnSpc>
              <a:spcBef>
                <a:spcPts val="0"/>
              </a:spcBef>
              <a:buNone/>
            </a:pPr>
            <a:r>
              <a:rPr lang="en-US" sz="1900" b="1" dirty="0" err="1">
                <a:latin typeface="Courier New" panose="02070309020205020404" pitchFamily="49" charset="0"/>
                <a:cs typeface="Courier New" panose="02070309020205020404" pitchFamily="49" charset="0"/>
              </a:rPr>
              <a:t>instruction_word_t</a:t>
            </a:r>
            <a:r>
              <a:rPr lang="en-US" sz="1900" b="1" dirty="0">
                <a:latin typeface="Courier New" panose="02070309020205020404" pitchFamily="49" charset="0"/>
                <a:cs typeface="Courier New" panose="02070309020205020404" pitchFamily="49" charset="0"/>
              </a:rPr>
              <a:t> IW; // structure allocation</a:t>
            </a:r>
          </a:p>
          <a:p>
            <a:pPr marL="1587" indent="0">
              <a:buNone/>
            </a:pPr>
            <a:endParaRPr lang="en-US" altLang="zh-CN" sz="21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63</a:t>
            </a:fld>
            <a:endParaRPr lang="en-US" dirty="0"/>
          </a:p>
        </p:txBody>
      </p:sp>
    </p:spTree>
    <p:extLst>
      <p:ext uri="{BB962C8B-B14F-4D97-AF65-F5344CB8AC3E}">
        <p14:creationId xmlns:p14="http://schemas.microsoft.com/office/powerpoint/2010/main" val="3829531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自定义类型</a:t>
            </a:r>
            <a:br>
              <a:rPr lang="en-US" altLang="zh-CN" dirty="0"/>
            </a:br>
            <a:r>
              <a:rPr lang="zh-CN" altLang="en-US" sz="2400" dirty="0">
                <a:solidFill>
                  <a:schemeClr val="bg1">
                    <a:lumMod val="65000"/>
                  </a:schemeClr>
                </a:solidFill>
              </a:rPr>
              <a:t>结构体类型</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lvl="2" indent="-342900">
              <a:spcBef>
                <a:spcPts val="1200"/>
              </a:spcBef>
              <a:buFont typeface="Arial" panose="020B0604020202020204" pitchFamily="34" charset="0"/>
              <a:buChar char="•"/>
            </a:pPr>
            <a:r>
              <a:rPr lang="zh-CN" altLang="en-US" sz="2200" dirty="0"/>
              <a:t>结构体变量可以通过索引其各个成员做依次的成员赋值：</a:t>
            </a:r>
            <a:endParaRPr lang="en-US" altLang="zh-CN" sz="2200" dirty="0"/>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always @(</a:t>
            </a:r>
            <a:r>
              <a:rPr lang="en-US" sz="1900" b="1" dirty="0" err="1">
                <a:latin typeface="Courier New" panose="02070309020205020404" pitchFamily="49" charset="0"/>
                <a:cs typeface="Courier New" panose="02070309020205020404" pitchFamily="49" charset="0"/>
              </a:rPr>
              <a:t>posedge</a:t>
            </a:r>
            <a:r>
              <a:rPr lang="en-US" sz="1900" b="1" dirty="0">
                <a:latin typeface="Courier New" panose="02070309020205020404" pitchFamily="49" charset="0"/>
                <a:cs typeface="Courier New" panose="02070309020205020404" pitchFamily="49" charset="0"/>
              </a:rPr>
              <a:t> clock, </a:t>
            </a:r>
            <a:r>
              <a:rPr lang="en-US" sz="1900" b="1" dirty="0" err="1">
                <a:latin typeface="Courier New" panose="02070309020205020404" pitchFamily="49" charset="0"/>
                <a:cs typeface="Courier New" panose="02070309020205020404" pitchFamily="49" charset="0"/>
              </a:rPr>
              <a:t>negedge</a:t>
            </a: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resetN</a:t>
            </a:r>
            <a:r>
              <a:rPr lang="en-US" sz="1900" b="1" dirty="0">
                <a:latin typeface="Courier New" panose="02070309020205020404" pitchFamily="49" charset="0"/>
                <a:cs typeface="Courier New" panose="02070309020205020404" pitchFamily="49" charset="0"/>
              </a:rPr>
              <a:t>)</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  if (!</a:t>
            </a:r>
            <a:r>
              <a:rPr lang="en-US" sz="1900" b="1" dirty="0" err="1">
                <a:latin typeface="Courier New" panose="02070309020205020404" pitchFamily="49" charset="0"/>
                <a:cs typeface="Courier New" panose="02070309020205020404" pitchFamily="49" charset="0"/>
              </a:rPr>
              <a:t>resetN</a:t>
            </a:r>
            <a:r>
              <a:rPr lang="en-US" sz="1900" b="1" dirty="0">
                <a:latin typeface="Courier New" panose="02070309020205020404" pitchFamily="49" charset="0"/>
                <a:cs typeface="Courier New" panose="02070309020205020404" pitchFamily="49" charset="0"/>
              </a:rPr>
              <a:t>) begin</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IW.a</a:t>
            </a:r>
            <a:r>
              <a:rPr lang="en-US" sz="1900" b="1" dirty="0">
                <a:latin typeface="Courier New" panose="02070309020205020404" pitchFamily="49" charset="0"/>
                <a:cs typeface="Courier New" panose="02070309020205020404" pitchFamily="49" charset="0"/>
              </a:rPr>
              <a:t> = 100; // reference structure member</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IW.b</a:t>
            </a:r>
            <a:r>
              <a:rPr lang="en-US" sz="1900" b="1" dirty="0">
                <a:latin typeface="Courier New" panose="02070309020205020404" pitchFamily="49" charset="0"/>
                <a:cs typeface="Courier New" panose="02070309020205020404" pitchFamily="49" charset="0"/>
              </a:rPr>
              <a:t> = 5;</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IW.opcode</a:t>
            </a:r>
            <a:r>
              <a:rPr lang="en-US" sz="1900" b="1" dirty="0">
                <a:latin typeface="Courier New" panose="02070309020205020404" pitchFamily="49" charset="0"/>
                <a:cs typeface="Courier New" panose="02070309020205020404" pitchFamily="49" charset="0"/>
              </a:rPr>
              <a:t> = 8’hFF;</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IW.address</a:t>
            </a:r>
            <a:r>
              <a:rPr lang="en-US" sz="1900" b="1" dirty="0">
                <a:latin typeface="Courier New" panose="02070309020205020404" pitchFamily="49" charset="0"/>
                <a:cs typeface="Courier New" panose="02070309020205020404" pitchFamily="49" charset="0"/>
              </a:rPr>
              <a:t> = 0;</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  end</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  else begin</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    ...</a:t>
            </a:r>
          </a:p>
          <a:p>
            <a:pPr marL="360000" lvl="2" indent="0">
              <a:lnSpc>
                <a:spcPct val="110000"/>
              </a:lnSpc>
              <a:spcBef>
                <a:spcPts val="0"/>
              </a:spcBef>
              <a:buNone/>
            </a:pPr>
            <a:r>
              <a:rPr lang="en-US" sz="1900" b="1" dirty="0">
                <a:latin typeface="Courier New" panose="02070309020205020404" pitchFamily="49" charset="0"/>
                <a:cs typeface="Courier New" panose="02070309020205020404" pitchFamily="49" charset="0"/>
              </a:rPr>
              <a:t>  end</a:t>
            </a:r>
            <a:endParaRPr lang="en-US" altLang="zh-CN" sz="1900" b="1" dirty="0">
              <a:latin typeface="Courier New" panose="02070309020205020404" pitchFamily="49" charset="0"/>
              <a:cs typeface="Courier New" panose="02070309020205020404" pitchFamily="49" charset="0"/>
            </a:endParaRPr>
          </a:p>
          <a:p>
            <a:pPr marL="344487" lvl="2" indent="-342900">
              <a:spcBef>
                <a:spcPts val="1200"/>
              </a:spcBef>
              <a:buFont typeface="Arial" panose="020B0604020202020204" pitchFamily="34" charset="0"/>
              <a:buChar char="•"/>
            </a:pPr>
            <a:r>
              <a:rPr lang="zh-CN" altLang="en-US" sz="2200" dirty="0"/>
              <a:t>也可以通过分号</a:t>
            </a:r>
            <a:r>
              <a:rPr lang="en-US" altLang="zh-CN" sz="2200" dirty="0"/>
              <a:t>’</a:t>
            </a:r>
            <a:r>
              <a:rPr lang="zh-CN" altLang="en-US" sz="2200" dirty="0"/>
              <a:t>和花括号</a:t>
            </a:r>
            <a:r>
              <a:rPr lang="en-US" altLang="zh-CN" sz="2200" dirty="0"/>
              <a:t>{ }</a:t>
            </a:r>
            <a:r>
              <a:rPr lang="zh-CN" altLang="en-US" sz="2200" dirty="0"/>
              <a:t>来实现整体赋初值：</a:t>
            </a:r>
            <a:endParaRPr lang="en-US" altLang="zh-CN" sz="2200" dirty="0"/>
          </a:p>
          <a:p>
            <a:pPr marL="360000" lvl="2" indent="0">
              <a:lnSpc>
                <a:spcPct val="130000"/>
              </a:lnSpc>
              <a:spcBef>
                <a:spcPts val="0"/>
              </a:spcBef>
              <a:buNone/>
            </a:pPr>
            <a:r>
              <a:rPr lang="en-US" sz="1900" b="1" dirty="0">
                <a:latin typeface="Courier New" panose="02070309020205020404" pitchFamily="49" charset="0"/>
                <a:cs typeface="Courier New" panose="02070309020205020404" pitchFamily="49" charset="0"/>
              </a:rPr>
              <a:t>IW = ’{100, 3, 8’hFF, 0};</a:t>
            </a:r>
          </a:p>
          <a:p>
            <a:pPr marL="360000" lvl="2" indent="0">
              <a:lnSpc>
                <a:spcPct val="130000"/>
              </a:lnSpc>
              <a:spcBef>
                <a:spcPts val="0"/>
              </a:spcBef>
              <a:buNone/>
            </a:pPr>
            <a:r>
              <a:rPr lang="en-US" sz="1900" b="1" dirty="0">
                <a:latin typeface="Courier New" panose="02070309020205020404" pitchFamily="49" charset="0"/>
                <a:cs typeface="Courier New" panose="02070309020205020404" pitchFamily="49" charset="0"/>
              </a:rPr>
              <a:t>IW = ’{address:0, opcode:8’hFF, a:100, b:5};</a:t>
            </a:r>
            <a:endParaRPr lang="en-US" altLang="zh-CN" sz="19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64</a:t>
            </a:fld>
            <a:endParaRPr lang="en-US" dirty="0"/>
          </a:p>
        </p:txBody>
      </p:sp>
    </p:spTree>
    <p:extLst>
      <p:ext uri="{BB962C8B-B14F-4D97-AF65-F5344CB8AC3E}">
        <p14:creationId xmlns:p14="http://schemas.microsoft.com/office/powerpoint/2010/main" val="2086406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非组合型</a:t>
            </a:r>
            <a:r>
              <a:rPr lang="en-US" altLang="zh-CN" sz="2800" dirty="0">
                <a:solidFill>
                  <a:schemeClr val="bg1">
                    <a:lumMod val="65000"/>
                  </a:schemeClr>
                </a:solidFill>
              </a:rPr>
              <a:t>(unpacked)</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对于</a:t>
            </a:r>
            <a:r>
              <a:rPr lang="en-US" altLang="zh-CN" dirty="0"/>
              <a:t>Verilog</a:t>
            </a:r>
            <a:r>
              <a:rPr lang="zh-CN" altLang="en-US" dirty="0"/>
              <a:t>，数组经常会被用来做数据存储，例如</a:t>
            </a:r>
            <a:endParaRPr lang="en-US" altLang="zh-CN" dirty="0"/>
          </a:p>
          <a:p>
            <a:pPr marL="375512" lvl="3" indent="0">
              <a:buNone/>
            </a:pPr>
            <a:r>
              <a:rPr lang="en-US" sz="1800" b="1" dirty="0" err="1">
                <a:latin typeface="Courier New" panose="02070309020205020404" pitchFamily="49" charset="0"/>
                <a:cs typeface="Courier New" panose="02070309020205020404" pitchFamily="49" charset="0"/>
              </a:rPr>
              <a:t>reg</a:t>
            </a:r>
            <a:r>
              <a:rPr lang="en-US" sz="1800" b="1" dirty="0">
                <a:latin typeface="Courier New" panose="02070309020205020404" pitchFamily="49" charset="0"/>
                <a:cs typeface="Courier New" panose="02070309020205020404" pitchFamily="49" charset="0"/>
              </a:rPr>
              <a:t> [15:0] RAM [0:4095]; // memory array</a:t>
            </a:r>
          </a:p>
          <a:p>
            <a:pPr marL="344487" indent="-342900">
              <a:buFont typeface="Arial" panose="020B0604020202020204" pitchFamily="34" charset="0"/>
              <a:buChar char="•"/>
            </a:pPr>
            <a:r>
              <a:rPr lang="en-US" sz="2200" dirty="0"/>
              <a:t>SV</a:t>
            </a:r>
            <a:r>
              <a:rPr lang="zh-CN" altLang="en-US" sz="2200" dirty="0"/>
              <a:t>将</a:t>
            </a:r>
            <a:r>
              <a:rPr lang="en-US" altLang="zh-CN" sz="2200" dirty="0"/>
              <a:t>Verilog</a:t>
            </a:r>
            <a:r>
              <a:rPr lang="zh-CN" altLang="en-US" sz="2200" dirty="0"/>
              <a:t>这种声明数组的方式称之为非组合型声明，即数组中的成员之间存储数据都是互相独立的。</a:t>
            </a:r>
            <a:endParaRPr lang="en-US" altLang="zh-CN" sz="2200" dirty="0"/>
          </a:p>
          <a:p>
            <a:pPr marL="344487" indent="-342900">
              <a:buFont typeface="Arial" panose="020B0604020202020204" pitchFamily="34" charset="0"/>
              <a:buChar char="•"/>
            </a:pPr>
            <a:r>
              <a:rPr lang="en-US" dirty="0"/>
              <a:t>Verilog</a:t>
            </a:r>
            <a:r>
              <a:rPr lang="zh-CN" altLang="en-US" dirty="0"/>
              <a:t>也不会指定软件去如何存储数组中的成员。</a:t>
            </a:r>
            <a:endParaRPr lang="en-US" altLang="zh-CN" dirty="0"/>
          </a:p>
          <a:p>
            <a:pPr marL="375512" lvl="3" indent="0">
              <a:buNone/>
            </a:pPr>
            <a:r>
              <a:rPr lang="en-US" sz="1800" b="1" dirty="0">
                <a:latin typeface="Courier New" panose="02070309020205020404" pitchFamily="49" charset="0"/>
                <a:cs typeface="Courier New" panose="02070309020205020404" pitchFamily="49" charset="0"/>
              </a:rPr>
              <a:t>wire [7:0] table [3:0];</a:t>
            </a:r>
          </a:p>
        </p:txBody>
      </p:sp>
      <p:sp>
        <p:nvSpPr>
          <p:cNvPr id="3" name="Slide Number Placeholder 2"/>
          <p:cNvSpPr>
            <a:spLocks noGrp="1"/>
          </p:cNvSpPr>
          <p:nvPr>
            <p:ph type="sldNum" sz="quarter" idx="12"/>
          </p:nvPr>
        </p:nvSpPr>
        <p:spPr/>
        <p:txBody>
          <a:bodyPr/>
          <a:lstStyle/>
          <a:p>
            <a:fld id="{EE2556C5-CE8C-6547-B838-EA80C61A4AF7}" type="slidenum">
              <a:rPr lang="en-US" smtClean="0"/>
              <a:pPr/>
              <a:t>65</a:t>
            </a:fld>
            <a:endParaRPr lang="en-US" dirty="0"/>
          </a:p>
        </p:txBody>
      </p:sp>
      <p:pic>
        <p:nvPicPr>
          <p:cNvPr id="5" name="Picture 4"/>
          <p:cNvPicPr>
            <a:picLocks noChangeAspect="1"/>
          </p:cNvPicPr>
          <p:nvPr/>
        </p:nvPicPr>
        <p:blipFill>
          <a:blip r:embed="rId2" cstate="print"/>
          <a:stretch>
            <a:fillRect/>
          </a:stretch>
        </p:blipFill>
        <p:spPr>
          <a:xfrm>
            <a:off x="741650" y="4021282"/>
            <a:ext cx="4543425" cy="2019300"/>
          </a:xfrm>
          <a:prstGeom prst="rect">
            <a:avLst/>
          </a:prstGeom>
        </p:spPr>
      </p:pic>
    </p:spTree>
    <p:extLst>
      <p:ext uri="{BB962C8B-B14F-4D97-AF65-F5344CB8AC3E}">
        <p14:creationId xmlns:p14="http://schemas.microsoft.com/office/powerpoint/2010/main" val="1500634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非组合型</a:t>
            </a:r>
            <a:r>
              <a:rPr lang="en-US" altLang="zh-CN" sz="2800" dirty="0">
                <a:solidFill>
                  <a:schemeClr val="bg1">
                    <a:lumMod val="65000"/>
                  </a:schemeClr>
                </a:solidFill>
              </a:rPr>
              <a:t>(unpacked)</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dirty="0"/>
              <a:t>SV</a:t>
            </a:r>
            <a:r>
              <a:rPr lang="zh-CN" altLang="en-US" dirty="0"/>
              <a:t>保留了非组合型的数组声明方式，并且扩展了允许的类型，包括</a:t>
            </a:r>
            <a:r>
              <a:rPr lang="en-US" altLang="zh-CN" dirty="0"/>
              <a:t>event</a:t>
            </a:r>
            <a:r>
              <a:rPr lang="zh-CN" altLang="en-US" dirty="0"/>
              <a:t>，</a:t>
            </a:r>
            <a:r>
              <a:rPr lang="en-US" altLang="zh-CN" dirty="0"/>
              <a:t>logic</a:t>
            </a:r>
            <a:r>
              <a:rPr lang="zh-CN" altLang="en-US" dirty="0"/>
              <a:t>，</a:t>
            </a:r>
            <a:r>
              <a:rPr lang="en-US" altLang="zh-CN" dirty="0"/>
              <a:t>bit</a:t>
            </a:r>
            <a:r>
              <a:rPr lang="zh-CN" altLang="en-US" dirty="0"/>
              <a:t>，</a:t>
            </a:r>
            <a:r>
              <a:rPr lang="en-US" altLang="zh-CN" dirty="0"/>
              <a:t>byte</a:t>
            </a:r>
            <a:r>
              <a:rPr lang="zh-CN" altLang="en-US" dirty="0"/>
              <a:t>，</a:t>
            </a:r>
            <a:r>
              <a:rPr lang="en-US" altLang="zh-CN" dirty="0" err="1"/>
              <a:t>int</a:t>
            </a:r>
            <a:r>
              <a:rPr lang="zh-CN" altLang="en-US" dirty="0"/>
              <a:t>，</a:t>
            </a:r>
            <a:r>
              <a:rPr lang="en-US" altLang="zh-CN" dirty="0" err="1"/>
              <a:t>longint</a:t>
            </a:r>
            <a:r>
              <a:rPr lang="zh-CN" altLang="en-US" dirty="0"/>
              <a:t>，</a:t>
            </a:r>
            <a:r>
              <a:rPr lang="en-US" altLang="zh-CN" dirty="0" err="1"/>
              <a:t>shortreal</a:t>
            </a:r>
            <a:r>
              <a:rPr lang="zh-CN" altLang="en-US" dirty="0"/>
              <a:t>和</a:t>
            </a:r>
            <a:r>
              <a:rPr lang="en-US" altLang="zh-CN" dirty="0"/>
              <a:t>real</a:t>
            </a:r>
            <a:r>
              <a:rPr lang="zh-CN" altLang="en-US" dirty="0"/>
              <a:t>类型。</a:t>
            </a:r>
            <a:endParaRPr lang="en-US" altLang="zh-CN" dirty="0"/>
          </a:p>
          <a:p>
            <a:pPr marL="344487" indent="-342900">
              <a:buFont typeface="Arial" panose="020B0604020202020204" pitchFamily="34" charset="0"/>
              <a:buChar char="•"/>
            </a:pPr>
            <a:r>
              <a:rPr lang="en-US" altLang="zh-CN" dirty="0"/>
              <a:t>SV</a:t>
            </a:r>
            <a:r>
              <a:rPr lang="zh-CN" altLang="en-US" dirty="0"/>
              <a:t>也保留了</a:t>
            </a:r>
            <a:r>
              <a:rPr lang="en-US" altLang="zh-CN" dirty="0"/>
              <a:t>Verilog</a:t>
            </a:r>
            <a:r>
              <a:rPr lang="zh-CN" altLang="en-US" dirty="0"/>
              <a:t>索引非组合型数组或者数组片段的能力，这种方式为数组以及数组片段的拷贝带来了方便。</a:t>
            </a:r>
            <a:endParaRPr lang="en-US" altLang="zh-CN" dirty="0"/>
          </a:p>
          <a:p>
            <a:pPr marL="375512" lvl="3" indent="0">
              <a:buNone/>
            </a:pP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a1 [7:0][1023:0]; // unpacked array</a:t>
            </a:r>
          </a:p>
          <a:p>
            <a:pPr marL="375512" lvl="3" indent="0">
              <a:buNone/>
            </a:pP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a2 [1:8][1:1024]; // unpacked array</a:t>
            </a:r>
          </a:p>
          <a:p>
            <a:pPr marL="375512" lvl="3" indent="0">
              <a:buNone/>
            </a:pPr>
            <a:r>
              <a:rPr lang="en-US" sz="1800" b="1" dirty="0">
                <a:latin typeface="Courier New" panose="02070309020205020404" pitchFamily="49" charset="0"/>
                <a:cs typeface="Courier New" panose="02070309020205020404" pitchFamily="49" charset="0"/>
              </a:rPr>
              <a:t>a2 = a1; // copy an entire array</a:t>
            </a:r>
          </a:p>
          <a:p>
            <a:pPr marL="375512" lvl="3" indent="0">
              <a:buNone/>
            </a:pPr>
            <a:r>
              <a:rPr lang="en-US" sz="1800" b="1" dirty="0">
                <a:latin typeface="Courier New" panose="02070309020205020404" pitchFamily="49" charset="0"/>
                <a:cs typeface="Courier New" panose="02070309020205020404" pitchFamily="49" charset="0"/>
              </a:rPr>
              <a:t>a2[3] = a1[0]; // copy a slice of an array</a:t>
            </a:r>
          </a:p>
          <a:p>
            <a:pPr marL="344487" lvl="3" indent="-342900">
              <a:spcBef>
                <a:spcPts val="1200"/>
              </a:spcBef>
              <a:buFont typeface="Arial" panose="020B0604020202020204" pitchFamily="34" charset="0"/>
              <a:buChar char="•"/>
            </a:pPr>
            <a:r>
              <a:rPr lang="zh-CN" altLang="en-US" sz="2200" dirty="0"/>
              <a:t>声明数组的方式，以下两种皆可</a:t>
            </a:r>
            <a:endParaRPr lang="en-US" altLang="zh-CN" sz="2200" dirty="0"/>
          </a:p>
          <a:p>
            <a:pPr marL="375512" lvl="3" indent="0">
              <a:lnSpc>
                <a:spcPct val="110000"/>
              </a:lnSpc>
              <a:buNone/>
            </a:pPr>
            <a:r>
              <a:rPr lang="en-US" sz="1800" b="1" dirty="0">
                <a:latin typeface="Courier New" panose="02070309020205020404" pitchFamily="49" charset="0"/>
                <a:cs typeface="Courier New" panose="02070309020205020404" pitchFamily="49" charset="0"/>
              </a:rPr>
              <a:t>logic [31:0] data [1024];</a:t>
            </a:r>
          </a:p>
          <a:p>
            <a:pPr marL="375512" lvl="3" indent="0">
              <a:lnSpc>
                <a:spcPct val="110000"/>
              </a:lnSpc>
              <a:buNone/>
            </a:pPr>
            <a:r>
              <a:rPr lang="en-US" sz="1800" b="1" dirty="0">
                <a:latin typeface="Courier New" panose="02070309020205020404" pitchFamily="49" charset="0"/>
                <a:cs typeface="Courier New" panose="02070309020205020404" pitchFamily="49" charset="0"/>
              </a:rPr>
              <a:t>logic [31:0] data [0:1023];</a:t>
            </a:r>
            <a:endParaRPr lang="en-US" altLang="zh-CN"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66</a:t>
            </a:fld>
            <a:endParaRPr lang="en-US" dirty="0"/>
          </a:p>
        </p:txBody>
      </p:sp>
    </p:spTree>
    <p:extLst>
      <p:ext uri="{BB962C8B-B14F-4D97-AF65-F5344CB8AC3E}">
        <p14:creationId xmlns:p14="http://schemas.microsoft.com/office/powerpoint/2010/main" val="3544910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组合型</a:t>
            </a:r>
            <a:r>
              <a:rPr lang="en-US" altLang="zh-CN" sz="2800" dirty="0">
                <a:solidFill>
                  <a:schemeClr val="bg1">
                    <a:lumMod val="65000"/>
                  </a:schemeClr>
                </a:solidFill>
              </a:rPr>
              <a:t>(packed)</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SV</a:t>
            </a:r>
            <a:r>
              <a:rPr lang="zh-CN" altLang="en-US" dirty="0"/>
              <a:t>将</a:t>
            </a:r>
            <a:r>
              <a:rPr lang="en-US" altLang="zh-CN" dirty="0"/>
              <a:t>Verilog</a:t>
            </a:r>
            <a:r>
              <a:rPr lang="zh-CN" altLang="en-US" dirty="0"/>
              <a:t>的向量作为组合型数组声明方式</a:t>
            </a:r>
            <a:endParaRPr lang="en-US" altLang="zh-CN" dirty="0"/>
          </a:p>
          <a:p>
            <a:pPr marL="375512" lvl="3" indent="0">
              <a:buNone/>
            </a:pPr>
            <a:r>
              <a:rPr lang="en-US" sz="1800" b="1" dirty="0">
                <a:latin typeface="Courier New" panose="02070309020205020404" pitchFamily="49" charset="0"/>
                <a:cs typeface="Courier New" panose="02070309020205020404" pitchFamily="49" charset="0"/>
              </a:rPr>
              <a:t>wire [3:0] select; // 4-bit "packed array"</a:t>
            </a:r>
          </a:p>
          <a:p>
            <a:pPr marL="375512" lvl="3" indent="0">
              <a:buNone/>
            </a:pPr>
            <a:r>
              <a:rPr lang="en-US" sz="1800" b="1" dirty="0" err="1">
                <a:latin typeface="Courier New" panose="02070309020205020404" pitchFamily="49" charset="0"/>
                <a:cs typeface="Courier New" panose="02070309020205020404" pitchFamily="49" charset="0"/>
              </a:rPr>
              <a:t>reg</a:t>
            </a:r>
            <a:r>
              <a:rPr lang="en-US" sz="1800" b="1" dirty="0">
                <a:latin typeface="Courier New" panose="02070309020205020404" pitchFamily="49" charset="0"/>
                <a:cs typeface="Courier New" panose="02070309020205020404" pitchFamily="49" charset="0"/>
              </a:rPr>
              <a:t> [63:0] data; // 64-bit "packed array“</a:t>
            </a:r>
          </a:p>
          <a:p>
            <a:pPr marL="344487" lvl="3" indent="-342900">
              <a:spcBef>
                <a:spcPts val="1200"/>
              </a:spcBef>
              <a:buFont typeface="Arial" panose="020B0604020202020204" pitchFamily="34" charset="0"/>
              <a:buChar char="•"/>
            </a:pPr>
            <a:r>
              <a:rPr lang="en-US" sz="2200" dirty="0"/>
              <a:t>SV</a:t>
            </a:r>
            <a:r>
              <a:rPr lang="zh-CN" altLang="en-US" sz="2200" dirty="0"/>
              <a:t>也进一步允许多维组合型数组的声明</a:t>
            </a:r>
            <a:endParaRPr lang="en-US" altLang="zh-CN" sz="2200" dirty="0"/>
          </a:p>
          <a:p>
            <a:pPr marL="375512" lvl="3" indent="0">
              <a:buNone/>
            </a:pPr>
            <a:r>
              <a:rPr lang="en-US" sz="1800" b="1" dirty="0">
                <a:latin typeface="Courier New" panose="02070309020205020404" pitchFamily="49" charset="0"/>
                <a:cs typeface="Courier New" panose="02070309020205020404" pitchFamily="49" charset="0"/>
              </a:rPr>
              <a:t>logic [3:0][7:0] data; // 2-D packed array</a:t>
            </a:r>
          </a:p>
          <a:p>
            <a:pPr marL="344487" lvl="3" indent="-342900">
              <a:spcBef>
                <a:spcPts val="1200"/>
              </a:spcBef>
              <a:buFont typeface="Arial" panose="020B0604020202020204" pitchFamily="34" charset="0"/>
              <a:buChar char="•"/>
            </a:pPr>
            <a:r>
              <a:rPr lang="zh-CN" altLang="en-US" sz="2200" dirty="0"/>
              <a:t>组合型数组会进一步规范数据的存储方式，而不需要关心编译器或者操作系统的区别。</a:t>
            </a:r>
            <a:endParaRPr lang="en-US" altLang="zh-CN" sz="2200" dirty="0"/>
          </a:p>
          <a:p>
            <a:pPr marL="375512" lvl="3" indent="0">
              <a:buNone/>
            </a:pPr>
            <a:endParaRPr lang="en-US"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67</a:t>
            </a:fld>
            <a:endParaRPr lang="en-US" dirty="0"/>
          </a:p>
        </p:txBody>
      </p:sp>
      <p:pic>
        <p:nvPicPr>
          <p:cNvPr id="6" name="Picture 5"/>
          <p:cNvPicPr>
            <a:picLocks noChangeAspect="1"/>
          </p:cNvPicPr>
          <p:nvPr/>
        </p:nvPicPr>
        <p:blipFill>
          <a:blip r:embed="rId2" cstate="print"/>
          <a:stretch>
            <a:fillRect/>
          </a:stretch>
        </p:blipFill>
        <p:spPr>
          <a:xfrm>
            <a:off x="750375" y="4305300"/>
            <a:ext cx="5276850" cy="657225"/>
          </a:xfrm>
          <a:prstGeom prst="rect">
            <a:avLst/>
          </a:prstGeom>
        </p:spPr>
      </p:pic>
    </p:spTree>
    <p:extLst>
      <p:ext uri="{BB962C8B-B14F-4D97-AF65-F5344CB8AC3E}">
        <p14:creationId xmlns:p14="http://schemas.microsoft.com/office/powerpoint/2010/main" val="3670529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组合型</a:t>
            </a:r>
            <a:r>
              <a:rPr lang="en-US" altLang="zh-CN" sz="2800" dirty="0">
                <a:solidFill>
                  <a:schemeClr val="bg1">
                    <a:lumMod val="65000"/>
                  </a:schemeClr>
                </a:solidFill>
              </a:rPr>
              <a:t>(packed)</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fontScale="92500" lnSpcReduction="20000"/>
          </a:bodyPr>
          <a:lstStyle/>
          <a:p>
            <a:pPr marL="344487" indent="-342900">
              <a:buFont typeface="Arial" panose="020B0604020202020204" pitchFamily="34" charset="0"/>
              <a:buChar char="•"/>
            </a:pPr>
            <a:r>
              <a:rPr lang="zh-CN" altLang="en-US" dirty="0"/>
              <a:t>组合型（</a:t>
            </a:r>
            <a:r>
              <a:rPr lang="en-US" altLang="zh-CN" dirty="0"/>
              <a:t>packed</a:t>
            </a:r>
            <a:r>
              <a:rPr lang="zh-CN" altLang="en-US" dirty="0"/>
              <a:t>）除了可以运用的数组声明，也可以用来定义结构体的存储方式：</a:t>
            </a:r>
            <a:endParaRPr lang="en-US" altLang="zh-CN" dirty="0"/>
          </a:p>
          <a:p>
            <a:pPr marL="375512" lvl="3" indent="0">
              <a:buNone/>
            </a:pPr>
            <a:r>
              <a:rPr lang="en-US" sz="1800" b="1" dirty="0" err="1">
                <a:latin typeface="Courier New" panose="02070309020205020404" pitchFamily="49" charset="0"/>
                <a:cs typeface="Courier New" panose="02070309020205020404" pitchFamily="49" charset="0"/>
              </a:rPr>
              <a:t>typedef</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struct</a:t>
            </a:r>
            <a:r>
              <a:rPr lang="en-US" sz="1800" b="1" dirty="0">
                <a:latin typeface="Courier New" panose="02070309020205020404" pitchFamily="49" charset="0"/>
                <a:cs typeface="Courier New" panose="02070309020205020404" pitchFamily="49" charset="0"/>
              </a:rPr>
              <a:t> packed {</a:t>
            </a:r>
          </a:p>
          <a:p>
            <a:pPr marL="375512" lvl="3" indent="0">
              <a:buNone/>
            </a:pPr>
            <a:r>
              <a:rPr lang="en-US" sz="1800" b="1" dirty="0">
                <a:latin typeface="Courier New" panose="02070309020205020404" pitchFamily="49" charset="0"/>
                <a:cs typeface="Courier New" panose="02070309020205020404" pitchFamily="49" charset="0"/>
              </a:rPr>
              <a:t>logic [ 7:0] </a:t>
            </a:r>
            <a:r>
              <a:rPr lang="en-US" sz="1800" b="1" dirty="0" err="1">
                <a:latin typeface="Courier New" panose="02070309020205020404" pitchFamily="49" charset="0"/>
                <a:cs typeface="Courier New" panose="02070309020205020404" pitchFamily="49" charset="0"/>
              </a:rPr>
              <a:t>crc</a:t>
            </a:r>
            <a:r>
              <a:rPr lang="en-US" sz="1800" b="1" dirty="0">
                <a:latin typeface="Courier New" panose="02070309020205020404" pitchFamily="49" charset="0"/>
                <a:cs typeface="Courier New" panose="02070309020205020404" pitchFamily="49" charset="0"/>
              </a:rPr>
              <a:t>;</a:t>
            </a:r>
          </a:p>
          <a:p>
            <a:pPr marL="375512" lvl="3" indent="0">
              <a:buNone/>
            </a:pPr>
            <a:r>
              <a:rPr lang="en-US" sz="1800" b="1" dirty="0">
                <a:latin typeface="Courier New" panose="02070309020205020404" pitchFamily="49" charset="0"/>
                <a:cs typeface="Courier New" panose="02070309020205020404" pitchFamily="49" charset="0"/>
              </a:rPr>
              <a:t>logic [63:0] data;</a:t>
            </a:r>
          </a:p>
          <a:p>
            <a:pPr marL="375512" lvl="3"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data_word</a:t>
            </a:r>
            <a:r>
              <a:rPr lang="en-US" sz="1800" b="1" dirty="0">
                <a:latin typeface="Courier New" panose="02070309020205020404" pitchFamily="49" charset="0"/>
                <a:cs typeface="Courier New" panose="02070309020205020404" pitchFamily="49" charset="0"/>
              </a:rPr>
              <a:t>;</a:t>
            </a:r>
          </a:p>
          <a:p>
            <a:pPr marL="375512" lvl="3" indent="0">
              <a:buNone/>
            </a:pPr>
            <a:r>
              <a:rPr lang="en-US" sz="1800" b="1" dirty="0" err="1">
                <a:latin typeface="Courier New" panose="02070309020205020404" pitchFamily="49" charset="0"/>
                <a:cs typeface="Courier New" panose="02070309020205020404" pitchFamily="49" charset="0"/>
              </a:rPr>
              <a:t>data_word</a:t>
            </a:r>
            <a:r>
              <a:rPr lang="en-US" sz="1800" b="1" dirty="0">
                <a:latin typeface="Courier New" panose="02070309020205020404" pitchFamily="49" charset="0"/>
                <a:cs typeface="Courier New" panose="02070309020205020404" pitchFamily="49" charset="0"/>
              </a:rPr>
              <a:t> [7:0] </a:t>
            </a:r>
            <a:r>
              <a:rPr lang="en-US" sz="1800" b="1" dirty="0" err="1">
                <a:latin typeface="Courier New" panose="02070309020205020404" pitchFamily="49" charset="0"/>
                <a:cs typeface="Courier New" panose="02070309020205020404" pitchFamily="49" charset="0"/>
              </a:rPr>
              <a:t>darray</a:t>
            </a:r>
            <a:r>
              <a:rPr lang="en-US" sz="1800" b="1" dirty="0">
                <a:latin typeface="Courier New" panose="02070309020205020404" pitchFamily="49" charset="0"/>
                <a:cs typeface="Courier New" panose="02070309020205020404" pitchFamily="49" charset="0"/>
              </a:rPr>
              <a:t>; // 1-D packed array of</a:t>
            </a:r>
          </a:p>
          <a:p>
            <a:pPr marL="375512" lvl="3" indent="0">
              <a:buNone/>
            </a:pPr>
            <a:r>
              <a:rPr lang="en-US" sz="1800" b="1" dirty="0">
                <a:latin typeface="Courier New" panose="02070309020205020404" pitchFamily="49" charset="0"/>
                <a:cs typeface="Courier New" panose="02070309020205020404" pitchFamily="49" charset="0"/>
              </a:rPr>
              <a:t>								// packed structures</a:t>
            </a:r>
          </a:p>
          <a:p>
            <a:pPr marL="344487" lvl="3" indent="-342900">
              <a:spcBef>
                <a:spcPts val="1200"/>
              </a:spcBef>
              <a:buFont typeface="Arial" panose="020B0604020202020204" pitchFamily="34" charset="0"/>
              <a:buChar char="•"/>
            </a:pPr>
            <a:r>
              <a:rPr lang="zh-CN" altLang="en-US" sz="2200" dirty="0"/>
              <a:t>组合型数组和其数组片段也可以灵活选择，用来拷贝和赋值等</a:t>
            </a:r>
            <a:endParaRPr lang="en-US" altLang="zh-CN" sz="2200" dirty="0"/>
          </a:p>
          <a:p>
            <a:pPr marL="375512" lvl="3" indent="0">
              <a:buNone/>
            </a:pPr>
            <a:r>
              <a:rPr lang="en-US" sz="1800" b="1" dirty="0">
                <a:latin typeface="Courier New" panose="02070309020205020404" pitchFamily="49" charset="0"/>
                <a:cs typeface="Courier New" panose="02070309020205020404" pitchFamily="49" charset="0"/>
              </a:rPr>
              <a:t>logic [3:0][7:0] data; // 2-D packed array</a:t>
            </a:r>
          </a:p>
          <a:p>
            <a:pPr marL="375512" lvl="3" indent="0">
              <a:buNone/>
            </a:pPr>
            <a:r>
              <a:rPr lang="en-US" sz="1800" b="1" dirty="0">
                <a:latin typeface="Courier New" panose="02070309020205020404" pitchFamily="49" charset="0"/>
                <a:cs typeface="Courier New" panose="02070309020205020404" pitchFamily="49" charset="0"/>
              </a:rPr>
              <a:t>wire [31:0] out = data; // whole array</a:t>
            </a:r>
          </a:p>
          <a:p>
            <a:pPr marL="375512" lvl="3" indent="0">
              <a:buNone/>
            </a:pPr>
            <a:r>
              <a:rPr lang="en-US" sz="1800" b="1" dirty="0">
                <a:latin typeface="Courier New" panose="02070309020205020404" pitchFamily="49" charset="0"/>
                <a:cs typeface="Courier New" panose="02070309020205020404" pitchFamily="49" charset="0"/>
              </a:rPr>
              <a:t>wire sign = data[3][7]; // bit-select</a:t>
            </a:r>
          </a:p>
          <a:p>
            <a:pPr marL="375512" lvl="3" indent="0">
              <a:buNone/>
            </a:pPr>
            <a:r>
              <a:rPr lang="en-US" sz="1800" b="1" dirty="0">
                <a:latin typeface="Courier New" panose="02070309020205020404" pitchFamily="49" charset="0"/>
                <a:cs typeface="Courier New" panose="02070309020205020404" pitchFamily="49" charset="0"/>
              </a:rPr>
              <a:t>wire [3:0] nib = data [0][3:0]; // part-select</a:t>
            </a:r>
          </a:p>
          <a:p>
            <a:pPr marL="375512" lvl="3" indent="0">
              <a:buNone/>
            </a:pPr>
            <a:r>
              <a:rPr lang="en-US" sz="1800" b="1" dirty="0">
                <a:latin typeface="Courier New" panose="02070309020205020404" pitchFamily="49" charset="0"/>
                <a:cs typeface="Courier New" panose="02070309020205020404" pitchFamily="49" charset="0"/>
              </a:rPr>
              <a:t>byte </a:t>
            </a:r>
            <a:r>
              <a:rPr lang="en-US" sz="1800" b="1" dirty="0" err="1">
                <a:latin typeface="Courier New" panose="02070309020205020404" pitchFamily="49" charset="0"/>
                <a:cs typeface="Courier New" panose="02070309020205020404" pitchFamily="49" charset="0"/>
              </a:rPr>
              <a:t>high_byte</a:t>
            </a:r>
            <a:r>
              <a:rPr lang="en-US" sz="1800" b="1" dirty="0">
                <a:latin typeface="Courier New" panose="02070309020205020404" pitchFamily="49" charset="0"/>
                <a:cs typeface="Courier New" panose="02070309020205020404" pitchFamily="49" charset="0"/>
              </a:rPr>
              <a:t>;</a:t>
            </a:r>
          </a:p>
          <a:p>
            <a:pPr marL="375512" lvl="3" indent="0">
              <a:buNone/>
            </a:pPr>
            <a:r>
              <a:rPr lang="en-US" sz="1800" b="1" dirty="0">
                <a:latin typeface="Courier New" panose="02070309020205020404" pitchFamily="49" charset="0"/>
                <a:cs typeface="Courier New" panose="02070309020205020404" pitchFamily="49" charset="0"/>
              </a:rPr>
              <a:t>assign </a:t>
            </a:r>
            <a:r>
              <a:rPr lang="en-US" sz="1800" b="1" dirty="0" err="1">
                <a:latin typeface="Courier New" panose="02070309020205020404" pitchFamily="49" charset="0"/>
                <a:cs typeface="Courier New" panose="02070309020205020404" pitchFamily="49" charset="0"/>
              </a:rPr>
              <a:t>high_byte</a:t>
            </a:r>
            <a:r>
              <a:rPr lang="en-US" sz="1800" b="1" dirty="0">
                <a:latin typeface="Courier New" panose="02070309020205020404" pitchFamily="49" charset="0"/>
                <a:cs typeface="Courier New" panose="02070309020205020404" pitchFamily="49" charset="0"/>
              </a:rPr>
              <a:t> = data[3]; // 8-bit slice</a:t>
            </a:r>
          </a:p>
          <a:p>
            <a:pPr marL="375512" lvl="3" indent="0">
              <a:buNone/>
            </a:pPr>
            <a:r>
              <a:rPr lang="en-US" sz="1800" b="1" dirty="0">
                <a:latin typeface="Courier New" panose="02070309020205020404" pitchFamily="49" charset="0"/>
                <a:cs typeface="Courier New" panose="02070309020205020404" pitchFamily="49" charset="0"/>
              </a:rPr>
              <a:t>logic [15:0] word;</a:t>
            </a:r>
          </a:p>
          <a:p>
            <a:pPr marL="375512" lvl="3" indent="0">
              <a:buNone/>
            </a:pPr>
            <a:r>
              <a:rPr lang="en-US" sz="1800" b="1" dirty="0">
                <a:latin typeface="Courier New" panose="02070309020205020404" pitchFamily="49" charset="0"/>
                <a:cs typeface="Courier New" panose="02070309020205020404" pitchFamily="49" charset="0"/>
              </a:rPr>
              <a:t>assign word = data[1:0]; // 2 slices</a:t>
            </a:r>
          </a:p>
        </p:txBody>
      </p:sp>
      <p:sp>
        <p:nvSpPr>
          <p:cNvPr id="3" name="Slide Number Placeholder 2"/>
          <p:cNvSpPr>
            <a:spLocks noGrp="1"/>
          </p:cNvSpPr>
          <p:nvPr>
            <p:ph type="sldNum" sz="quarter" idx="12"/>
          </p:nvPr>
        </p:nvSpPr>
        <p:spPr/>
        <p:txBody>
          <a:bodyPr/>
          <a:lstStyle/>
          <a:p>
            <a:fld id="{EE2556C5-CE8C-6547-B838-EA80C61A4AF7}" type="slidenum">
              <a:rPr lang="en-US" smtClean="0"/>
              <a:pPr/>
              <a:t>68</a:t>
            </a:fld>
            <a:endParaRPr lang="en-US" dirty="0"/>
          </a:p>
        </p:txBody>
      </p:sp>
    </p:spTree>
    <p:extLst>
      <p:ext uri="{BB962C8B-B14F-4D97-AF65-F5344CB8AC3E}">
        <p14:creationId xmlns:p14="http://schemas.microsoft.com/office/powerpoint/2010/main" val="1436066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初始化</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组合型（</a:t>
            </a:r>
            <a:r>
              <a:rPr lang="en-US" altLang="zh-CN" dirty="0"/>
              <a:t>packed</a:t>
            </a:r>
            <a:r>
              <a:rPr lang="zh-CN" altLang="en-US" dirty="0"/>
              <a:t>）数组初始化时，同向量初始化一致：</a:t>
            </a:r>
            <a:endParaRPr lang="en-US" altLang="zh-CN" dirty="0"/>
          </a:p>
          <a:p>
            <a:pPr marL="375512" lvl="3" indent="0">
              <a:lnSpc>
                <a:spcPct val="80000"/>
              </a:lnSpc>
              <a:buNone/>
            </a:pPr>
            <a:r>
              <a:rPr lang="pt-BR" sz="1700" b="1" dirty="0">
                <a:latin typeface="Courier New" panose="02070309020205020404" pitchFamily="49" charset="0"/>
                <a:cs typeface="Courier New" panose="02070309020205020404" pitchFamily="49" charset="0"/>
              </a:rPr>
              <a:t>logic [3:0][7:0] a = 32’h0; // vector assignment</a:t>
            </a:r>
          </a:p>
          <a:p>
            <a:pPr marL="375512" lvl="3" indent="0">
              <a:lnSpc>
                <a:spcPct val="80000"/>
              </a:lnSpc>
              <a:buNone/>
            </a:pPr>
            <a:r>
              <a:rPr lang="en-US" sz="1700" b="1" dirty="0">
                <a:latin typeface="Courier New" panose="02070309020205020404" pitchFamily="49" charset="0"/>
                <a:cs typeface="Courier New" panose="02070309020205020404" pitchFamily="49" charset="0"/>
              </a:rPr>
              <a:t>logic [3:0][7:0] b = {16’hz,16’h0}; // concatenate operator</a:t>
            </a:r>
          </a:p>
          <a:p>
            <a:pPr marL="375512" lvl="3" indent="0">
              <a:lnSpc>
                <a:spcPct val="80000"/>
              </a:lnSpc>
              <a:buNone/>
            </a:pPr>
            <a:r>
              <a:rPr lang="it-IT" sz="1700" b="1" dirty="0">
                <a:latin typeface="Courier New" panose="02070309020205020404" pitchFamily="49" charset="0"/>
                <a:cs typeface="Courier New" panose="02070309020205020404" pitchFamily="49" charset="0"/>
              </a:rPr>
              <a:t>logic [3:0][7:0] c = {16{2’b01}}; // replicate operator</a:t>
            </a:r>
          </a:p>
          <a:p>
            <a:pPr marL="344487" lvl="3" indent="-342900">
              <a:spcBef>
                <a:spcPts val="1200"/>
              </a:spcBef>
              <a:buFont typeface="Arial" panose="020B0604020202020204" pitchFamily="34" charset="0"/>
              <a:buChar char="•"/>
            </a:pPr>
            <a:r>
              <a:rPr lang="zh-CN" altLang="en-US" sz="2200" dirty="0"/>
              <a:t>非组合型（</a:t>
            </a:r>
            <a:r>
              <a:rPr lang="en-US" altLang="zh-CN" sz="2200" dirty="0"/>
              <a:t>unpacked</a:t>
            </a:r>
            <a:r>
              <a:rPr lang="zh-CN" altLang="en-US" sz="2200" dirty="0"/>
              <a:t>）数组初始化时，则需要通过</a:t>
            </a:r>
            <a:r>
              <a:rPr lang="en-US" altLang="zh-CN" sz="2200" dirty="0"/>
              <a:t>’{}</a:t>
            </a:r>
            <a:r>
              <a:rPr lang="zh-CN" altLang="en-US" sz="2200" dirty="0"/>
              <a:t>来对数组的每一个维度进行赋值。</a:t>
            </a:r>
            <a:endParaRPr lang="en-US" altLang="zh-CN" sz="2200" dirty="0"/>
          </a:p>
          <a:p>
            <a:pPr marL="375512" lvl="3" indent="0">
              <a:lnSpc>
                <a:spcPct val="80000"/>
              </a:lnSpc>
              <a:buNone/>
            </a:pPr>
            <a:r>
              <a:rPr lang="en-US" sz="1700" b="1" dirty="0" err="1">
                <a:latin typeface="Courier New" panose="02070309020205020404" pitchFamily="49" charset="0"/>
                <a:cs typeface="Courier New" panose="02070309020205020404" pitchFamily="49" charset="0"/>
              </a:rPr>
              <a:t>int</a:t>
            </a:r>
            <a:r>
              <a:rPr lang="en-US" sz="1700" b="1" dirty="0">
                <a:latin typeface="Courier New" panose="02070309020205020404" pitchFamily="49" charset="0"/>
                <a:cs typeface="Courier New" panose="02070309020205020404" pitchFamily="49" charset="0"/>
              </a:rPr>
              <a:t> d [0:1][0:3] = ’{ ’{7,3,0,5}, ’{2,0,1,6} };</a:t>
            </a:r>
          </a:p>
          <a:p>
            <a:pPr marL="375512" lvl="3" indent="0">
              <a:lnSpc>
                <a:spcPct val="80000"/>
              </a:lnSpc>
              <a:buNone/>
            </a:pPr>
            <a:r>
              <a:rPr lang="en-US" sz="1700" b="1" dirty="0">
                <a:latin typeface="Courier New" panose="02070309020205020404" pitchFamily="49" charset="0"/>
                <a:cs typeface="Courier New" panose="02070309020205020404" pitchFamily="49" charset="0"/>
              </a:rPr>
              <a:t>// d[0][0] = 7</a:t>
            </a:r>
          </a:p>
          <a:p>
            <a:pPr marL="375512" lvl="3" indent="0">
              <a:lnSpc>
                <a:spcPct val="80000"/>
              </a:lnSpc>
              <a:buNone/>
            </a:pPr>
            <a:r>
              <a:rPr lang="en-US" sz="1700" b="1" dirty="0">
                <a:latin typeface="Courier New" panose="02070309020205020404" pitchFamily="49" charset="0"/>
                <a:cs typeface="Courier New" panose="02070309020205020404" pitchFamily="49" charset="0"/>
              </a:rPr>
              <a:t>// d[0][1] = 3</a:t>
            </a:r>
          </a:p>
          <a:p>
            <a:pPr marL="375512" lvl="3" indent="0">
              <a:lnSpc>
                <a:spcPct val="80000"/>
              </a:lnSpc>
              <a:buNone/>
            </a:pPr>
            <a:r>
              <a:rPr lang="en-US" sz="1700" b="1" dirty="0">
                <a:latin typeface="Courier New" panose="02070309020205020404" pitchFamily="49" charset="0"/>
                <a:cs typeface="Courier New" panose="02070309020205020404" pitchFamily="49" charset="0"/>
              </a:rPr>
              <a:t>// d[0][2] = 0</a:t>
            </a:r>
          </a:p>
          <a:p>
            <a:pPr marL="375512" lvl="3" indent="0">
              <a:lnSpc>
                <a:spcPct val="80000"/>
              </a:lnSpc>
              <a:buNone/>
            </a:pPr>
            <a:r>
              <a:rPr lang="en-US" sz="1700" b="1" dirty="0">
                <a:latin typeface="Courier New" panose="02070309020205020404" pitchFamily="49" charset="0"/>
                <a:cs typeface="Courier New" panose="02070309020205020404" pitchFamily="49" charset="0"/>
              </a:rPr>
              <a:t>// d[0][3] = 5</a:t>
            </a:r>
          </a:p>
          <a:p>
            <a:pPr marL="375512" lvl="3" indent="0">
              <a:lnSpc>
                <a:spcPct val="80000"/>
              </a:lnSpc>
              <a:buNone/>
            </a:pPr>
            <a:r>
              <a:rPr lang="en-US" sz="1700" b="1" dirty="0">
                <a:latin typeface="Courier New" panose="02070309020205020404" pitchFamily="49" charset="0"/>
                <a:cs typeface="Courier New" panose="02070309020205020404" pitchFamily="49" charset="0"/>
              </a:rPr>
              <a:t>// d[1][0] = 2</a:t>
            </a:r>
          </a:p>
          <a:p>
            <a:pPr marL="375512" lvl="3" indent="0">
              <a:lnSpc>
                <a:spcPct val="80000"/>
              </a:lnSpc>
              <a:buNone/>
            </a:pPr>
            <a:r>
              <a:rPr lang="en-US" sz="1700" b="1" dirty="0">
                <a:latin typeface="Courier New" panose="02070309020205020404" pitchFamily="49" charset="0"/>
                <a:cs typeface="Courier New" panose="02070309020205020404" pitchFamily="49" charset="0"/>
              </a:rPr>
              <a:t>// d[1][1] = 0</a:t>
            </a:r>
          </a:p>
          <a:p>
            <a:pPr marL="375512" lvl="3" indent="0">
              <a:lnSpc>
                <a:spcPct val="80000"/>
              </a:lnSpc>
              <a:buNone/>
            </a:pPr>
            <a:r>
              <a:rPr lang="en-US" sz="1700" b="1" dirty="0">
                <a:latin typeface="Courier New" panose="02070309020205020404" pitchFamily="49" charset="0"/>
                <a:cs typeface="Courier New" panose="02070309020205020404" pitchFamily="49" charset="0"/>
              </a:rPr>
              <a:t>// d[1][2] = 1</a:t>
            </a:r>
          </a:p>
          <a:p>
            <a:pPr marL="375512" lvl="3" indent="0">
              <a:lnSpc>
                <a:spcPct val="80000"/>
              </a:lnSpc>
              <a:buNone/>
            </a:pPr>
            <a:r>
              <a:rPr lang="en-US" sz="1700" b="1" dirty="0">
                <a:latin typeface="Courier New" panose="02070309020205020404" pitchFamily="49" charset="0"/>
                <a:cs typeface="Courier New" panose="02070309020205020404" pitchFamily="49" charset="0"/>
              </a:rPr>
              <a:t>// d[1][3] = 6</a:t>
            </a:r>
            <a:endParaRPr lang="it-IT" sz="1700" b="1" dirty="0">
              <a:latin typeface="Courier New" panose="02070309020205020404" pitchFamily="49" charset="0"/>
              <a:cs typeface="Courier New" panose="02070309020205020404" pitchFamily="49" charset="0"/>
            </a:endParaRPr>
          </a:p>
          <a:p>
            <a:pPr marL="375512" lvl="3" indent="0">
              <a:lnSpc>
                <a:spcPct val="80000"/>
              </a:lnSpc>
              <a:buNone/>
            </a:pPr>
            <a:endParaRPr lang="en-US" sz="17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69</a:t>
            </a:fld>
            <a:endParaRPr lang="en-US" dirty="0"/>
          </a:p>
        </p:txBody>
      </p:sp>
    </p:spTree>
    <p:extLst>
      <p:ext uri="{BB962C8B-B14F-4D97-AF65-F5344CB8AC3E}">
        <p14:creationId xmlns:p14="http://schemas.microsoft.com/office/powerpoint/2010/main" val="348921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设计相关改进</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赋值</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非组合型数组在初始化时，也可以类似结构体初始化，通过</a:t>
            </a:r>
            <a:r>
              <a:rPr lang="en-US" altLang="zh-CN" dirty="0"/>
              <a:t>’{}</a:t>
            </a:r>
            <a:r>
              <a:rPr lang="zh-CN" altLang="en-US" dirty="0"/>
              <a:t>和</a:t>
            </a:r>
            <a:r>
              <a:rPr lang="en-US" altLang="zh-CN" dirty="0"/>
              <a:t>default</a:t>
            </a:r>
            <a:r>
              <a:rPr lang="zh-CN" altLang="en-US" dirty="0"/>
              <a:t>关键词即可以完成</a:t>
            </a:r>
            <a:endParaRPr lang="en-US" altLang="zh-CN" dirty="0"/>
          </a:p>
          <a:p>
            <a:pPr marL="375512" lvl="3" indent="0">
              <a:lnSpc>
                <a:spcPct val="80000"/>
              </a:lnSpc>
              <a:buNone/>
            </a:pPr>
            <a:r>
              <a:rPr lang="pt-BR" sz="1700" b="1" dirty="0">
                <a:latin typeface="Courier New" panose="02070309020205020404" pitchFamily="49" charset="0"/>
                <a:cs typeface="Courier New" panose="02070309020205020404" pitchFamily="49" charset="0"/>
              </a:rPr>
              <a:t>int a1 [0:7][0:1023] = ’{default:8’h55};</a:t>
            </a:r>
          </a:p>
          <a:p>
            <a:pPr marL="344487" lvl="3" indent="-342900">
              <a:spcBef>
                <a:spcPts val="1200"/>
              </a:spcBef>
              <a:buFont typeface="Arial" panose="020B0604020202020204" pitchFamily="34" charset="0"/>
              <a:buChar char="•"/>
            </a:pPr>
            <a:r>
              <a:rPr lang="zh-CN" altLang="en-US" sz="2200" dirty="0"/>
              <a:t>非组合型数组的数据成员或者数组本身均可以为其赋值</a:t>
            </a:r>
            <a:endParaRPr lang="en-US" altLang="zh-CN" sz="2200" dirty="0"/>
          </a:p>
          <a:p>
            <a:pPr marL="375512" lvl="3" indent="0">
              <a:lnSpc>
                <a:spcPct val="80000"/>
              </a:lnSpc>
              <a:buNone/>
            </a:pPr>
            <a:r>
              <a:rPr lang="en-US" sz="1700" b="1" dirty="0">
                <a:latin typeface="Courier New" panose="02070309020205020404" pitchFamily="49" charset="0"/>
                <a:cs typeface="Courier New" panose="02070309020205020404" pitchFamily="49" charset="0"/>
              </a:rPr>
              <a:t>byte a [0:3][0:3];</a:t>
            </a:r>
          </a:p>
          <a:p>
            <a:pPr marL="375512" lvl="3" indent="0">
              <a:lnSpc>
                <a:spcPct val="80000"/>
              </a:lnSpc>
              <a:buNone/>
            </a:pPr>
            <a:r>
              <a:rPr lang="en-US" sz="1700" b="1" dirty="0">
                <a:latin typeface="Courier New" panose="02070309020205020404" pitchFamily="49" charset="0"/>
                <a:cs typeface="Courier New" panose="02070309020205020404" pitchFamily="49" charset="0"/>
              </a:rPr>
              <a:t>a[1][0] = 8’h5; // assign to one element</a:t>
            </a:r>
          </a:p>
          <a:p>
            <a:pPr marL="375512" lvl="3" indent="0">
              <a:lnSpc>
                <a:spcPct val="80000"/>
              </a:lnSpc>
              <a:buNone/>
            </a:pPr>
            <a:r>
              <a:rPr lang="es-ES" sz="1700" b="1" dirty="0">
                <a:latin typeface="Courier New" panose="02070309020205020404" pitchFamily="49" charset="0"/>
                <a:cs typeface="Courier New" panose="02070309020205020404" pitchFamily="49" charset="0"/>
              </a:rPr>
              <a:t>a[3] = ’{’</a:t>
            </a:r>
            <a:r>
              <a:rPr lang="es-ES" sz="1700" b="1" dirty="0" err="1">
                <a:latin typeface="Courier New" panose="02070309020205020404" pitchFamily="49" charset="0"/>
                <a:cs typeface="Courier New" panose="02070309020205020404" pitchFamily="49" charset="0"/>
              </a:rPr>
              <a:t>hF</a:t>
            </a:r>
            <a:r>
              <a:rPr lang="es-ES" sz="1700" b="1" dirty="0">
                <a:latin typeface="Courier New" panose="02070309020205020404" pitchFamily="49" charset="0"/>
                <a:cs typeface="Courier New" panose="02070309020205020404" pitchFamily="49" charset="0"/>
              </a:rPr>
              <a:t>, ’</a:t>
            </a:r>
            <a:r>
              <a:rPr lang="es-ES" sz="1700" b="1" dirty="0" err="1">
                <a:latin typeface="Courier New" panose="02070309020205020404" pitchFamily="49" charset="0"/>
                <a:cs typeface="Courier New" panose="02070309020205020404" pitchFamily="49" charset="0"/>
              </a:rPr>
              <a:t>hA</a:t>
            </a:r>
            <a:r>
              <a:rPr lang="es-ES" sz="1700" b="1" dirty="0">
                <a:latin typeface="Courier New" panose="02070309020205020404" pitchFamily="49" charset="0"/>
                <a:cs typeface="Courier New" panose="02070309020205020404" pitchFamily="49" charset="0"/>
              </a:rPr>
              <a:t>, ’</a:t>
            </a:r>
            <a:r>
              <a:rPr lang="es-ES" sz="1700" b="1" dirty="0" err="1">
                <a:latin typeface="Courier New" panose="02070309020205020404" pitchFamily="49" charset="0"/>
                <a:cs typeface="Courier New" panose="02070309020205020404" pitchFamily="49" charset="0"/>
              </a:rPr>
              <a:t>hC</a:t>
            </a:r>
            <a:r>
              <a:rPr lang="es-ES" sz="1700" b="1" dirty="0">
                <a:latin typeface="Courier New" panose="02070309020205020404" pitchFamily="49" charset="0"/>
                <a:cs typeface="Courier New" panose="02070309020205020404" pitchFamily="49" charset="0"/>
              </a:rPr>
              <a:t>, ’</a:t>
            </a:r>
            <a:r>
              <a:rPr lang="es-ES" sz="1700" b="1" dirty="0" err="1">
                <a:latin typeface="Courier New" panose="02070309020205020404" pitchFamily="49" charset="0"/>
                <a:cs typeface="Courier New" panose="02070309020205020404" pitchFamily="49" charset="0"/>
              </a:rPr>
              <a:t>hE</a:t>
            </a:r>
            <a:r>
              <a:rPr lang="es-ES" sz="1700" b="1" dirty="0">
                <a:latin typeface="Courier New" panose="02070309020205020404" pitchFamily="49" charset="0"/>
                <a:cs typeface="Courier New" panose="02070309020205020404" pitchFamily="49" charset="0"/>
              </a:rPr>
              <a:t>};</a:t>
            </a:r>
          </a:p>
          <a:p>
            <a:pPr marL="375512" lvl="3" indent="0">
              <a:lnSpc>
                <a:spcPct val="80000"/>
              </a:lnSpc>
              <a:buNone/>
            </a:pPr>
            <a:r>
              <a:rPr lang="en-US" sz="1700" b="1" dirty="0">
                <a:latin typeface="Courier New" panose="02070309020205020404" pitchFamily="49" charset="0"/>
                <a:cs typeface="Courier New" panose="02070309020205020404" pitchFamily="49" charset="0"/>
              </a:rPr>
              <a:t>// assign list of values to slice of the array</a:t>
            </a:r>
          </a:p>
          <a:p>
            <a:pPr marL="344487" lvl="3" indent="-342900">
              <a:spcBef>
                <a:spcPts val="1200"/>
              </a:spcBef>
              <a:buFont typeface="Arial" panose="020B0604020202020204" pitchFamily="34" charset="0"/>
              <a:buChar char="•"/>
            </a:pPr>
            <a:r>
              <a:rPr lang="zh-CN" altLang="en-US" sz="2200" dirty="0"/>
              <a:t>以下是组合型数组的赋值方法</a:t>
            </a:r>
            <a:endParaRPr lang="en-US" sz="2200" dirty="0"/>
          </a:p>
          <a:p>
            <a:pPr marL="375512" lvl="3" indent="0">
              <a:lnSpc>
                <a:spcPct val="80000"/>
              </a:lnSpc>
              <a:buNone/>
            </a:pPr>
            <a:r>
              <a:rPr lang="en-US" sz="1600" b="1" dirty="0">
                <a:latin typeface="Courier New" panose="02070309020205020404" pitchFamily="49" charset="0"/>
                <a:cs typeface="Courier New" panose="02070309020205020404" pitchFamily="49" charset="0"/>
              </a:rPr>
              <a:t>logic [1:0][1:0][7:0] a; // 3-D packed array</a:t>
            </a:r>
          </a:p>
          <a:p>
            <a:pPr marL="375512" lvl="3" indent="0">
              <a:lnSpc>
                <a:spcPct val="80000"/>
              </a:lnSpc>
              <a:buNone/>
            </a:pPr>
            <a:r>
              <a:rPr lang="en-US" sz="1600" b="1" dirty="0">
                <a:latin typeface="Courier New" panose="02070309020205020404" pitchFamily="49" charset="0"/>
                <a:cs typeface="Courier New" panose="02070309020205020404" pitchFamily="49" charset="0"/>
              </a:rPr>
              <a:t>a[1][1][0] = 1’b0; // assign to one bit</a:t>
            </a:r>
          </a:p>
          <a:p>
            <a:pPr marL="375512" lvl="3" indent="0">
              <a:lnSpc>
                <a:spcPct val="80000"/>
              </a:lnSpc>
              <a:buNone/>
            </a:pPr>
            <a:r>
              <a:rPr lang="en-US" sz="1600" b="1" dirty="0">
                <a:latin typeface="Courier New" panose="02070309020205020404" pitchFamily="49" charset="0"/>
                <a:cs typeface="Courier New" panose="02070309020205020404" pitchFamily="49" charset="0"/>
              </a:rPr>
              <a:t>a = 32’hF1A3C5E7; // assign to full array</a:t>
            </a:r>
          </a:p>
          <a:p>
            <a:pPr marL="375512" lvl="3" indent="0">
              <a:lnSpc>
                <a:spcPct val="80000"/>
              </a:lnSpc>
              <a:buNone/>
            </a:pPr>
            <a:r>
              <a:rPr lang="en-US" sz="1600" b="1" dirty="0">
                <a:latin typeface="Courier New" panose="02070309020205020404" pitchFamily="49" charset="0"/>
                <a:cs typeface="Courier New" panose="02070309020205020404" pitchFamily="49" charset="0"/>
              </a:rPr>
              <a:t>a[1][0][3:0] = 4’hF; // assign to a part select</a:t>
            </a:r>
          </a:p>
          <a:p>
            <a:pPr marL="375512" lvl="3" indent="0">
              <a:lnSpc>
                <a:spcPct val="80000"/>
              </a:lnSpc>
              <a:buNone/>
            </a:pPr>
            <a:r>
              <a:rPr lang="en-US" sz="1600" b="1" dirty="0">
                <a:latin typeface="Courier New" panose="02070309020205020404" pitchFamily="49" charset="0"/>
                <a:cs typeface="Courier New" panose="02070309020205020404" pitchFamily="49" charset="0"/>
              </a:rPr>
              <a:t>a[0] = 16’hFACE; // assign to a slice</a:t>
            </a:r>
          </a:p>
          <a:p>
            <a:pPr marL="375512" lvl="3" indent="0">
              <a:lnSpc>
                <a:spcPct val="80000"/>
              </a:lnSpc>
              <a:buNone/>
            </a:pPr>
            <a:r>
              <a:rPr lang="en-US" sz="1600" b="1" dirty="0">
                <a:latin typeface="Courier New" panose="02070309020205020404" pitchFamily="49" charset="0"/>
                <a:cs typeface="Courier New" panose="02070309020205020404" pitchFamily="49" charset="0"/>
              </a:rPr>
              <a:t>a = {16’bz, 16’b0}; // assign concatenation</a:t>
            </a:r>
          </a:p>
          <a:p>
            <a:endParaRPr lang="en-US" sz="5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70</a:t>
            </a:fld>
            <a:endParaRPr lang="en-US" dirty="0"/>
          </a:p>
        </p:txBody>
      </p:sp>
    </p:spTree>
    <p:extLst>
      <p:ext uri="{BB962C8B-B14F-4D97-AF65-F5344CB8AC3E}">
        <p14:creationId xmlns:p14="http://schemas.microsoft.com/office/powerpoint/2010/main" val="249706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拷贝</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lnSpcReduction="10000"/>
          </a:bodyPr>
          <a:lstStyle/>
          <a:p>
            <a:pPr marL="344487" indent="-342900">
              <a:buFont typeface="Arial" panose="020B0604020202020204" pitchFamily="34" charset="0"/>
              <a:buChar char="•"/>
            </a:pPr>
            <a:r>
              <a:rPr lang="zh-CN" altLang="en-US" dirty="0"/>
              <a:t>对于组合型数组，由于数组会被视为向量，因此当赋值左右两侧操作数的大小和维度不相同时，也可以做赋值。</a:t>
            </a:r>
            <a:endParaRPr lang="en-US" altLang="zh-CN" dirty="0"/>
          </a:p>
          <a:p>
            <a:pPr marL="344487" indent="-342900">
              <a:buFont typeface="Arial" panose="020B0604020202020204" pitchFamily="34" charset="0"/>
              <a:buChar char="•"/>
            </a:pPr>
            <a:r>
              <a:rPr lang="zh-CN" altLang="en-US" dirty="0"/>
              <a:t>如果当尺寸不相同时，则会通过截取或者扩展右侧操作数的方式来对左侧操作数赋值。</a:t>
            </a:r>
            <a:endParaRPr lang="en-US" altLang="zh-CN" dirty="0"/>
          </a:p>
          <a:p>
            <a:pPr marL="375512" lvl="3" indent="0">
              <a:buNone/>
            </a:pPr>
            <a:r>
              <a:rPr lang="en-US" sz="2400" b="1" dirty="0">
                <a:latin typeface="Courier New" panose="02070309020205020404" pitchFamily="49" charset="0"/>
                <a:cs typeface="Courier New" panose="02070309020205020404" pitchFamily="49" charset="0"/>
              </a:rPr>
              <a:t>bit [1:0][15:0] a; // 32 bit 2-state vector</a:t>
            </a:r>
          </a:p>
          <a:p>
            <a:pPr marL="375512" lvl="3" indent="0">
              <a:buNone/>
            </a:pPr>
            <a:r>
              <a:rPr lang="en-US" sz="2400" b="1" dirty="0">
                <a:latin typeface="Courier New" panose="02070309020205020404" pitchFamily="49" charset="0"/>
                <a:cs typeface="Courier New" panose="02070309020205020404" pitchFamily="49" charset="0"/>
              </a:rPr>
              <a:t>logic [3:0][ 7:0] b; // 32 bit 4-state vector</a:t>
            </a:r>
          </a:p>
          <a:p>
            <a:pPr marL="375512" lvl="3" indent="0">
              <a:buNone/>
            </a:pPr>
            <a:r>
              <a:rPr lang="en-US" sz="2400" b="1" dirty="0">
                <a:latin typeface="Courier New" panose="02070309020205020404" pitchFamily="49" charset="0"/>
                <a:cs typeface="Courier New" panose="02070309020205020404" pitchFamily="49" charset="0"/>
              </a:rPr>
              <a:t>logic [15:0] c; // 16 bit 4-state vector</a:t>
            </a:r>
          </a:p>
          <a:p>
            <a:pPr marL="375512" lvl="3" indent="0">
              <a:buNone/>
            </a:pPr>
            <a:r>
              <a:rPr lang="en-US" sz="2400" b="1" dirty="0">
                <a:latin typeface="Courier New" panose="02070309020205020404" pitchFamily="49" charset="0"/>
                <a:cs typeface="Courier New" panose="02070309020205020404" pitchFamily="49" charset="0"/>
              </a:rPr>
              <a:t>logic [39:0] d; // 40 bit 4-state vector</a:t>
            </a:r>
          </a:p>
          <a:p>
            <a:pPr marL="375512" lvl="3" indent="0">
              <a:buNone/>
            </a:pPr>
            <a:r>
              <a:rPr lang="en-US" sz="2400" b="1" dirty="0">
                <a:latin typeface="Courier New" panose="02070309020205020404" pitchFamily="49" charset="0"/>
                <a:cs typeface="Courier New" panose="02070309020205020404" pitchFamily="49" charset="0"/>
              </a:rPr>
              <a:t>b = a; // assign 32-bit array to 32-bit array</a:t>
            </a:r>
          </a:p>
          <a:p>
            <a:pPr marL="375512" lvl="3" indent="0">
              <a:buNone/>
            </a:pPr>
            <a:r>
              <a:rPr lang="en-US" sz="2400" b="1" dirty="0">
                <a:latin typeface="Courier New" panose="02070309020205020404" pitchFamily="49" charset="0"/>
                <a:cs typeface="Courier New" panose="02070309020205020404" pitchFamily="49" charset="0"/>
              </a:rPr>
              <a:t>c = a; // upper 16 bits will be truncated</a:t>
            </a:r>
          </a:p>
          <a:p>
            <a:pPr marL="375512" lvl="3" indent="0">
              <a:buNone/>
            </a:pPr>
            <a:r>
              <a:rPr lang="en-US" sz="2400" b="1" dirty="0">
                <a:latin typeface="Courier New" panose="02070309020205020404" pitchFamily="49" charset="0"/>
                <a:cs typeface="Courier New" panose="02070309020205020404" pitchFamily="49" charset="0"/>
              </a:rPr>
              <a:t>d = a; // upper 8 bits will be zero filled</a:t>
            </a:r>
          </a:p>
        </p:txBody>
      </p:sp>
      <p:sp>
        <p:nvSpPr>
          <p:cNvPr id="3" name="Slide Number Placeholder 2"/>
          <p:cNvSpPr>
            <a:spLocks noGrp="1"/>
          </p:cNvSpPr>
          <p:nvPr>
            <p:ph type="sldNum" sz="quarter" idx="12"/>
          </p:nvPr>
        </p:nvSpPr>
        <p:spPr/>
        <p:txBody>
          <a:bodyPr/>
          <a:lstStyle/>
          <a:p>
            <a:fld id="{EE2556C5-CE8C-6547-B838-EA80C61A4AF7}" type="slidenum">
              <a:rPr lang="en-US" smtClean="0"/>
              <a:pPr/>
              <a:t>71</a:t>
            </a:fld>
            <a:endParaRPr lang="en-US" dirty="0"/>
          </a:p>
        </p:txBody>
      </p:sp>
    </p:spTree>
    <p:extLst>
      <p:ext uri="{BB962C8B-B14F-4D97-AF65-F5344CB8AC3E}">
        <p14:creationId xmlns:p14="http://schemas.microsoft.com/office/powerpoint/2010/main" val="25796919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拷贝</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对于非组合型数组，在发生书组间拷贝时，则要求做左右两侧操作数的维度和大小必须严格一致。</a:t>
            </a:r>
            <a:endParaRPr lang="en-US" altLang="zh-CN" dirty="0"/>
          </a:p>
          <a:p>
            <a:pPr marL="375512" lvl="3" indent="0">
              <a:lnSpc>
                <a:spcPct val="80000"/>
              </a:lnSpc>
              <a:buNone/>
            </a:pPr>
            <a:r>
              <a:rPr lang="en-US" sz="1700" b="1" dirty="0">
                <a:latin typeface="Courier New" panose="02070309020205020404" pitchFamily="49" charset="0"/>
                <a:cs typeface="Courier New" panose="02070309020205020404" pitchFamily="49" charset="0"/>
              </a:rPr>
              <a:t>logic [31:0] a [2:0][9:0];</a:t>
            </a:r>
          </a:p>
          <a:p>
            <a:pPr marL="375512" lvl="3" indent="0">
              <a:lnSpc>
                <a:spcPct val="80000"/>
              </a:lnSpc>
              <a:buNone/>
            </a:pPr>
            <a:r>
              <a:rPr lang="pl-PL" sz="1700" b="1" dirty="0">
                <a:latin typeface="Courier New" panose="02070309020205020404" pitchFamily="49" charset="0"/>
                <a:cs typeface="Courier New" panose="02070309020205020404" pitchFamily="49" charset="0"/>
              </a:rPr>
              <a:t>logic [0:31] b [1:3][1:10];</a:t>
            </a:r>
          </a:p>
          <a:p>
            <a:pPr marL="375512" lvl="3" indent="0">
              <a:lnSpc>
                <a:spcPct val="80000"/>
              </a:lnSpc>
              <a:buNone/>
            </a:pPr>
            <a:r>
              <a:rPr lang="en-US" sz="1700" b="1" dirty="0">
                <a:latin typeface="Courier New" panose="02070309020205020404" pitchFamily="49" charset="0"/>
                <a:cs typeface="Courier New" panose="02070309020205020404" pitchFamily="49" charset="0"/>
              </a:rPr>
              <a:t>a = b; // assign unpacked array to unpacked array</a:t>
            </a:r>
          </a:p>
          <a:p>
            <a:pPr marL="344487" lvl="3" indent="-342900">
              <a:spcBef>
                <a:spcPts val="1200"/>
              </a:spcBef>
              <a:buFont typeface="Arial" panose="020B0604020202020204" pitchFamily="34" charset="0"/>
              <a:buChar char="•"/>
            </a:pPr>
            <a:r>
              <a:rPr lang="zh-CN" altLang="en-US" sz="2200" dirty="0"/>
              <a:t>非组合型数组无法直接赋值给组合型数组，同样地，组合型数组也无法直接赋值给非组合型数组。</a:t>
            </a:r>
            <a:endParaRPr lang="en-US"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72</a:t>
            </a:fld>
            <a:endParaRPr lang="en-US" dirty="0"/>
          </a:p>
        </p:txBody>
      </p:sp>
    </p:spTree>
    <p:extLst>
      <p:ext uri="{BB962C8B-B14F-4D97-AF65-F5344CB8AC3E}">
        <p14:creationId xmlns:p14="http://schemas.microsoft.com/office/powerpoint/2010/main" val="855400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en-US" altLang="zh-CN" sz="2800" dirty="0" err="1">
                <a:solidFill>
                  <a:schemeClr val="bg1">
                    <a:lumMod val="65000"/>
                  </a:schemeClr>
                </a:solidFill>
              </a:rPr>
              <a:t>foreach</a:t>
            </a:r>
            <a:r>
              <a:rPr lang="zh-CN" altLang="en-US" sz="2800" dirty="0">
                <a:solidFill>
                  <a:schemeClr val="bg1">
                    <a:lumMod val="65000"/>
                  </a:schemeClr>
                </a:solidFill>
              </a:rPr>
              <a:t>循环结构</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SV</a:t>
            </a:r>
            <a:r>
              <a:rPr lang="zh-CN" altLang="en-US" dirty="0"/>
              <a:t>添加</a:t>
            </a:r>
            <a:r>
              <a:rPr lang="en-US" altLang="zh-CN" dirty="0" err="1"/>
              <a:t>foreach</a:t>
            </a:r>
            <a:r>
              <a:rPr lang="zh-CN" altLang="en-US" dirty="0"/>
              <a:t>循环来对一维或者多维数组进行循环索引，而不需要指定该数组的维度大小。</a:t>
            </a:r>
            <a:endParaRPr lang="en-US" altLang="zh-CN" dirty="0"/>
          </a:p>
          <a:p>
            <a:pPr marL="375512" lvl="3" indent="0">
              <a:lnSpc>
                <a:spcPct val="80000"/>
              </a:lnSpc>
              <a:buNone/>
            </a:pPr>
            <a:r>
              <a:rPr lang="en-US" sz="1700" b="1" dirty="0" err="1">
                <a:latin typeface="Courier New" panose="02070309020205020404" pitchFamily="49" charset="0"/>
                <a:cs typeface="Courier New" panose="02070309020205020404" pitchFamily="49" charset="0"/>
              </a:rPr>
              <a:t>int</a:t>
            </a:r>
            <a:r>
              <a:rPr lang="en-US" sz="1700" b="1" dirty="0">
                <a:latin typeface="Courier New" panose="02070309020205020404" pitchFamily="49" charset="0"/>
                <a:cs typeface="Courier New" panose="02070309020205020404" pitchFamily="49" charset="0"/>
              </a:rPr>
              <a:t> sum [1:8] [1:3];</a:t>
            </a:r>
          </a:p>
          <a:p>
            <a:pPr marL="375512" lvl="3" indent="0">
              <a:lnSpc>
                <a:spcPct val="80000"/>
              </a:lnSpc>
              <a:buNone/>
            </a:pPr>
            <a:r>
              <a:rPr lang="en-US" sz="1700" b="1" dirty="0" err="1">
                <a:latin typeface="Courier New" panose="02070309020205020404" pitchFamily="49" charset="0"/>
                <a:cs typeface="Courier New" panose="02070309020205020404" pitchFamily="49" charset="0"/>
              </a:rPr>
              <a:t>foreach</a:t>
            </a:r>
            <a:r>
              <a:rPr lang="en-US" sz="1700" b="1" dirty="0">
                <a:latin typeface="Courier New" panose="02070309020205020404" pitchFamily="49" charset="0"/>
                <a:cs typeface="Courier New" panose="02070309020205020404" pitchFamily="49" charset="0"/>
              </a:rPr>
              <a:t> ( sum[</a:t>
            </a:r>
            <a:r>
              <a:rPr lang="en-US" sz="1700" b="1" dirty="0" err="1">
                <a:latin typeface="Courier New" panose="02070309020205020404" pitchFamily="49" charset="0"/>
                <a:cs typeface="Courier New" panose="02070309020205020404" pitchFamily="49" charset="0"/>
              </a:rPr>
              <a:t>i,j</a:t>
            </a:r>
            <a:r>
              <a:rPr lang="en-US" sz="1700" b="1" dirty="0">
                <a:latin typeface="Courier New" panose="02070309020205020404" pitchFamily="49" charset="0"/>
                <a:cs typeface="Courier New" panose="02070309020205020404" pitchFamily="49" charset="0"/>
              </a:rPr>
              <a:t>] )</a:t>
            </a:r>
          </a:p>
          <a:p>
            <a:pPr marL="375512" lvl="3" indent="0">
              <a:lnSpc>
                <a:spcPct val="80000"/>
              </a:lnSpc>
              <a:buNone/>
            </a:pPr>
            <a:r>
              <a:rPr lang="en-US" sz="1700" b="1" dirty="0">
                <a:latin typeface="Courier New" panose="02070309020205020404" pitchFamily="49" charset="0"/>
                <a:cs typeface="Courier New" panose="02070309020205020404" pitchFamily="49" charset="0"/>
              </a:rPr>
              <a:t>sum[i][j] = i + j; // initialize array</a:t>
            </a:r>
          </a:p>
          <a:p>
            <a:pPr marL="344487" lvl="3" indent="-342900">
              <a:spcBef>
                <a:spcPts val="1200"/>
              </a:spcBef>
              <a:buFont typeface="Arial" panose="020B0604020202020204" pitchFamily="34" charset="0"/>
              <a:buChar char="•"/>
            </a:pPr>
            <a:r>
              <a:rPr lang="en-US" altLang="zh-CN" sz="2200" dirty="0" err="1"/>
              <a:t>foreach</a:t>
            </a:r>
            <a:r>
              <a:rPr lang="zh-CN" altLang="en-US" sz="2200" dirty="0"/>
              <a:t>循环结构中的变量无需声明。</a:t>
            </a:r>
            <a:endParaRPr lang="en-US" altLang="zh-CN" sz="2200" dirty="0"/>
          </a:p>
          <a:p>
            <a:pPr marL="344487" lvl="3" indent="-342900">
              <a:spcBef>
                <a:spcPts val="1200"/>
              </a:spcBef>
              <a:buFont typeface="Arial" panose="020B0604020202020204" pitchFamily="34" charset="0"/>
              <a:buChar char="•"/>
            </a:pPr>
            <a:r>
              <a:rPr lang="en-US" sz="2200" dirty="0" err="1"/>
              <a:t>foreach</a:t>
            </a:r>
            <a:r>
              <a:rPr lang="zh-CN" altLang="en-US" sz="2200" dirty="0"/>
              <a:t>循环结构中的变量是只读的，其作用域只在此循环结构中。</a:t>
            </a:r>
            <a:endParaRPr lang="en-US" sz="2200" dirty="0"/>
          </a:p>
          <a:p>
            <a:pPr marL="375512" lvl="3" indent="0">
              <a:lnSpc>
                <a:spcPct val="80000"/>
              </a:lnSpc>
              <a:buNone/>
            </a:pPr>
            <a:endParaRPr lang="en-US" sz="17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73</a:t>
            </a:fld>
            <a:endParaRPr lang="en-US" dirty="0"/>
          </a:p>
        </p:txBody>
      </p:sp>
    </p:spTree>
    <p:extLst>
      <p:ext uri="{BB962C8B-B14F-4D97-AF65-F5344CB8AC3E}">
        <p14:creationId xmlns:p14="http://schemas.microsoft.com/office/powerpoint/2010/main" val="3031144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系统函数</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sz="1800" dirty="0"/>
              <a:t>$dimensions(</a:t>
            </a:r>
            <a:r>
              <a:rPr lang="en-US" sz="1800" dirty="0" err="1"/>
              <a:t>array_name</a:t>
            </a:r>
            <a:r>
              <a:rPr lang="en-US" sz="1800" dirty="0"/>
              <a:t>)</a:t>
            </a:r>
            <a:r>
              <a:rPr lang="zh-CN" altLang="en-US" sz="1800" dirty="0"/>
              <a:t>用来返回数组的维度。</a:t>
            </a:r>
            <a:endParaRPr lang="en-US" altLang="zh-CN" sz="1800" dirty="0"/>
          </a:p>
          <a:p>
            <a:pPr marL="344487" indent="-342900">
              <a:buFont typeface="Arial" panose="020B0604020202020204" pitchFamily="34" charset="0"/>
              <a:buChar char="•"/>
            </a:pPr>
            <a:r>
              <a:rPr lang="en-US" sz="1800" dirty="0"/>
              <a:t>$left(</a:t>
            </a:r>
            <a:r>
              <a:rPr lang="en-US" sz="1800" dirty="0" err="1"/>
              <a:t>array_name</a:t>
            </a:r>
            <a:r>
              <a:rPr lang="en-US" sz="1800" dirty="0"/>
              <a:t>, dimension)</a:t>
            </a:r>
            <a:r>
              <a:rPr lang="zh-CN" altLang="en-US" sz="1800" dirty="0"/>
              <a:t>返回指定维度的最左索引值（</a:t>
            </a:r>
            <a:r>
              <a:rPr lang="en-US" altLang="zh-CN" sz="1800" dirty="0" err="1"/>
              <a:t>msb</a:t>
            </a:r>
            <a:r>
              <a:rPr lang="zh-CN" altLang="en-US" sz="1800" dirty="0"/>
              <a:t>）。</a:t>
            </a:r>
            <a:endParaRPr lang="en-US" altLang="zh-CN" sz="1800" dirty="0"/>
          </a:p>
          <a:p>
            <a:pPr marL="375512" lvl="3" indent="0">
              <a:lnSpc>
                <a:spcPct val="80000"/>
              </a:lnSpc>
              <a:buNone/>
            </a:pPr>
            <a:r>
              <a:rPr lang="en-US" sz="1700" b="1" dirty="0">
                <a:latin typeface="Courier New" panose="02070309020205020404" pitchFamily="49" charset="0"/>
                <a:cs typeface="Courier New" panose="02070309020205020404" pitchFamily="49" charset="0"/>
              </a:rPr>
              <a:t>logic [1:2][7:0] word [0:3][4:1];</a:t>
            </a:r>
          </a:p>
          <a:p>
            <a:pPr marL="375512" lvl="3" indent="0">
              <a:lnSpc>
                <a:spcPct val="80000"/>
              </a:lnSpc>
              <a:buNone/>
            </a:pPr>
            <a:r>
              <a:rPr lang="en-US" sz="1700" b="1" dirty="0">
                <a:latin typeface="Courier New" panose="02070309020205020404" pitchFamily="49" charset="0"/>
                <a:cs typeface="Courier New" panose="02070309020205020404" pitchFamily="49" charset="0"/>
              </a:rPr>
              <a:t>$left(word,1) will return 0</a:t>
            </a:r>
          </a:p>
          <a:p>
            <a:pPr marL="375512" lvl="3" indent="0">
              <a:lnSpc>
                <a:spcPct val="80000"/>
              </a:lnSpc>
              <a:buNone/>
            </a:pPr>
            <a:r>
              <a:rPr lang="en-US" sz="1700" b="1" dirty="0">
                <a:latin typeface="Courier New" panose="02070309020205020404" pitchFamily="49" charset="0"/>
                <a:cs typeface="Courier New" panose="02070309020205020404" pitchFamily="49" charset="0"/>
              </a:rPr>
              <a:t>$left(word,2) will return 4</a:t>
            </a:r>
          </a:p>
          <a:p>
            <a:pPr marL="375512" lvl="3" indent="0">
              <a:lnSpc>
                <a:spcPct val="80000"/>
              </a:lnSpc>
              <a:buNone/>
            </a:pPr>
            <a:r>
              <a:rPr lang="en-US" sz="1700" b="1" dirty="0">
                <a:latin typeface="Courier New" panose="02070309020205020404" pitchFamily="49" charset="0"/>
                <a:cs typeface="Courier New" panose="02070309020205020404" pitchFamily="49" charset="0"/>
              </a:rPr>
              <a:t>$left(word,3) will return 1</a:t>
            </a:r>
          </a:p>
          <a:p>
            <a:pPr marL="375512" lvl="3" indent="0">
              <a:lnSpc>
                <a:spcPct val="80000"/>
              </a:lnSpc>
              <a:buNone/>
            </a:pPr>
            <a:r>
              <a:rPr lang="en-US" sz="1700" b="1" dirty="0">
                <a:latin typeface="Courier New" panose="02070309020205020404" pitchFamily="49" charset="0"/>
                <a:cs typeface="Courier New" panose="02070309020205020404" pitchFamily="49" charset="0"/>
              </a:rPr>
              <a:t>$left(word,4) will return 7</a:t>
            </a:r>
          </a:p>
          <a:p>
            <a:pPr marL="344487" lvl="3" indent="-342900">
              <a:spcBef>
                <a:spcPts val="1200"/>
              </a:spcBef>
              <a:buFont typeface="Arial" panose="020B0604020202020204" pitchFamily="34" charset="0"/>
              <a:buChar char="•"/>
            </a:pPr>
            <a:r>
              <a:rPr lang="zh-CN" altLang="en-US" sz="1800" dirty="0"/>
              <a:t>与</a:t>
            </a:r>
            <a:r>
              <a:rPr lang="en-US" altLang="zh-CN" sz="1800" dirty="0"/>
              <a:t>$left()</a:t>
            </a:r>
            <a:r>
              <a:rPr lang="zh-CN" altLang="en-US" sz="1800" dirty="0"/>
              <a:t>类似的，还有</a:t>
            </a:r>
            <a:r>
              <a:rPr lang="en-US" altLang="zh-CN" sz="1800" dirty="0"/>
              <a:t>${right, low, high}(</a:t>
            </a:r>
            <a:r>
              <a:rPr lang="en-US" altLang="zh-CN" sz="1800" dirty="0" err="1"/>
              <a:t>array_name</a:t>
            </a:r>
            <a:r>
              <a:rPr lang="en-US" altLang="zh-CN" sz="1800" dirty="0"/>
              <a:t>, dimension)</a:t>
            </a:r>
            <a:r>
              <a:rPr lang="zh-CN" altLang="en-US" sz="1800" dirty="0"/>
              <a:t>。</a:t>
            </a:r>
            <a:endParaRPr lang="en-US" altLang="zh-CN" sz="1800" dirty="0"/>
          </a:p>
          <a:p>
            <a:pPr marL="344487" lvl="3" indent="-342900">
              <a:spcBef>
                <a:spcPts val="1200"/>
              </a:spcBef>
              <a:buFont typeface="Arial" panose="020B0604020202020204" pitchFamily="34" charset="0"/>
              <a:buChar char="•"/>
            </a:pPr>
            <a:r>
              <a:rPr lang="en-US" sz="1800" dirty="0"/>
              <a:t>$size(</a:t>
            </a:r>
            <a:r>
              <a:rPr lang="en-US" sz="1800" dirty="0" err="1"/>
              <a:t>array_name</a:t>
            </a:r>
            <a:r>
              <a:rPr lang="en-US" sz="1800" dirty="0"/>
              <a:t>, dimension)</a:t>
            </a:r>
            <a:r>
              <a:rPr lang="zh-CN" altLang="en-US" sz="1800" dirty="0"/>
              <a:t>可以返回指定维度的尺寸大小。</a:t>
            </a:r>
            <a:endParaRPr lang="en-US" altLang="zh-CN" sz="1800" dirty="0"/>
          </a:p>
          <a:p>
            <a:pPr marL="344487" lvl="3" indent="-342900">
              <a:spcBef>
                <a:spcPts val="1200"/>
              </a:spcBef>
              <a:buFont typeface="Arial" panose="020B0604020202020204" pitchFamily="34" charset="0"/>
              <a:buChar char="•"/>
            </a:pPr>
            <a:r>
              <a:rPr lang="en-US" sz="1800" dirty="0"/>
              <a:t>$increment(</a:t>
            </a:r>
            <a:r>
              <a:rPr lang="en-US" sz="1800" dirty="0" err="1"/>
              <a:t>array_name</a:t>
            </a:r>
            <a:r>
              <a:rPr lang="en-US" sz="1800" dirty="0"/>
              <a:t>, dimension)</a:t>
            </a:r>
            <a:r>
              <a:rPr lang="zh-CN" altLang="en-US" sz="1800" dirty="0"/>
              <a:t>，如果指定维度的最左索引值大于或等于最右索引值，那么返回</a:t>
            </a:r>
            <a:r>
              <a:rPr lang="en-US" altLang="zh-CN" sz="1800" dirty="0"/>
              <a:t>1</a:t>
            </a:r>
            <a:r>
              <a:rPr lang="zh-CN" altLang="en-US" sz="1800" dirty="0"/>
              <a:t>，否则返回</a:t>
            </a:r>
            <a:r>
              <a:rPr lang="en-US" altLang="zh-CN" sz="1800" dirty="0"/>
              <a:t>-1</a:t>
            </a:r>
            <a:r>
              <a:rPr lang="zh-CN" altLang="en-US" sz="1800" dirty="0"/>
              <a:t>。</a:t>
            </a:r>
            <a:endParaRPr lang="en-US" altLang="zh-CN" sz="1800" dirty="0"/>
          </a:p>
          <a:p>
            <a:pPr marL="344487" lvl="3" indent="-342900">
              <a:spcBef>
                <a:spcPts val="1200"/>
              </a:spcBef>
              <a:buFont typeface="Arial" panose="020B0604020202020204" pitchFamily="34" charset="0"/>
              <a:buChar char="•"/>
            </a:pPr>
            <a:r>
              <a:rPr lang="en-US" sz="1800" dirty="0"/>
              <a:t>$bits(expression)</a:t>
            </a:r>
            <a:r>
              <a:rPr lang="zh-CN" altLang="en-US" sz="1800" dirty="0"/>
              <a:t>可以用来返回数组存储的比特数目。</a:t>
            </a:r>
            <a:endParaRPr lang="en-US" altLang="zh-CN" sz="1800" dirty="0"/>
          </a:p>
          <a:p>
            <a:pPr marL="375512" lvl="3" indent="0">
              <a:lnSpc>
                <a:spcPct val="80000"/>
              </a:lnSpc>
              <a:buNone/>
            </a:pPr>
            <a:r>
              <a:rPr lang="de-DE" sz="1700" b="1" dirty="0">
                <a:latin typeface="Courier New" panose="02070309020205020404" pitchFamily="49" charset="0"/>
                <a:cs typeface="Courier New" panose="02070309020205020404" pitchFamily="49" charset="0"/>
              </a:rPr>
              <a:t>wire [3:0][7:0] </a:t>
            </a:r>
            <a:r>
              <a:rPr lang="en-US" altLang="zh-CN" sz="1700" b="1" dirty="0">
                <a:latin typeface="Courier New" panose="02070309020205020404" pitchFamily="49" charset="0"/>
                <a:cs typeface="Courier New" panose="02070309020205020404" pitchFamily="49" charset="0"/>
              </a:rPr>
              <a:t>a</a:t>
            </a:r>
            <a:r>
              <a:rPr lang="de-DE" sz="1700" b="1" dirty="0">
                <a:latin typeface="Courier New" panose="02070309020205020404" pitchFamily="49" charset="0"/>
                <a:cs typeface="Courier New" panose="02070309020205020404" pitchFamily="49" charset="0"/>
              </a:rPr>
              <a:t> [0:15]; // $bits(a) </a:t>
            </a:r>
            <a:r>
              <a:rPr lang="zh-CN" altLang="en-US" sz="1700" b="1" dirty="0">
                <a:latin typeface="Courier New" panose="02070309020205020404" pitchFamily="49" charset="0"/>
                <a:cs typeface="Courier New" panose="02070309020205020404" pitchFamily="49" charset="0"/>
              </a:rPr>
              <a:t>返回</a:t>
            </a:r>
            <a:r>
              <a:rPr lang="en-US" altLang="zh-CN" sz="1700" b="1" dirty="0">
                <a:latin typeface="Courier New" panose="02070309020205020404" pitchFamily="49" charset="0"/>
                <a:cs typeface="Courier New" panose="02070309020205020404" pitchFamily="49" charset="0"/>
              </a:rPr>
              <a:t>512</a:t>
            </a:r>
            <a:endParaRPr lang="de-DE" sz="1700" b="1" dirty="0">
              <a:latin typeface="Courier New" panose="02070309020205020404" pitchFamily="49" charset="0"/>
              <a:cs typeface="Courier New" panose="02070309020205020404" pitchFamily="49" charset="0"/>
            </a:endParaRPr>
          </a:p>
          <a:p>
            <a:pPr marL="375512" lvl="3" indent="0">
              <a:lnSpc>
                <a:spcPct val="80000"/>
              </a:lnSpc>
              <a:buNone/>
            </a:pPr>
            <a:r>
              <a:rPr lang="en-US" sz="1700" b="1" dirty="0" err="1">
                <a:latin typeface="Courier New" panose="02070309020205020404" pitchFamily="49" charset="0"/>
                <a:cs typeface="Courier New" panose="02070309020205020404" pitchFamily="49" charset="0"/>
              </a:rPr>
              <a:t>struct</a:t>
            </a:r>
            <a:r>
              <a:rPr lang="en-US" sz="1700" b="1" dirty="0">
                <a:latin typeface="Courier New" panose="02070309020205020404" pitchFamily="49" charset="0"/>
                <a:cs typeface="Courier New" panose="02070309020205020404" pitchFamily="49" charset="0"/>
              </a:rPr>
              <a:t> packed {byte tag; logic [31:0] </a:t>
            </a:r>
            <a:r>
              <a:rPr lang="en-US" sz="1700" b="1" dirty="0" err="1">
                <a:latin typeface="Courier New" panose="02070309020205020404" pitchFamily="49" charset="0"/>
                <a:cs typeface="Courier New" panose="02070309020205020404" pitchFamily="49" charset="0"/>
              </a:rPr>
              <a:t>addr</a:t>
            </a:r>
            <a:r>
              <a:rPr lang="en-US" sz="1700" b="1" dirty="0">
                <a:latin typeface="Courier New" panose="02070309020205020404" pitchFamily="49" charset="0"/>
                <a:cs typeface="Courier New" panose="02070309020205020404" pitchFamily="49" charset="0"/>
              </a:rPr>
              <a:t>;} b; $bits(b) </a:t>
            </a:r>
            <a:r>
              <a:rPr lang="zh-CN" altLang="en-US" sz="1700" b="1" dirty="0">
                <a:latin typeface="Courier New" panose="02070309020205020404" pitchFamily="49" charset="0"/>
                <a:cs typeface="Courier New" panose="02070309020205020404" pitchFamily="49" charset="0"/>
              </a:rPr>
              <a:t>返回</a:t>
            </a:r>
            <a:r>
              <a:rPr lang="en-US" altLang="zh-CN" sz="1700" b="1" dirty="0">
                <a:latin typeface="Courier New" panose="02070309020205020404" pitchFamily="49" charset="0"/>
                <a:cs typeface="Courier New" panose="02070309020205020404" pitchFamily="49" charset="0"/>
              </a:rPr>
              <a:t>40</a:t>
            </a:r>
            <a:endParaRPr lang="en-US" sz="17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74</a:t>
            </a:fld>
            <a:endParaRPr lang="en-US" dirty="0"/>
          </a:p>
        </p:txBody>
      </p:sp>
    </p:spTree>
    <p:extLst>
      <p:ext uri="{BB962C8B-B14F-4D97-AF65-F5344CB8AC3E}">
        <p14:creationId xmlns:p14="http://schemas.microsoft.com/office/powerpoint/2010/main" val="18838168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动态数组</a:t>
            </a:r>
            <a:endParaRPr lang="en-US" sz="2800" dirty="0">
              <a:solidFill>
                <a:schemeClr val="bg1">
                  <a:lumMod val="65000"/>
                </a:schemeClr>
              </a:solidFill>
            </a:endParaRPr>
          </a:p>
        </p:txBody>
      </p:sp>
      <p:sp>
        <p:nvSpPr>
          <p:cNvPr id="5" name="Text Placeholder 4"/>
          <p:cNvSpPr>
            <a:spLocks noGrp="1"/>
          </p:cNvSpPr>
          <p:nvPr>
            <p:ph idx="1"/>
          </p:nvPr>
        </p:nvSpPr>
        <p:spPr/>
        <p:txBody>
          <a:bodyPr/>
          <a:lstStyle/>
          <a:p>
            <a:pPr>
              <a:buFont typeface="Arial" panose="020B0604020202020204" pitchFamily="34" charset="0"/>
              <a:buChar char="•"/>
            </a:pPr>
            <a:r>
              <a:rPr lang="zh-CN" altLang="en-US" dirty="0"/>
              <a:t>与之前的定长数组相比，</a:t>
            </a:r>
            <a:r>
              <a:rPr lang="en-US" altLang="zh-CN" dirty="0"/>
              <a:t>SV</a:t>
            </a:r>
            <a:r>
              <a:rPr lang="zh-CN" altLang="en-US" dirty="0"/>
              <a:t>还提供了可以重新确定大小的动态数组。</a:t>
            </a:r>
            <a:endParaRPr lang="en-US" altLang="zh-CN" dirty="0"/>
          </a:p>
          <a:p>
            <a:pPr>
              <a:buFont typeface="Arial" panose="020B0604020202020204" pitchFamily="34" charset="0"/>
              <a:buChar char="•"/>
            </a:pPr>
            <a:r>
              <a:rPr lang="zh-CN" altLang="en-US" dirty="0"/>
              <a:t>动态数组在声明时需要使用</a:t>
            </a:r>
            <a:r>
              <a:rPr lang="en-US" altLang="zh-CN" dirty="0"/>
              <a:t>[]</a:t>
            </a:r>
            <a:r>
              <a:rPr lang="zh-CN" altLang="en-US" dirty="0"/>
              <a:t>，这表示不会在编译时为其制定尺寸，而是在仿真运行时来确定。</a:t>
            </a:r>
            <a:endParaRPr lang="en-US" altLang="zh-CN" dirty="0"/>
          </a:p>
          <a:p>
            <a:pPr>
              <a:buFont typeface="Arial" panose="020B0604020202020204" pitchFamily="34" charset="0"/>
              <a:buChar char="•"/>
            </a:pPr>
            <a:r>
              <a:rPr lang="zh-CN" altLang="en-US" dirty="0"/>
              <a:t>动态数组一开始为空，而需要使用</a:t>
            </a:r>
            <a:r>
              <a:rPr lang="en-US" altLang="zh-CN" dirty="0"/>
              <a:t>new[]</a:t>
            </a:r>
            <a:r>
              <a:rPr lang="zh-CN" altLang="en-US" dirty="0"/>
              <a:t>来为其分配空间。</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75</a:t>
            </a:fld>
            <a:endParaRPr lang="en-US" dirty="0"/>
          </a:p>
        </p:txBody>
      </p:sp>
      <p:pic>
        <p:nvPicPr>
          <p:cNvPr id="6" name="Picture 5"/>
          <p:cNvPicPr>
            <a:picLocks noChangeAspect="1"/>
          </p:cNvPicPr>
          <p:nvPr/>
        </p:nvPicPr>
        <p:blipFill>
          <a:blip r:embed="rId2" cstate="print"/>
          <a:stretch>
            <a:fillRect/>
          </a:stretch>
        </p:blipFill>
        <p:spPr>
          <a:xfrm>
            <a:off x="769434" y="3429000"/>
            <a:ext cx="6745972" cy="2918845"/>
          </a:xfrm>
          <a:prstGeom prst="rect">
            <a:avLst/>
          </a:prstGeom>
        </p:spPr>
      </p:pic>
    </p:spTree>
    <p:extLst>
      <p:ext uri="{BB962C8B-B14F-4D97-AF65-F5344CB8AC3E}">
        <p14:creationId xmlns:p14="http://schemas.microsoft.com/office/powerpoint/2010/main" val="4006788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动态数组</a:t>
            </a:r>
            <a:endParaRPr lang="en-US" sz="2800" dirty="0">
              <a:solidFill>
                <a:schemeClr val="bg1">
                  <a:lumMod val="65000"/>
                </a:schemeClr>
              </a:solidFill>
            </a:endParaRPr>
          </a:p>
        </p:txBody>
      </p:sp>
      <p:sp>
        <p:nvSpPr>
          <p:cNvPr id="5" name="Text Placeholder 4"/>
          <p:cNvSpPr>
            <a:spLocks noGrp="1"/>
          </p:cNvSpPr>
          <p:nvPr>
            <p:ph idx="1"/>
          </p:nvPr>
        </p:nvSpPr>
        <p:spPr/>
        <p:txBody>
          <a:bodyPr/>
          <a:lstStyle/>
          <a:p>
            <a:pPr>
              <a:buFont typeface="Arial" panose="020B0604020202020204" pitchFamily="34" charset="0"/>
              <a:buChar char="•"/>
            </a:pPr>
            <a:r>
              <a:rPr lang="zh-CN" altLang="en-US" dirty="0"/>
              <a:t>内建方法</a:t>
            </a:r>
            <a:r>
              <a:rPr lang="en-US" altLang="zh-CN" dirty="0"/>
              <a:t>size()</a:t>
            </a:r>
            <a:r>
              <a:rPr lang="zh-CN" altLang="en-US" dirty="0"/>
              <a:t>可以返回动态数组的大小。</a:t>
            </a:r>
            <a:endParaRPr lang="en-US" altLang="zh-CN" dirty="0"/>
          </a:p>
          <a:p>
            <a:pPr>
              <a:buFont typeface="Arial" panose="020B0604020202020204" pitchFamily="34" charset="0"/>
              <a:buChar char="•"/>
            </a:pPr>
            <a:r>
              <a:rPr lang="zh-CN" altLang="en-US" dirty="0"/>
              <a:t>内建方法</a:t>
            </a:r>
            <a:r>
              <a:rPr lang="en-US" altLang="zh-CN" dirty="0"/>
              <a:t>delete()</a:t>
            </a:r>
            <a:r>
              <a:rPr lang="zh-CN" altLang="en-US" dirty="0"/>
              <a:t>可以清空动态数组，使其尺寸变为</a:t>
            </a:r>
            <a:r>
              <a:rPr lang="en-US" altLang="zh-CN" dirty="0"/>
              <a:t>0</a:t>
            </a:r>
            <a:r>
              <a:rPr lang="zh-CN" altLang="en-US" dirty="0"/>
              <a:t>。</a:t>
            </a:r>
            <a:endParaRPr lang="en-US" altLang="zh-CN" dirty="0"/>
          </a:p>
          <a:p>
            <a:pPr>
              <a:buFont typeface="Arial" panose="020B0604020202020204" pitchFamily="34" charset="0"/>
              <a:buChar char="•"/>
            </a:pPr>
            <a:r>
              <a:rPr lang="zh-CN" altLang="en-US" dirty="0"/>
              <a:t>动态数组在声明时也可以完成其初始化</a:t>
            </a:r>
            <a:endParaRPr lang="en-US" altLang="zh-CN" dirty="0"/>
          </a:p>
          <a:p>
            <a:pPr>
              <a:buFont typeface="Arial" panose="020B0604020202020204" pitchFamily="34" charset="0"/>
              <a:buChar char="•"/>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76</a:t>
            </a:fld>
            <a:endParaRPr lang="en-US" dirty="0"/>
          </a:p>
        </p:txBody>
      </p:sp>
      <p:pic>
        <p:nvPicPr>
          <p:cNvPr id="4" name="Picture 3"/>
          <p:cNvPicPr>
            <a:picLocks noChangeAspect="1"/>
          </p:cNvPicPr>
          <p:nvPr/>
        </p:nvPicPr>
        <p:blipFill>
          <a:blip r:embed="rId2" cstate="print"/>
          <a:stretch>
            <a:fillRect/>
          </a:stretch>
        </p:blipFill>
        <p:spPr>
          <a:xfrm>
            <a:off x="768388" y="3057525"/>
            <a:ext cx="5800725" cy="1247775"/>
          </a:xfrm>
          <a:prstGeom prst="rect">
            <a:avLst/>
          </a:prstGeom>
        </p:spPr>
      </p:pic>
    </p:spTree>
    <p:extLst>
      <p:ext uri="{BB962C8B-B14F-4D97-AF65-F5344CB8AC3E}">
        <p14:creationId xmlns:p14="http://schemas.microsoft.com/office/powerpoint/2010/main" val="1577104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队列</a:t>
            </a:r>
            <a:endParaRPr lang="en-US" sz="2800" dirty="0">
              <a:solidFill>
                <a:schemeClr val="bg1">
                  <a:lumMod val="65000"/>
                </a:schemeClr>
              </a:solidFill>
            </a:endParaRPr>
          </a:p>
        </p:txBody>
      </p:sp>
      <p:sp>
        <p:nvSpPr>
          <p:cNvPr id="5" name="Text Placeholder 4"/>
          <p:cNvSpPr>
            <a:spLocks noGrp="1"/>
          </p:cNvSpPr>
          <p:nvPr>
            <p:ph idx="1"/>
          </p:nvPr>
        </p:nvSpPr>
        <p:spPr/>
        <p:txBody>
          <a:bodyPr/>
          <a:lstStyle/>
          <a:p>
            <a:pPr>
              <a:buFont typeface="Arial" panose="020B0604020202020204" pitchFamily="34" charset="0"/>
              <a:buChar char="•"/>
            </a:pPr>
            <a:r>
              <a:rPr lang="en-US" dirty="0"/>
              <a:t>SV</a:t>
            </a:r>
            <a:r>
              <a:rPr lang="zh-CN" altLang="en-US" dirty="0"/>
              <a:t>引入了队列类型，它结合了数组和链表。</a:t>
            </a:r>
            <a:endParaRPr lang="en-US" altLang="zh-CN" dirty="0"/>
          </a:p>
          <a:p>
            <a:pPr>
              <a:buFont typeface="Arial" panose="020B0604020202020204" pitchFamily="34" charset="0"/>
              <a:buChar char="•"/>
            </a:pPr>
            <a:r>
              <a:rPr lang="zh-CN" altLang="en-US" dirty="0"/>
              <a:t>可以在队列的任何位置添加或者删除数据成员。</a:t>
            </a:r>
            <a:endParaRPr lang="en-US" altLang="zh-CN" dirty="0"/>
          </a:p>
          <a:p>
            <a:pPr>
              <a:buFont typeface="Arial" panose="020B0604020202020204" pitchFamily="34" charset="0"/>
              <a:buChar char="•"/>
            </a:pPr>
            <a:r>
              <a:rPr lang="zh-CN" altLang="en-US" dirty="0"/>
              <a:t>可以通过索引来访问队列的任何一个成员。</a:t>
            </a:r>
            <a:endParaRPr lang="en-US" altLang="zh-CN" dirty="0"/>
          </a:p>
          <a:p>
            <a:pPr>
              <a:buFont typeface="Arial" panose="020B0604020202020204" pitchFamily="34" charset="0"/>
              <a:buChar char="•"/>
            </a:pPr>
            <a:r>
              <a:rPr lang="zh-CN" altLang="en-US" dirty="0"/>
              <a:t>通过</a:t>
            </a:r>
            <a:r>
              <a:rPr lang="en-US" altLang="zh-CN" dirty="0"/>
              <a:t>[$]</a:t>
            </a:r>
            <a:r>
              <a:rPr lang="zh-CN" altLang="en-US" dirty="0"/>
              <a:t>来声明队列，队列的索引值从</a:t>
            </a:r>
            <a:r>
              <a:rPr lang="en-US" altLang="zh-CN" dirty="0"/>
              <a:t>0</a:t>
            </a:r>
            <a:r>
              <a:rPr lang="zh-CN" altLang="en-US" dirty="0"/>
              <a:t>到</a:t>
            </a:r>
            <a:r>
              <a:rPr lang="en-US" altLang="zh-CN" dirty="0"/>
              <a:t>$</a:t>
            </a:r>
            <a:r>
              <a:rPr lang="zh-CN" altLang="en-US" dirty="0"/>
              <a:t>。</a:t>
            </a:r>
            <a:endParaRPr lang="en-US" altLang="zh-CN" dirty="0"/>
          </a:p>
          <a:p>
            <a:pPr>
              <a:buFont typeface="Arial" panose="020B0604020202020204" pitchFamily="34" charset="0"/>
              <a:buChar char="•"/>
            </a:pPr>
            <a:r>
              <a:rPr lang="zh-CN" altLang="en-US" dirty="0"/>
              <a:t>可以通过内建方法</a:t>
            </a:r>
            <a:r>
              <a:rPr lang="en-US" altLang="zh-CN" dirty="0" err="1"/>
              <a:t>push_back</a:t>
            </a:r>
            <a:r>
              <a:rPr lang="en-US" altLang="zh-CN" dirty="0"/>
              <a:t>(</a:t>
            </a:r>
            <a:r>
              <a:rPr lang="en-US" altLang="zh-CN" dirty="0" err="1"/>
              <a:t>val</a:t>
            </a:r>
            <a:r>
              <a:rPr lang="en-US" altLang="zh-CN" dirty="0"/>
              <a:t>)</a:t>
            </a:r>
            <a:r>
              <a:rPr lang="zh-CN" altLang="en-US" dirty="0"/>
              <a:t>、</a:t>
            </a:r>
            <a:r>
              <a:rPr lang="en-US" altLang="zh-CN" dirty="0" err="1"/>
              <a:t>push_front</a:t>
            </a:r>
            <a:r>
              <a:rPr lang="en-US" altLang="zh-CN" dirty="0"/>
              <a:t>(</a:t>
            </a:r>
            <a:r>
              <a:rPr lang="en-US" altLang="zh-CN" dirty="0" err="1"/>
              <a:t>val</a:t>
            </a:r>
            <a:r>
              <a:rPr lang="en-US" altLang="zh-CN" dirty="0"/>
              <a:t>)</a:t>
            </a:r>
            <a:r>
              <a:rPr lang="zh-CN" altLang="en-US" dirty="0"/>
              <a:t>、</a:t>
            </a:r>
            <a:r>
              <a:rPr lang="en-US" altLang="zh-CN" dirty="0" err="1"/>
              <a:t>pop_back</a:t>
            </a:r>
            <a:r>
              <a:rPr lang="en-US" altLang="zh-CN" dirty="0"/>
              <a:t>()</a:t>
            </a:r>
            <a:r>
              <a:rPr lang="zh-CN" altLang="en-US" dirty="0"/>
              <a:t>和</a:t>
            </a:r>
            <a:r>
              <a:rPr lang="en-US" altLang="zh-CN" dirty="0" err="1"/>
              <a:t>pop_front</a:t>
            </a:r>
            <a:r>
              <a:rPr lang="en-US" altLang="zh-CN" dirty="0"/>
              <a:t>()</a:t>
            </a:r>
            <a:r>
              <a:rPr lang="zh-CN" altLang="en-US" dirty="0"/>
              <a:t>来顺序添加或者移除并且获得数据成员。</a:t>
            </a:r>
            <a:endParaRPr lang="en-US" altLang="zh-CN" dirty="0"/>
          </a:p>
          <a:p>
            <a:pPr>
              <a:buFont typeface="Arial" panose="020B0604020202020204" pitchFamily="34" charset="0"/>
              <a:buChar char="•"/>
            </a:pPr>
            <a:r>
              <a:rPr lang="zh-CN" altLang="en-US" dirty="0"/>
              <a:t>可以通过</a:t>
            </a:r>
            <a:r>
              <a:rPr lang="en-US" altLang="zh-CN" dirty="0"/>
              <a:t>insert(</a:t>
            </a:r>
            <a:r>
              <a:rPr lang="en-US" altLang="zh-CN" dirty="0" err="1"/>
              <a:t>val</a:t>
            </a:r>
            <a:r>
              <a:rPr lang="en-US" altLang="zh-CN" dirty="0"/>
              <a:t>, </a:t>
            </a:r>
            <a:r>
              <a:rPr lang="en-US" altLang="zh-CN" dirty="0" err="1"/>
              <a:t>pos</a:t>
            </a:r>
            <a:r>
              <a:rPr lang="en-US" altLang="zh-CN" dirty="0"/>
              <a:t>)</a:t>
            </a:r>
            <a:r>
              <a:rPr lang="zh-CN" altLang="en-US" dirty="0"/>
              <a:t>来在指定位置插入数据成员。</a:t>
            </a:r>
            <a:endParaRPr lang="en-US" altLang="zh-CN" dirty="0"/>
          </a:p>
          <a:p>
            <a:pPr>
              <a:buFont typeface="Arial" panose="020B0604020202020204" pitchFamily="34" charset="0"/>
              <a:buChar char="•"/>
            </a:pPr>
            <a:r>
              <a:rPr lang="zh-CN" altLang="en-US" dirty="0"/>
              <a:t>可以通过</a:t>
            </a:r>
            <a:r>
              <a:rPr lang="en-US" altLang="zh-CN" dirty="0"/>
              <a:t>delete()</a:t>
            </a:r>
            <a:r>
              <a:rPr lang="zh-CN" altLang="en-US" dirty="0"/>
              <a:t>来删除所有数据成员。</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77</a:t>
            </a:fld>
            <a:endParaRPr lang="en-US" dirty="0"/>
          </a:p>
        </p:txBody>
      </p:sp>
    </p:spTree>
    <p:extLst>
      <p:ext uri="{BB962C8B-B14F-4D97-AF65-F5344CB8AC3E}">
        <p14:creationId xmlns:p14="http://schemas.microsoft.com/office/powerpoint/2010/main" val="2214959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队列</a:t>
            </a:r>
            <a:endParaRPr lang="en-US" sz="2800" dirty="0">
              <a:solidFill>
                <a:schemeClr val="bg1">
                  <a:lumMod val="65000"/>
                </a:schemeClr>
              </a:solidFill>
            </a:endParaRPr>
          </a:p>
        </p:txBody>
      </p:sp>
      <p:sp>
        <p:nvSpPr>
          <p:cNvPr id="5" name="Text Placeholder 4"/>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78</a:t>
            </a:fld>
            <a:endParaRPr lang="en-US" dirty="0"/>
          </a:p>
        </p:txBody>
      </p:sp>
      <p:pic>
        <p:nvPicPr>
          <p:cNvPr id="4" name="Picture 3"/>
          <p:cNvPicPr>
            <a:picLocks noChangeAspect="1"/>
          </p:cNvPicPr>
          <p:nvPr/>
        </p:nvPicPr>
        <p:blipFill>
          <a:blip r:embed="rId2" cstate="print"/>
          <a:stretch>
            <a:fillRect/>
          </a:stretch>
        </p:blipFill>
        <p:spPr>
          <a:xfrm>
            <a:off x="457200" y="1785956"/>
            <a:ext cx="7807622" cy="4267897"/>
          </a:xfrm>
          <a:prstGeom prst="rect">
            <a:avLst/>
          </a:prstGeom>
        </p:spPr>
      </p:pic>
    </p:spTree>
    <p:extLst>
      <p:ext uri="{BB962C8B-B14F-4D97-AF65-F5344CB8AC3E}">
        <p14:creationId xmlns:p14="http://schemas.microsoft.com/office/powerpoint/2010/main" val="12711531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队列</a:t>
            </a:r>
            <a:endParaRPr lang="en-US" sz="2800" dirty="0">
              <a:solidFill>
                <a:schemeClr val="bg1">
                  <a:lumMod val="65000"/>
                </a:schemeClr>
              </a:solidFill>
            </a:endParaRPr>
          </a:p>
        </p:txBody>
      </p:sp>
      <p:sp>
        <p:nvSpPr>
          <p:cNvPr id="5" name="Text Placeholder 4"/>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79</a:t>
            </a:fld>
            <a:endParaRPr lang="en-US" dirty="0"/>
          </a:p>
        </p:txBody>
      </p:sp>
      <p:pic>
        <p:nvPicPr>
          <p:cNvPr id="6" name="Picture 5"/>
          <p:cNvPicPr>
            <a:picLocks noChangeAspect="1"/>
          </p:cNvPicPr>
          <p:nvPr/>
        </p:nvPicPr>
        <p:blipFill>
          <a:blip r:embed="rId2" cstate="print"/>
          <a:stretch>
            <a:fillRect/>
          </a:stretch>
        </p:blipFill>
        <p:spPr>
          <a:xfrm>
            <a:off x="455613" y="1333040"/>
            <a:ext cx="6943163" cy="4973535"/>
          </a:xfrm>
          <a:prstGeom prst="rect">
            <a:avLst/>
          </a:prstGeom>
        </p:spPr>
      </p:pic>
    </p:spTree>
    <p:extLst>
      <p:ext uri="{BB962C8B-B14F-4D97-AF65-F5344CB8AC3E}">
        <p14:creationId xmlns:p14="http://schemas.microsoft.com/office/powerpoint/2010/main" val="4034201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设计特性优化</a:t>
            </a:r>
            <a:br>
              <a:rPr lang="en-US" altLang="zh-CN" dirty="0"/>
            </a:br>
            <a:r>
              <a:rPr lang="zh-CN" altLang="en-US" sz="2400" dirty="0">
                <a:solidFill>
                  <a:schemeClr val="bg1">
                    <a:lumMod val="65000"/>
                  </a:schemeClr>
                </a:solidFill>
              </a:rPr>
              <a:t>面向可综合设计的主要优化</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dirty="0"/>
              <a:t>添加接口（</a:t>
            </a:r>
            <a:r>
              <a:rPr lang="en-US" altLang="zh-CN" dirty="0"/>
              <a:t>interface</a:t>
            </a:r>
            <a:r>
              <a:rPr lang="zh-CN" altLang="en-US" dirty="0"/>
              <a:t>）从而将通信和协议检查进一步封装。</a:t>
            </a:r>
            <a:endParaRPr lang="en-US" altLang="zh-CN" dirty="0"/>
          </a:p>
          <a:p>
            <a:pPr marL="344487" indent="-342900">
              <a:buFont typeface="Arial" panose="020B0604020202020204" pitchFamily="34" charset="0"/>
              <a:buChar char="•"/>
            </a:pPr>
            <a:r>
              <a:rPr lang="zh-CN" altLang="en-US" sz="2200" dirty="0"/>
              <a:t>添加</a:t>
            </a:r>
            <a:r>
              <a:rPr lang="zh-CN" altLang="en-US" dirty="0"/>
              <a:t>类似</a:t>
            </a:r>
            <a:r>
              <a:rPr lang="en-US" altLang="zh-CN" dirty="0"/>
              <a:t>C</a:t>
            </a:r>
            <a:r>
              <a:rPr lang="zh-CN" altLang="en-US" dirty="0"/>
              <a:t>语言的数据类型，例如</a:t>
            </a:r>
            <a:r>
              <a:rPr lang="en-US" altLang="zh-CN" dirty="0" err="1"/>
              <a:t>int</a:t>
            </a:r>
            <a:r>
              <a:rPr lang="zh-CN" altLang="en-US" dirty="0"/>
              <a:t>、</a:t>
            </a:r>
            <a:r>
              <a:rPr lang="en-US" altLang="zh-CN" dirty="0"/>
              <a:t>byte</a:t>
            </a:r>
            <a:r>
              <a:rPr lang="zh-CN" altLang="en-US" dirty="0"/>
              <a:t>。</a:t>
            </a:r>
            <a:endParaRPr lang="en-US" altLang="zh-CN" dirty="0"/>
          </a:p>
          <a:p>
            <a:pPr marL="344487" indent="-342900">
              <a:buFont typeface="Arial" panose="020B0604020202020204" pitchFamily="34" charset="0"/>
              <a:buChar char="•"/>
            </a:pPr>
            <a:r>
              <a:rPr lang="zh-CN" altLang="en-US" sz="2200" dirty="0"/>
              <a:t>添加用户自定义类型，枚举类型，结构体类型。</a:t>
            </a:r>
            <a:endParaRPr lang="en-US" altLang="zh-CN" sz="2200" dirty="0"/>
          </a:p>
          <a:p>
            <a:pPr marL="344487" indent="-342900">
              <a:buFont typeface="Arial" panose="020B0604020202020204" pitchFamily="34" charset="0"/>
              <a:buChar char="•"/>
            </a:pPr>
            <a:r>
              <a:rPr lang="zh-CN" altLang="en-US" dirty="0"/>
              <a:t>添加类型转换（</a:t>
            </a:r>
            <a:r>
              <a:rPr lang="en-US" altLang="zh-CN" dirty="0"/>
              <a:t>$cast(T, S)</a:t>
            </a:r>
            <a:r>
              <a:rPr lang="zh-CN" altLang="en-US" dirty="0"/>
              <a:t>或者</a:t>
            </a:r>
            <a:r>
              <a:rPr lang="en-US" altLang="zh-CN" dirty="0"/>
              <a:t>’()</a:t>
            </a:r>
            <a:r>
              <a:rPr lang="zh-CN" altLang="en-US" dirty="0"/>
              <a:t>）。</a:t>
            </a:r>
            <a:endParaRPr lang="en-US" altLang="zh-CN" dirty="0"/>
          </a:p>
          <a:p>
            <a:pPr marL="344487" indent="-342900">
              <a:buFont typeface="Arial" panose="020B0604020202020204" pitchFamily="34" charset="0"/>
              <a:buChar char="•"/>
            </a:pPr>
            <a:r>
              <a:rPr lang="zh-CN" altLang="en-US" dirty="0"/>
              <a:t>添加包（</a:t>
            </a:r>
            <a:r>
              <a:rPr lang="en-US" altLang="zh-CN" dirty="0"/>
              <a:t>package</a:t>
            </a:r>
            <a:r>
              <a:rPr lang="zh-CN" altLang="en-US" dirty="0"/>
              <a:t>）从而使得多个设计之间可以共享公共类型和方法。</a:t>
            </a:r>
            <a:endParaRPr lang="en-US" altLang="zh-CN" dirty="0"/>
          </a:p>
          <a:p>
            <a:pPr marL="344487" indent="-342900">
              <a:buFont typeface="Arial" panose="020B0604020202020204" pitchFamily="34" charset="0"/>
              <a:buChar char="•"/>
            </a:pPr>
            <a:r>
              <a:rPr lang="zh-CN" altLang="en-US" dirty="0"/>
              <a:t>添加方便的赋值操作符和运算操作符，例如</a:t>
            </a:r>
            <a:r>
              <a:rPr lang="en-US" altLang="zh-CN" dirty="0"/>
              <a:t>++</a:t>
            </a:r>
            <a:r>
              <a:rPr lang="zh-CN" altLang="en-US" dirty="0"/>
              <a:t>、</a:t>
            </a:r>
            <a:r>
              <a:rPr lang="en-US" altLang="zh-CN" dirty="0"/>
              <a:t>+=</a:t>
            </a:r>
            <a:r>
              <a:rPr lang="zh-CN" altLang="en-US" dirty="0"/>
              <a:t>、</a:t>
            </a:r>
            <a:r>
              <a:rPr lang="en-US" altLang="zh-CN" dirty="0"/>
              <a:t>===</a:t>
            </a:r>
            <a:r>
              <a:rPr lang="zh-CN" altLang="en-US" dirty="0"/>
              <a:t>。</a:t>
            </a:r>
            <a:endParaRPr lang="en-US" altLang="zh-CN" dirty="0"/>
          </a:p>
          <a:p>
            <a:pPr marL="344487" indent="-342900">
              <a:buFont typeface="Arial" panose="020B0604020202020204" pitchFamily="34" charset="0"/>
              <a:buChar char="•"/>
            </a:pPr>
            <a:r>
              <a:rPr lang="zh-CN" altLang="en-US" dirty="0"/>
              <a:t>添加</a:t>
            </a:r>
            <a:r>
              <a:rPr lang="en-US" altLang="zh-CN" dirty="0"/>
              <a:t>priority</a:t>
            </a:r>
            <a:r>
              <a:rPr lang="zh-CN" altLang="en-US" dirty="0"/>
              <a:t>和</a:t>
            </a:r>
            <a:r>
              <a:rPr lang="en-US" altLang="zh-CN" dirty="0"/>
              <a:t>unique case</a:t>
            </a:r>
            <a:r>
              <a:rPr lang="zh-CN" altLang="en-US" dirty="0"/>
              <a:t>语句。</a:t>
            </a:r>
            <a:endParaRPr lang="en-US" altLang="zh-CN" dirty="0"/>
          </a:p>
          <a:p>
            <a:pPr marL="344487" indent="-342900">
              <a:buFont typeface="Arial" panose="020B0604020202020204" pitchFamily="34" charset="0"/>
              <a:buChar char="•"/>
            </a:pPr>
            <a:r>
              <a:rPr lang="zh-CN" altLang="en-US" dirty="0"/>
              <a:t>添加</a:t>
            </a:r>
            <a:r>
              <a:rPr lang="en-US" altLang="zh-CN" dirty="0" err="1"/>
              <a:t>always_comb</a:t>
            </a:r>
            <a:r>
              <a:rPr lang="zh-CN" altLang="en-US" dirty="0"/>
              <a:t>、</a:t>
            </a:r>
            <a:r>
              <a:rPr lang="en-US" altLang="zh-CN" dirty="0" err="1"/>
              <a:t>always_latch</a:t>
            </a:r>
            <a:r>
              <a:rPr lang="zh-CN" altLang="en-US" dirty="0"/>
              <a:t>和</a:t>
            </a:r>
            <a:r>
              <a:rPr lang="en-US" altLang="zh-CN" dirty="0" err="1"/>
              <a:t>always_ff</a:t>
            </a:r>
            <a:r>
              <a:rPr lang="zh-CN" altLang="en-US" dirty="0"/>
              <a:t>等过程语句块。</a:t>
            </a:r>
            <a:endParaRPr lang="en-US" altLang="zh-CN" dirty="0"/>
          </a:p>
          <a:p>
            <a:pPr marL="344487" indent="-342900">
              <a:buFont typeface="Arial" panose="020B0604020202020204" pitchFamily="34" charset="0"/>
              <a:buChar char="•"/>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8</a:t>
            </a:fld>
            <a:endParaRPr lang="en-US" dirty="0"/>
          </a:p>
        </p:txBody>
      </p:sp>
    </p:spTree>
    <p:extLst>
      <p:ext uri="{BB962C8B-B14F-4D97-AF65-F5344CB8AC3E}">
        <p14:creationId xmlns:p14="http://schemas.microsoft.com/office/powerpoint/2010/main" val="2672263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关联数组</a:t>
            </a:r>
            <a:endParaRPr lang="en-US" sz="2800" dirty="0">
              <a:solidFill>
                <a:schemeClr val="bg1">
                  <a:lumMod val="65000"/>
                </a:schemeClr>
              </a:solidFill>
            </a:endParaRPr>
          </a:p>
        </p:txBody>
      </p:sp>
      <p:sp>
        <p:nvSpPr>
          <p:cNvPr id="5" name="Text Placeholder 4"/>
          <p:cNvSpPr>
            <a:spLocks noGrp="1"/>
          </p:cNvSpPr>
          <p:nvPr>
            <p:ph idx="1"/>
          </p:nvPr>
        </p:nvSpPr>
        <p:spPr/>
        <p:txBody>
          <a:bodyPr/>
          <a:lstStyle/>
          <a:p>
            <a:pPr>
              <a:buFont typeface="Arial" panose="020B0604020202020204" pitchFamily="34" charset="0"/>
              <a:buChar char="•"/>
            </a:pPr>
            <a:r>
              <a:rPr lang="zh-CN" altLang="en-US" dirty="0"/>
              <a:t>如果想要在仿真时创建一个大的数组，也许动态数组是一个选择，不过有的时候，我们并不需要那么大的一个数组。</a:t>
            </a:r>
            <a:endParaRPr lang="en-US" altLang="zh-CN" dirty="0"/>
          </a:p>
          <a:p>
            <a:pPr>
              <a:buFont typeface="Arial" panose="020B0604020202020204" pitchFamily="34" charset="0"/>
              <a:buChar char="•"/>
            </a:pPr>
            <a:r>
              <a:rPr lang="zh-CN" altLang="en-US" dirty="0"/>
              <a:t>由于处理器在访问存储时的访问的随机或者散乱的，这意味在一个测试中，处理器也许只会访问几百个存储地址，而剩下大多数的地址都将被初始化为</a:t>
            </a:r>
            <a:r>
              <a:rPr lang="en-US" altLang="zh-CN" dirty="0"/>
              <a:t>0</a:t>
            </a:r>
            <a:r>
              <a:rPr lang="zh-CN" altLang="en-US" dirty="0"/>
              <a:t>并且浪费了仿真时的存储空间。</a:t>
            </a:r>
            <a:endParaRPr lang="en-US" altLang="zh-CN" dirty="0"/>
          </a:p>
          <a:p>
            <a:pPr>
              <a:buFont typeface="Arial" panose="020B0604020202020204" pitchFamily="34" charset="0"/>
              <a:buChar char="•"/>
            </a:pPr>
            <a:r>
              <a:rPr lang="en-US" dirty="0"/>
              <a:t>SV</a:t>
            </a:r>
            <a:r>
              <a:rPr lang="zh-CN" altLang="en-US" dirty="0"/>
              <a:t>引入了关联数组，可以用来存放散列的数据成员。这一点同其它脚本语言例如</a:t>
            </a:r>
            <a:r>
              <a:rPr lang="en-US" altLang="zh-CN" dirty="0"/>
              <a:t>Perl</a:t>
            </a:r>
            <a:r>
              <a:rPr lang="zh-CN" altLang="en-US" dirty="0"/>
              <a:t>或者</a:t>
            </a:r>
            <a:r>
              <a:rPr lang="en-US" altLang="zh-CN" dirty="0"/>
              <a:t>Python</a:t>
            </a:r>
            <a:r>
              <a:rPr lang="zh-CN" altLang="en-US" dirty="0"/>
              <a:t>类似，散列的索引类型除了为整形以外还可以为字符串或者其它类型，而散列存储的数据成员也可以为任意类型。</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80</a:t>
            </a:fld>
            <a:endParaRPr lang="en-US" dirty="0"/>
          </a:p>
        </p:txBody>
      </p:sp>
      <p:pic>
        <p:nvPicPr>
          <p:cNvPr id="6" name="Picture 5"/>
          <p:cNvPicPr>
            <a:picLocks noChangeAspect="1"/>
          </p:cNvPicPr>
          <p:nvPr/>
        </p:nvPicPr>
        <p:blipFill>
          <a:blip r:embed="rId2" cstate="print"/>
          <a:stretch>
            <a:fillRect/>
          </a:stretch>
        </p:blipFill>
        <p:spPr>
          <a:xfrm>
            <a:off x="713910" y="5052060"/>
            <a:ext cx="7448550" cy="1104900"/>
          </a:xfrm>
          <a:prstGeom prst="rect">
            <a:avLst/>
          </a:prstGeom>
        </p:spPr>
      </p:pic>
    </p:spTree>
    <p:extLst>
      <p:ext uri="{BB962C8B-B14F-4D97-AF65-F5344CB8AC3E}">
        <p14:creationId xmlns:p14="http://schemas.microsoft.com/office/powerpoint/2010/main" val="37707990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关联数组</a:t>
            </a:r>
            <a:endParaRPr lang="en-US" sz="2800" dirty="0">
              <a:solidFill>
                <a:schemeClr val="bg1">
                  <a:lumMod val="65000"/>
                </a:schemeClr>
              </a:solidFill>
            </a:endParaRPr>
          </a:p>
        </p:txBody>
      </p:sp>
      <p:sp>
        <p:nvSpPr>
          <p:cNvPr id="5" name="Text Placeholder 4"/>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81</a:t>
            </a:fld>
            <a:endParaRPr lang="en-US" dirty="0"/>
          </a:p>
        </p:txBody>
      </p:sp>
      <p:pic>
        <p:nvPicPr>
          <p:cNvPr id="4" name="Picture 3"/>
          <p:cNvPicPr>
            <a:picLocks noChangeAspect="1"/>
          </p:cNvPicPr>
          <p:nvPr/>
        </p:nvPicPr>
        <p:blipFill>
          <a:blip r:embed="rId2" cstate="print"/>
          <a:stretch>
            <a:fillRect/>
          </a:stretch>
        </p:blipFill>
        <p:spPr>
          <a:xfrm>
            <a:off x="2026558" y="903250"/>
            <a:ext cx="6807298" cy="5414477"/>
          </a:xfrm>
          <a:prstGeom prst="rect">
            <a:avLst/>
          </a:prstGeom>
        </p:spPr>
      </p:pic>
    </p:spTree>
    <p:extLst>
      <p:ext uri="{BB962C8B-B14F-4D97-AF65-F5344CB8AC3E}">
        <p14:creationId xmlns:p14="http://schemas.microsoft.com/office/powerpoint/2010/main" val="755814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关联数组</a:t>
            </a:r>
            <a:endParaRPr lang="en-US" sz="2800" dirty="0">
              <a:solidFill>
                <a:schemeClr val="bg1">
                  <a:lumMod val="65000"/>
                </a:schemeClr>
              </a:solidFill>
            </a:endParaRPr>
          </a:p>
        </p:txBody>
      </p:sp>
      <p:sp>
        <p:nvSpPr>
          <p:cNvPr id="5" name="Text Placeholder 4"/>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82</a:t>
            </a:fld>
            <a:endParaRPr lang="en-US" dirty="0"/>
          </a:p>
        </p:txBody>
      </p:sp>
      <p:pic>
        <p:nvPicPr>
          <p:cNvPr id="6" name="Picture 5"/>
          <p:cNvPicPr>
            <a:picLocks noChangeAspect="1"/>
          </p:cNvPicPr>
          <p:nvPr/>
        </p:nvPicPr>
        <p:blipFill>
          <a:blip r:embed="rId2" cstate="print"/>
          <a:stretch>
            <a:fillRect/>
          </a:stretch>
        </p:blipFill>
        <p:spPr>
          <a:xfrm>
            <a:off x="2405793" y="181440"/>
            <a:ext cx="6277832" cy="6154737"/>
          </a:xfrm>
          <a:prstGeom prst="rect">
            <a:avLst/>
          </a:prstGeom>
        </p:spPr>
      </p:pic>
    </p:spTree>
    <p:extLst>
      <p:ext uri="{BB962C8B-B14F-4D97-AF65-F5344CB8AC3E}">
        <p14:creationId xmlns:p14="http://schemas.microsoft.com/office/powerpoint/2010/main" val="424238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缩减方法</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基本的数组缩减方法是把一个数组缩减成一个值。</a:t>
            </a:r>
            <a:endParaRPr lang="en-US" altLang="zh-CN" dirty="0"/>
          </a:p>
          <a:p>
            <a:pPr>
              <a:buFont typeface="Arial" panose="020B0604020202020204" pitchFamily="34" charset="0"/>
              <a:buChar char="•"/>
            </a:pPr>
            <a:r>
              <a:rPr lang="zh-CN" altLang="en-US" dirty="0"/>
              <a:t>最常用的缩减方法是</a:t>
            </a:r>
            <a:r>
              <a:rPr lang="en-US" altLang="zh-CN" dirty="0"/>
              <a:t>sum</a:t>
            </a:r>
            <a:r>
              <a:rPr lang="zh-CN" altLang="en-US" dirty="0"/>
              <a:t>，它对数组中的所有元素求和。</a:t>
            </a:r>
            <a:endParaRPr lang="en-US" altLang="zh-CN"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zh-CN" altLang="en-US" dirty="0"/>
              <a:t>其它的数组缩减方法还有</a:t>
            </a:r>
            <a:r>
              <a:rPr lang="en-US" altLang="zh-CN" dirty="0"/>
              <a:t>product(</a:t>
            </a:r>
            <a:r>
              <a:rPr lang="zh-CN" altLang="en-US" dirty="0"/>
              <a:t>积</a:t>
            </a:r>
            <a:r>
              <a:rPr lang="en-US" altLang="zh-CN" dirty="0"/>
              <a:t>)</a:t>
            </a:r>
            <a:r>
              <a:rPr lang="zh-CN" altLang="en-US" dirty="0"/>
              <a:t>，</a:t>
            </a:r>
            <a:r>
              <a:rPr lang="en-US" altLang="zh-CN" dirty="0"/>
              <a:t>and(</a:t>
            </a:r>
            <a:r>
              <a:rPr lang="zh-CN" altLang="en-US" dirty="0"/>
              <a:t>与</a:t>
            </a:r>
            <a:r>
              <a:rPr lang="en-US" altLang="zh-CN" dirty="0"/>
              <a:t>)</a:t>
            </a:r>
            <a:r>
              <a:rPr lang="zh-CN" altLang="en-US" dirty="0"/>
              <a:t>，</a:t>
            </a:r>
            <a:r>
              <a:rPr lang="en-US" altLang="zh-CN" dirty="0"/>
              <a:t>or(</a:t>
            </a:r>
            <a:r>
              <a:rPr lang="zh-CN" altLang="en-US" dirty="0"/>
              <a:t>或</a:t>
            </a:r>
            <a:r>
              <a:rPr lang="en-US" altLang="zh-CN" dirty="0"/>
              <a:t>)</a:t>
            </a:r>
            <a:r>
              <a:rPr lang="zh-CN" altLang="en-US" dirty="0"/>
              <a:t>和</a:t>
            </a:r>
            <a:r>
              <a:rPr lang="en-US" altLang="zh-CN" dirty="0" err="1"/>
              <a:t>xor</a:t>
            </a:r>
            <a:r>
              <a:rPr lang="en-US" altLang="zh-CN" dirty="0"/>
              <a:t>(</a:t>
            </a:r>
            <a:r>
              <a:rPr lang="zh-CN" altLang="en-US" dirty="0"/>
              <a:t>异或</a:t>
            </a:r>
            <a:r>
              <a:rPr lang="en-US" altLang="zh-CN" dirty="0"/>
              <a:t>)</a:t>
            </a:r>
            <a:r>
              <a:rPr lang="zh-CN" altLang="en-US" dirty="0"/>
              <a:t>。</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83</a:t>
            </a:fld>
            <a:endParaRPr lang="en-US" dirty="0"/>
          </a:p>
        </p:txBody>
      </p:sp>
      <p:pic>
        <p:nvPicPr>
          <p:cNvPr id="5" name="Picture 4"/>
          <p:cNvPicPr>
            <a:picLocks noChangeAspect="1"/>
          </p:cNvPicPr>
          <p:nvPr/>
        </p:nvPicPr>
        <p:blipFill>
          <a:blip r:embed="rId2" cstate="print"/>
          <a:stretch>
            <a:fillRect/>
          </a:stretch>
        </p:blipFill>
        <p:spPr>
          <a:xfrm>
            <a:off x="775706" y="2539109"/>
            <a:ext cx="6131679" cy="1430725"/>
          </a:xfrm>
          <a:prstGeom prst="rect">
            <a:avLst/>
          </a:prstGeom>
        </p:spPr>
      </p:pic>
    </p:spTree>
    <p:extLst>
      <p:ext uri="{BB962C8B-B14F-4D97-AF65-F5344CB8AC3E}">
        <p14:creationId xmlns:p14="http://schemas.microsoft.com/office/powerpoint/2010/main" val="923202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查询访问方法</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对于非合并数组，可以使用数组查询访问方法，其返回值将是一个队列而非一个数据成员。</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84</a:t>
            </a:fld>
            <a:endParaRPr lang="en-US" dirty="0"/>
          </a:p>
        </p:txBody>
      </p:sp>
      <p:pic>
        <p:nvPicPr>
          <p:cNvPr id="6" name="Picture 5"/>
          <p:cNvPicPr>
            <a:picLocks noChangeAspect="1"/>
          </p:cNvPicPr>
          <p:nvPr/>
        </p:nvPicPr>
        <p:blipFill>
          <a:blip r:embed="rId2" cstate="print"/>
          <a:stretch>
            <a:fillRect/>
          </a:stretch>
        </p:blipFill>
        <p:spPr>
          <a:xfrm>
            <a:off x="827584" y="2708920"/>
            <a:ext cx="7799929" cy="2295990"/>
          </a:xfrm>
          <a:prstGeom prst="rect">
            <a:avLst/>
          </a:prstGeom>
        </p:spPr>
      </p:pic>
    </p:spTree>
    <p:extLst>
      <p:ext uri="{BB962C8B-B14F-4D97-AF65-F5344CB8AC3E}">
        <p14:creationId xmlns:p14="http://schemas.microsoft.com/office/powerpoint/2010/main" val="25092518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查询访问方法</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使用</a:t>
            </a:r>
            <a:r>
              <a:rPr lang="en-US" altLang="zh-CN" dirty="0" err="1"/>
              <a:t>foreach</a:t>
            </a:r>
            <a:r>
              <a:rPr lang="zh-CN" altLang="en-US" dirty="0"/>
              <a:t>也可以实现数组的搜索，不过使用</a:t>
            </a:r>
            <a:r>
              <a:rPr lang="en-US" altLang="zh-CN" dirty="0"/>
              <a:t>find...with</a:t>
            </a:r>
            <a:r>
              <a:rPr lang="zh-CN" altLang="en-US" dirty="0"/>
              <a:t>则在查找满足条件的数据成员时，更为方便。</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85</a:t>
            </a:fld>
            <a:endParaRPr lang="en-US" dirty="0"/>
          </a:p>
        </p:txBody>
      </p:sp>
      <p:pic>
        <p:nvPicPr>
          <p:cNvPr id="5" name="Picture 4"/>
          <p:cNvPicPr>
            <a:picLocks noChangeAspect="1"/>
          </p:cNvPicPr>
          <p:nvPr/>
        </p:nvPicPr>
        <p:blipFill>
          <a:blip r:embed="rId2" cstate="print"/>
          <a:stretch>
            <a:fillRect/>
          </a:stretch>
        </p:blipFill>
        <p:spPr>
          <a:xfrm>
            <a:off x="754681" y="2451735"/>
            <a:ext cx="7077075" cy="3705225"/>
          </a:xfrm>
          <a:prstGeom prst="rect">
            <a:avLst/>
          </a:prstGeom>
        </p:spPr>
      </p:pic>
    </p:spTree>
    <p:extLst>
      <p:ext uri="{BB962C8B-B14F-4D97-AF65-F5344CB8AC3E}">
        <p14:creationId xmlns:p14="http://schemas.microsoft.com/office/powerpoint/2010/main" val="244593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数组</a:t>
            </a:r>
            <a:br>
              <a:rPr lang="en-US" altLang="zh-CN" dirty="0"/>
            </a:br>
            <a:r>
              <a:rPr lang="zh-CN" altLang="en-US" sz="2800" dirty="0">
                <a:solidFill>
                  <a:schemeClr val="bg1">
                    <a:lumMod val="65000"/>
                  </a:schemeClr>
                </a:solidFill>
              </a:rPr>
              <a:t>排序方法</a:t>
            </a:r>
            <a:endParaRPr lang="en-US" sz="2800" dirty="0">
              <a:solidFill>
                <a:schemeClr val="bg1">
                  <a:lumMod val="65000"/>
                </a:schemeClr>
              </a:solidFill>
            </a:endParaRPr>
          </a:p>
        </p:txBody>
      </p:sp>
      <p:sp>
        <p:nvSpPr>
          <p:cNvPr id="4" name="Text Placeholder 3"/>
          <p:cNvSpPr>
            <a:spLocks noGrp="1"/>
          </p:cNvSpPr>
          <p:nvPr>
            <p:ph idx="1"/>
          </p:nvPr>
        </p:nvSpPr>
        <p:spPr/>
        <p:txBody>
          <a:bodyPr>
            <a:normAutofit/>
          </a:bodyPr>
          <a:lstStyle/>
          <a:p>
            <a:pPr>
              <a:buFont typeface="Arial" panose="020B0604020202020204" pitchFamily="34" charset="0"/>
              <a:buChar char="•"/>
            </a:pPr>
            <a:r>
              <a:rPr lang="zh-CN" altLang="en-US" dirty="0"/>
              <a:t>可以通过排序方法改变数组中元素的顺序，可以对它们进行正向、逆向或者乱序的排列。</a:t>
            </a:r>
            <a:endParaRPr lang="en-US" altLang="zh-CN" dirty="0"/>
          </a:p>
          <a:p>
            <a:pPr>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86</a:t>
            </a:fld>
            <a:endParaRPr lang="en-US" dirty="0"/>
          </a:p>
        </p:txBody>
      </p:sp>
      <p:pic>
        <p:nvPicPr>
          <p:cNvPr id="6" name="Picture 5"/>
          <p:cNvPicPr>
            <a:picLocks noChangeAspect="1"/>
          </p:cNvPicPr>
          <p:nvPr/>
        </p:nvPicPr>
        <p:blipFill>
          <a:blip r:embed="rId2" cstate="print"/>
          <a:stretch>
            <a:fillRect/>
          </a:stretch>
        </p:blipFill>
        <p:spPr>
          <a:xfrm>
            <a:off x="899592" y="2492896"/>
            <a:ext cx="5401683" cy="1734364"/>
          </a:xfrm>
          <a:prstGeom prst="rect">
            <a:avLst/>
          </a:prstGeom>
        </p:spPr>
      </p:pic>
    </p:spTree>
    <p:extLst>
      <p:ext uri="{BB962C8B-B14F-4D97-AF65-F5344CB8AC3E}">
        <p14:creationId xmlns:p14="http://schemas.microsoft.com/office/powerpoint/2010/main" val="3247490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字符串类型</a:t>
            </a:r>
            <a:br>
              <a:rPr lang="en-US" altLang="zh-CN" dirty="0"/>
            </a:br>
            <a:r>
              <a:rPr lang="zh-CN" altLang="en-US" sz="2400" dirty="0">
                <a:solidFill>
                  <a:schemeClr val="bg1">
                    <a:lumMod val="65000"/>
                  </a:schemeClr>
                </a:solidFill>
              </a:rPr>
              <a:t>概述</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Verilog</a:t>
            </a:r>
            <a:r>
              <a:rPr lang="zh-CN" altLang="en-US" dirty="0"/>
              <a:t>语言对于字符串的处理手段非常有限。</a:t>
            </a:r>
            <a:endParaRPr lang="en-US" altLang="zh-CN" dirty="0"/>
          </a:p>
          <a:p>
            <a:pPr marL="344487" indent="-342900">
              <a:buFont typeface="Arial" panose="020B0604020202020204" pitchFamily="34" charset="0"/>
              <a:buChar char="•"/>
            </a:pPr>
            <a:r>
              <a:rPr lang="en-US" altLang="zh-CN" sz="2200" dirty="0"/>
              <a:t>SV</a:t>
            </a:r>
            <a:r>
              <a:rPr lang="zh-CN" altLang="en-US" sz="2200" dirty="0"/>
              <a:t>引入了</a:t>
            </a:r>
            <a:r>
              <a:rPr lang="en-US" altLang="zh-CN" sz="2200" dirty="0"/>
              <a:t>string</a:t>
            </a:r>
            <a:r>
              <a:rPr lang="zh-CN" altLang="en-US" sz="2200" dirty="0"/>
              <a:t>类型用来容纳可变长度的字符串。</a:t>
            </a:r>
            <a:endParaRPr lang="en-US" altLang="zh-CN" sz="2200" dirty="0"/>
          </a:p>
          <a:p>
            <a:pPr marL="344487" indent="-342900">
              <a:buFont typeface="Arial" panose="020B0604020202020204" pitchFamily="34" charset="0"/>
              <a:buChar char="•"/>
            </a:pPr>
            <a:r>
              <a:rPr lang="zh-CN" altLang="en-US" dirty="0"/>
              <a:t>字符串类型变量的存储单元为</a:t>
            </a:r>
            <a:r>
              <a:rPr lang="en-US" altLang="zh-CN" dirty="0"/>
              <a:t>byte</a:t>
            </a:r>
            <a:r>
              <a:rPr lang="zh-CN" altLang="en-US" dirty="0"/>
              <a:t>类型。</a:t>
            </a:r>
            <a:endParaRPr lang="en-US" altLang="zh-CN" dirty="0"/>
          </a:p>
          <a:p>
            <a:pPr marL="344487" indent="-342900">
              <a:buFont typeface="Arial" panose="020B0604020202020204" pitchFamily="34" charset="0"/>
              <a:buChar char="•"/>
            </a:pPr>
            <a:r>
              <a:rPr lang="zh-CN" altLang="en-US" sz="2200" dirty="0"/>
              <a:t>字符串类型变量长度为</a:t>
            </a:r>
            <a:r>
              <a:rPr lang="en-US" altLang="zh-CN" sz="2200" dirty="0"/>
              <a:t>N</a:t>
            </a:r>
            <a:r>
              <a:rPr lang="zh-CN" altLang="en-US" sz="2200" dirty="0"/>
              <a:t>时，其字符成员索引值为从</a:t>
            </a:r>
            <a:r>
              <a:rPr lang="en-US" altLang="zh-CN" sz="2200" dirty="0"/>
              <a:t>0</a:t>
            </a:r>
            <a:r>
              <a:rPr lang="zh-CN" altLang="en-US" sz="2200" dirty="0"/>
              <a:t>到</a:t>
            </a:r>
            <a:r>
              <a:rPr lang="en-US" altLang="zh-CN" sz="2200" dirty="0"/>
              <a:t>N-1.</a:t>
            </a:r>
          </a:p>
          <a:p>
            <a:pPr marL="344487" indent="-342900">
              <a:buFont typeface="Arial" panose="020B0604020202020204" pitchFamily="34" charset="0"/>
              <a:buChar char="•"/>
            </a:pPr>
            <a:r>
              <a:rPr lang="zh-CN" altLang="en-US" dirty="0"/>
              <a:t>不同于</a:t>
            </a:r>
            <a:r>
              <a:rPr lang="en-US" altLang="zh-CN" dirty="0"/>
              <a:t>C</a:t>
            </a:r>
            <a:r>
              <a:rPr lang="zh-CN" altLang="en-US" dirty="0"/>
              <a:t>函数，字符串结尾没有“空字符”即</a:t>
            </a:r>
            <a:r>
              <a:rPr lang="en-US" altLang="zh-CN" dirty="0"/>
              <a:t>null</a:t>
            </a:r>
            <a:r>
              <a:rPr lang="zh-CN" altLang="en-US" dirty="0"/>
              <a:t>字符“</a:t>
            </a:r>
            <a:r>
              <a:rPr lang="en-US" altLang="zh-CN" dirty="0"/>
              <a:t>\0</a:t>
            </a:r>
            <a:r>
              <a:rPr lang="zh-CN" altLang="en-US" dirty="0"/>
              <a:t>”。</a:t>
            </a:r>
            <a:endParaRPr lang="en-US" altLang="zh-CN" dirty="0"/>
          </a:p>
          <a:p>
            <a:pPr marL="344487" indent="-342900">
              <a:buFont typeface="Arial" panose="020B0604020202020204" pitchFamily="34" charset="0"/>
              <a:buChar char="•"/>
            </a:pPr>
            <a:r>
              <a:rPr lang="zh-CN" altLang="en-US" dirty="0"/>
              <a:t>字符串的内存是动态分配的，用户无需担心内存空间管理。</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87</a:t>
            </a:fld>
            <a:endParaRPr lang="en-US" dirty="0"/>
          </a:p>
        </p:txBody>
      </p:sp>
    </p:spTree>
    <p:extLst>
      <p:ext uri="{BB962C8B-B14F-4D97-AF65-F5344CB8AC3E}">
        <p14:creationId xmlns:p14="http://schemas.microsoft.com/office/powerpoint/2010/main" val="1178471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字符串类型</a:t>
            </a:r>
            <a:br>
              <a:rPr lang="en-US" altLang="zh-CN" dirty="0"/>
            </a:br>
            <a:r>
              <a:rPr lang="zh-CN" altLang="en-US" sz="2400" dirty="0">
                <a:solidFill>
                  <a:schemeClr val="bg1">
                    <a:lumMod val="65000"/>
                  </a:schemeClr>
                </a:solidFill>
              </a:rPr>
              <a:t>常见使用方式</a:t>
            </a:r>
            <a:endParaRPr lang="en-US" sz="2400" dirty="0">
              <a:solidFill>
                <a:schemeClr val="bg1">
                  <a:lumMod val="65000"/>
                </a:schemeClr>
              </a:solidFill>
            </a:endParaRPr>
          </a:p>
        </p:txBody>
      </p:sp>
      <p:sp>
        <p:nvSpPr>
          <p:cNvPr id="4" name="Text Placeholder 3"/>
          <p:cNvSpPr>
            <a:spLocks noGrp="1"/>
          </p:cNvSpPr>
          <p:nvPr>
            <p:ph idx="1"/>
          </p:nvPr>
        </p:nvSpPr>
        <p:spPr/>
        <p:txBody>
          <a:bodyPr>
            <a:noAutofit/>
          </a:bodyPr>
          <a:lstStyle/>
          <a:p>
            <a:pPr marL="360000" lvl="2" indent="0">
              <a:lnSpc>
                <a:spcPct val="130000"/>
              </a:lnSpc>
              <a:spcBef>
                <a:spcPts val="0"/>
              </a:spcBef>
              <a:buNone/>
            </a:pPr>
            <a:r>
              <a:rPr lang="en-US" b="1" dirty="0" err="1">
                <a:latin typeface="Courier New" panose="02070309020205020404" pitchFamily="49" charset="0"/>
                <a:cs typeface="Courier New" panose="02070309020205020404" pitchFamily="49" charset="0"/>
              </a:rPr>
              <a:t>typedef</a:t>
            </a:r>
            <a:r>
              <a:rPr lang="en-US" b="1" dirty="0">
                <a:latin typeface="Courier New" panose="02070309020205020404" pitchFamily="49" charset="0"/>
                <a:cs typeface="Courier New" panose="02070309020205020404" pitchFamily="49" charset="0"/>
              </a:rPr>
              <a:t> logic [15:0] </a:t>
            </a:r>
            <a:r>
              <a:rPr lang="en-US" b="1" dirty="0" err="1">
                <a:latin typeface="Courier New" panose="02070309020205020404" pitchFamily="49" charset="0"/>
                <a:cs typeface="Courier New" panose="02070309020205020404" pitchFamily="49" charset="0"/>
              </a:rPr>
              <a:t>r_t</a:t>
            </a:r>
            <a:r>
              <a:rPr lang="en-US" b="1" dirty="0">
                <a:latin typeface="Courier New" panose="02070309020205020404" pitchFamily="49" charset="0"/>
                <a:cs typeface="Courier New" panose="02070309020205020404" pitchFamily="49" charset="0"/>
              </a:rPr>
              <a:t>;</a:t>
            </a:r>
          </a:p>
          <a:p>
            <a:pPr marL="360000" lvl="2" indent="0">
              <a:lnSpc>
                <a:spcPct val="130000"/>
              </a:lnSpc>
              <a:spcBef>
                <a:spcPts val="0"/>
              </a:spcBef>
              <a:buNone/>
            </a:pPr>
            <a:r>
              <a:rPr lang="en-US" b="1" dirty="0" err="1">
                <a:latin typeface="Courier New" panose="02070309020205020404" pitchFamily="49" charset="0"/>
                <a:cs typeface="Courier New" panose="02070309020205020404" pitchFamily="49" charset="0"/>
              </a:rPr>
              <a:t>r_t</a:t>
            </a:r>
            <a:r>
              <a:rPr lang="en-US" b="1" dirty="0">
                <a:latin typeface="Courier New" panose="02070309020205020404" pitchFamily="49" charset="0"/>
                <a:cs typeface="Courier New" panose="02070309020205020404" pitchFamily="49" charset="0"/>
              </a:rPr>
              <a:t> r;</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integer i = 1;</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string b = "";</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string a = {"Hi", b};</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r = </a:t>
            </a:r>
            <a:r>
              <a:rPr lang="en-US" b="1" dirty="0" err="1">
                <a:latin typeface="Courier New" panose="02070309020205020404" pitchFamily="49" charset="0"/>
                <a:cs typeface="Courier New" panose="02070309020205020404" pitchFamily="49" charset="0"/>
              </a:rPr>
              <a:t>r_t</a:t>
            </a:r>
            <a:r>
              <a:rPr lang="en-US" b="1" dirty="0">
                <a:latin typeface="Courier New" panose="02070309020205020404" pitchFamily="49" charset="0"/>
                <a:cs typeface="Courier New" panose="02070309020205020404" pitchFamily="49" charset="0"/>
              </a:rPr>
              <a:t>'(a); // OK</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b = string'(r); // OK</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b = "Hi"; // OK</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b = {5{"Hi"}}; // OK</a:t>
            </a:r>
          </a:p>
          <a:p>
            <a:pPr marL="360000" lvl="2" indent="0">
              <a:lnSpc>
                <a:spcPct val="130000"/>
              </a:lnSpc>
              <a:spcBef>
                <a:spcPts val="0"/>
              </a:spcBef>
              <a:buNone/>
            </a:pPr>
            <a:r>
              <a:rPr lang="fr-FR" b="1" dirty="0">
                <a:latin typeface="Courier New" panose="02070309020205020404" pitchFamily="49" charset="0"/>
                <a:cs typeface="Courier New" panose="02070309020205020404" pitchFamily="49" charset="0"/>
              </a:rPr>
              <a:t>a = {i{"Hi"}}; // OK (non-constant </a:t>
            </a:r>
            <a:r>
              <a:rPr lang="fr-FR" b="1" dirty="0" err="1">
                <a:latin typeface="Courier New" panose="02070309020205020404" pitchFamily="49" charset="0"/>
                <a:cs typeface="Courier New" panose="02070309020205020404" pitchFamily="49" charset="0"/>
              </a:rPr>
              <a:t>replication</a:t>
            </a:r>
            <a:r>
              <a:rPr lang="fr-FR" b="1" dirty="0">
                <a:latin typeface="Courier New" panose="02070309020205020404" pitchFamily="49" charset="0"/>
                <a:cs typeface="Courier New" panose="02070309020205020404" pitchFamily="49" charset="0"/>
              </a:rPr>
              <a:t>)</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a = {i{b}}; // OK</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a = {</a:t>
            </a:r>
            <a:r>
              <a:rPr lang="en-US" b="1" dirty="0" err="1">
                <a:latin typeface="Courier New" panose="02070309020205020404" pitchFamily="49" charset="0"/>
                <a:cs typeface="Courier New" panose="02070309020205020404" pitchFamily="49" charset="0"/>
              </a:rPr>
              <a:t>a,b</a:t>
            </a:r>
            <a:r>
              <a:rPr lang="en-US" b="1" dirty="0">
                <a:latin typeface="Courier New" panose="02070309020205020404" pitchFamily="49" charset="0"/>
                <a:cs typeface="Courier New" panose="02070309020205020404" pitchFamily="49" charset="0"/>
              </a:rPr>
              <a:t>}; // OK</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a = {"</a:t>
            </a:r>
            <a:r>
              <a:rPr lang="en-US" b="1" dirty="0" err="1">
                <a:latin typeface="Courier New" panose="02070309020205020404" pitchFamily="49" charset="0"/>
                <a:cs typeface="Courier New" panose="02070309020205020404" pitchFamily="49" charset="0"/>
              </a:rPr>
              <a:t>Hi",b</a:t>
            </a:r>
            <a:r>
              <a:rPr lang="en-US" b="1" dirty="0">
                <a:latin typeface="Courier New" panose="02070309020205020404" pitchFamily="49" charset="0"/>
                <a:cs typeface="Courier New" panose="02070309020205020404" pitchFamily="49" charset="0"/>
              </a:rPr>
              <a:t>}; // OK</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b = {"H",""}; // yields "H". "" is the empty string</a:t>
            </a:r>
          </a:p>
          <a:p>
            <a:pPr marL="360000" lvl="2" indent="0">
              <a:lnSpc>
                <a:spcPct val="130000"/>
              </a:lnSpc>
              <a:spcBef>
                <a:spcPts val="0"/>
              </a:spcBef>
              <a:buNone/>
            </a:pPr>
            <a:r>
              <a:rPr lang="en-US" b="1" dirty="0">
                <a:latin typeface="Courier New" panose="02070309020205020404" pitchFamily="49" charset="0"/>
                <a:cs typeface="Courier New" panose="02070309020205020404" pitchFamily="49" charset="0"/>
              </a:rPr>
              <a:t>a[0] = "h"; // OK, same as a[0] = "cough"</a:t>
            </a:r>
          </a:p>
        </p:txBody>
      </p:sp>
      <p:sp>
        <p:nvSpPr>
          <p:cNvPr id="3" name="Slide Number Placeholder 2"/>
          <p:cNvSpPr>
            <a:spLocks noGrp="1"/>
          </p:cNvSpPr>
          <p:nvPr>
            <p:ph type="sldNum" sz="quarter" idx="12"/>
          </p:nvPr>
        </p:nvSpPr>
        <p:spPr/>
        <p:txBody>
          <a:bodyPr/>
          <a:lstStyle/>
          <a:p>
            <a:fld id="{EE2556C5-CE8C-6547-B838-EA80C61A4AF7}" type="slidenum">
              <a:rPr lang="en-US" smtClean="0"/>
              <a:pPr/>
              <a:t>88</a:t>
            </a:fld>
            <a:endParaRPr lang="en-US" dirty="0"/>
          </a:p>
        </p:txBody>
      </p:sp>
    </p:spTree>
    <p:extLst>
      <p:ext uri="{BB962C8B-B14F-4D97-AF65-F5344CB8AC3E}">
        <p14:creationId xmlns:p14="http://schemas.microsoft.com/office/powerpoint/2010/main" val="3362197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字符串类型</a:t>
            </a:r>
            <a:br>
              <a:rPr lang="en-US" altLang="zh-CN" dirty="0"/>
            </a:br>
            <a:r>
              <a:rPr lang="zh-CN" altLang="en-US" sz="2400" dirty="0">
                <a:solidFill>
                  <a:schemeClr val="bg1">
                    <a:lumMod val="65000"/>
                  </a:schemeClr>
                </a:solidFill>
              </a:rPr>
              <a:t>字符串内建方法</a:t>
            </a:r>
            <a:endParaRPr lang="en-US" sz="2400" dirty="0">
              <a:solidFill>
                <a:schemeClr val="bg1">
                  <a:lumMod val="65000"/>
                </a:schemeClr>
              </a:solidFill>
            </a:endParaRPr>
          </a:p>
        </p:txBody>
      </p:sp>
      <p:sp>
        <p:nvSpPr>
          <p:cNvPr id="4" name="Text Placeholder 3"/>
          <p:cNvSpPr>
            <a:spLocks noGrp="1"/>
          </p:cNvSpPr>
          <p:nvPr>
            <p:ph idx="1"/>
          </p:nvPr>
        </p:nvSpPr>
        <p:spPr/>
        <p:txBody>
          <a:bodyPr>
            <a:noAutofit/>
          </a:bodyPr>
          <a:lstStyle/>
          <a:p>
            <a:pPr>
              <a:lnSpc>
                <a:spcPct val="130000"/>
              </a:lnSpc>
              <a:spcBef>
                <a:spcPts val="0"/>
              </a:spcBef>
              <a:buFont typeface="Arial" panose="020B0604020202020204" pitchFamily="34" charset="0"/>
              <a:buChar char="•"/>
            </a:pPr>
            <a:r>
              <a:rPr lang="en-US" sz="2400" dirty="0" err="1"/>
              <a:t>str.len</a:t>
            </a:r>
            <a:r>
              <a:rPr lang="en-US" sz="2400" dirty="0"/>
              <a:t>()</a:t>
            </a:r>
            <a:r>
              <a:rPr lang="zh-CN" altLang="en-US" sz="2400" dirty="0"/>
              <a:t>：返回字符串的长度。</a:t>
            </a:r>
            <a:endParaRPr lang="en-US" altLang="zh-CN" sz="2400" dirty="0"/>
          </a:p>
          <a:p>
            <a:pPr>
              <a:lnSpc>
                <a:spcPct val="130000"/>
              </a:lnSpc>
              <a:spcBef>
                <a:spcPts val="0"/>
              </a:spcBef>
              <a:buFont typeface="Arial" panose="020B0604020202020204" pitchFamily="34" charset="0"/>
              <a:buChar char="•"/>
            </a:pPr>
            <a:r>
              <a:rPr lang="en-US" altLang="zh-CN" sz="2400" dirty="0" err="1"/>
              <a:t>str.putc</a:t>
            </a:r>
            <a:r>
              <a:rPr lang="en-US" altLang="zh-CN" sz="2400" dirty="0"/>
              <a:t>(i, c)</a:t>
            </a:r>
            <a:r>
              <a:rPr lang="zh-CN" altLang="en-US" sz="2400" dirty="0"/>
              <a:t>：将第</a:t>
            </a:r>
            <a:r>
              <a:rPr lang="en-US" altLang="zh-CN" sz="2400" dirty="0"/>
              <a:t>i</a:t>
            </a:r>
            <a:r>
              <a:rPr lang="zh-CN" altLang="en-US" sz="2400" dirty="0"/>
              <a:t>个字符替换为字符</a:t>
            </a:r>
            <a:r>
              <a:rPr lang="en-US" altLang="zh-CN" sz="2400" dirty="0"/>
              <a:t>c</a:t>
            </a:r>
            <a:r>
              <a:rPr lang="zh-CN" altLang="en-US" sz="2400" dirty="0"/>
              <a:t>，等同于</a:t>
            </a:r>
            <a:r>
              <a:rPr lang="en-US" altLang="zh-CN" sz="2400" dirty="0" err="1"/>
              <a:t>str</a:t>
            </a:r>
            <a:r>
              <a:rPr lang="en-US" altLang="zh-CN" sz="2400" dirty="0"/>
              <a:t>[i]=c</a:t>
            </a:r>
            <a:r>
              <a:rPr lang="zh-CN" altLang="en-US" sz="2400" dirty="0"/>
              <a:t>。</a:t>
            </a:r>
            <a:endParaRPr lang="en-US" altLang="zh-CN" sz="2400" dirty="0"/>
          </a:p>
          <a:p>
            <a:pPr>
              <a:lnSpc>
                <a:spcPct val="130000"/>
              </a:lnSpc>
              <a:spcBef>
                <a:spcPts val="0"/>
              </a:spcBef>
              <a:buFont typeface="Arial" panose="020B0604020202020204" pitchFamily="34" charset="0"/>
              <a:buChar char="•"/>
            </a:pPr>
            <a:r>
              <a:rPr lang="en-US" sz="2400" dirty="0" err="1"/>
              <a:t>str.getc</a:t>
            </a:r>
            <a:r>
              <a:rPr lang="en-US" sz="2400" dirty="0"/>
              <a:t>(i)</a:t>
            </a:r>
            <a:r>
              <a:rPr lang="zh-CN" altLang="en-US" sz="2400" dirty="0"/>
              <a:t>：返回第</a:t>
            </a:r>
            <a:r>
              <a:rPr lang="en-US" altLang="zh-CN" sz="2400" dirty="0"/>
              <a:t>i</a:t>
            </a:r>
            <a:r>
              <a:rPr lang="zh-CN" altLang="en-US" sz="2400" dirty="0"/>
              <a:t>个字符。</a:t>
            </a:r>
            <a:endParaRPr lang="en-US" altLang="zh-CN" sz="2400" dirty="0"/>
          </a:p>
          <a:p>
            <a:pPr>
              <a:lnSpc>
                <a:spcPct val="130000"/>
              </a:lnSpc>
              <a:spcBef>
                <a:spcPts val="0"/>
              </a:spcBef>
              <a:buFont typeface="Arial" panose="020B0604020202020204" pitchFamily="34" charset="0"/>
              <a:buChar char="•"/>
            </a:pPr>
            <a:r>
              <a:rPr lang="en-US" altLang="zh-CN" sz="2400" dirty="0" err="1"/>
              <a:t>str.substr</a:t>
            </a:r>
            <a:r>
              <a:rPr lang="en-US" altLang="zh-CN" sz="2400" dirty="0"/>
              <a:t>(i, j)</a:t>
            </a:r>
            <a:r>
              <a:rPr lang="zh-CN" altLang="en-US" sz="2400" dirty="0"/>
              <a:t>：将从第</a:t>
            </a:r>
            <a:r>
              <a:rPr lang="en-US" altLang="zh-CN" sz="2400" dirty="0"/>
              <a:t>i</a:t>
            </a:r>
            <a:r>
              <a:rPr lang="zh-CN" altLang="en-US" sz="2400" dirty="0"/>
              <a:t>个字符到第</a:t>
            </a:r>
            <a:r>
              <a:rPr lang="en-US" altLang="zh-CN" sz="2400" dirty="0"/>
              <a:t>j</a:t>
            </a:r>
            <a:r>
              <a:rPr lang="zh-CN" altLang="en-US" sz="2400" dirty="0"/>
              <a:t>个字符的字符串返回。</a:t>
            </a:r>
            <a:endParaRPr lang="en-US" altLang="zh-CN" sz="2400" dirty="0"/>
          </a:p>
          <a:p>
            <a:pPr>
              <a:lnSpc>
                <a:spcPct val="130000"/>
              </a:lnSpc>
              <a:spcBef>
                <a:spcPts val="0"/>
              </a:spcBef>
              <a:buFont typeface="Arial" panose="020B0604020202020204" pitchFamily="34" charset="0"/>
              <a:buChar char="•"/>
            </a:pPr>
            <a:r>
              <a:rPr lang="en-US" sz="2400" dirty="0"/>
              <a:t>str.{</a:t>
            </a:r>
            <a:r>
              <a:rPr lang="en-US" sz="2400" dirty="0" err="1"/>
              <a:t>atoi</a:t>
            </a:r>
            <a:r>
              <a:rPr lang="en-US" sz="2400" dirty="0"/>
              <a:t>(), </a:t>
            </a:r>
            <a:r>
              <a:rPr lang="en-US" sz="2400" dirty="0" err="1"/>
              <a:t>atohex</a:t>
            </a:r>
            <a:r>
              <a:rPr lang="en-US" sz="2400" dirty="0"/>
              <a:t>(), </a:t>
            </a:r>
            <a:r>
              <a:rPr lang="en-US" sz="2400" dirty="0" err="1"/>
              <a:t>atooct</a:t>
            </a:r>
            <a:r>
              <a:rPr lang="en-US" sz="2400" dirty="0"/>
              <a:t>, </a:t>
            </a:r>
            <a:r>
              <a:rPr lang="en-US" sz="2400" dirty="0" err="1"/>
              <a:t>atobin</a:t>
            </a:r>
            <a:r>
              <a:rPr lang="en-US" sz="2400" dirty="0"/>
              <a:t>}</a:t>
            </a:r>
            <a:r>
              <a:rPr lang="zh-CN" altLang="en-US" sz="2400" dirty="0"/>
              <a:t>：将字符串转变为十进制、十六进制、八进制或者二进制数据。</a:t>
            </a:r>
            <a:endParaRPr lang="en-US" altLang="zh-CN" sz="2400" dirty="0"/>
          </a:p>
          <a:p>
            <a:pPr marL="360000" lvl="2" indent="0">
              <a:spcBef>
                <a:spcPts val="0"/>
              </a:spcBef>
              <a:buNone/>
            </a:pPr>
            <a:r>
              <a:rPr lang="en-US" sz="2000" b="1" dirty="0" err="1">
                <a:latin typeface="Courier New" panose="02070309020205020404" pitchFamily="49" charset="0"/>
                <a:cs typeface="Courier New" panose="02070309020205020404" pitchFamily="49" charset="0"/>
              </a:rPr>
              <a:t>str</a:t>
            </a:r>
            <a:r>
              <a:rPr lang="en-US" sz="2000" b="1" dirty="0">
                <a:latin typeface="Courier New" panose="02070309020205020404" pitchFamily="49" charset="0"/>
                <a:cs typeface="Courier New" panose="02070309020205020404" pitchFamily="49" charset="0"/>
              </a:rPr>
              <a:t> = "123";</a:t>
            </a:r>
          </a:p>
          <a:p>
            <a:pPr marL="360000" lvl="2" indent="0">
              <a:spcBef>
                <a:spcPts val="0"/>
              </a:spcBef>
              <a:buNone/>
            </a:pPr>
            <a:r>
              <a:rPr lang="en-US" sz="2000" b="1" dirty="0" err="1">
                <a:latin typeface="Courier New" panose="02070309020205020404" pitchFamily="49" charset="0"/>
                <a:cs typeface="Courier New" panose="02070309020205020404" pitchFamily="49" charset="0"/>
              </a:rPr>
              <a:t>int</a:t>
            </a:r>
            <a:r>
              <a:rPr lang="en-US" sz="2000" b="1" dirty="0">
                <a:latin typeface="Courier New" panose="02070309020205020404" pitchFamily="49" charset="0"/>
                <a:cs typeface="Courier New" panose="02070309020205020404" pitchFamily="49" charset="0"/>
              </a:rPr>
              <a:t> i = </a:t>
            </a:r>
            <a:r>
              <a:rPr lang="en-US" sz="2000" b="1" dirty="0" err="1">
                <a:latin typeface="Courier New" panose="02070309020205020404" pitchFamily="49" charset="0"/>
                <a:cs typeface="Courier New" panose="02070309020205020404" pitchFamily="49" charset="0"/>
              </a:rPr>
              <a:t>str.atoi</a:t>
            </a:r>
            <a:r>
              <a:rPr lang="en-US" sz="2000" b="1" dirty="0">
                <a:latin typeface="Courier New" panose="02070309020205020404" pitchFamily="49" charset="0"/>
                <a:cs typeface="Courier New" panose="02070309020205020404" pitchFamily="49" charset="0"/>
              </a:rPr>
              <a:t>(); // assigns 123 to i.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89</a:t>
            </a:fld>
            <a:endParaRPr lang="en-US" dirty="0"/>
          </a:p>
        </p:txBody>
      </p:sp>
    </p:spTree>
    <p:extLst>
      <p:ext uri="{BB962C8B-B14F-4D97-AF65-F5344CB8AC3E}">
        <p14:creationId xmlns:p14="http://schemas.microsoft.com/office/powerpoint/2010/main" val="25102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设计特性</a:t>
            </a:r>
            <a:br>
              <a:rPr lang="en-US" altLang="zh-CN" dirty="0"/>
            </a:br>
            <a:r>
              <a:rPr lang="zh-CN" altLang="en-US" sz="2400" dirty="0">
                <a:solidFill>
                  <a:schemeClr val="bg1">
                    <a:lumMod val="65000"/>
                  </a:schemeClr>
                </a:solidFill>
              </a:rPr>
              <a:t>过程语句块新特性</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dirty="0"/>
              <a:t>SV</a:t>
            </a:r>
            <a:r>
              <a:rPr lang="zh-CN" altLang="en-US" dirty="0"/>
              <a:t>添加了新的面向硬件的过程语句块，从而使得该语句块可以更清楚地表达设计者的意图。</a:t>
            </a:r>
            <a:endParaRPr lang="en-US" altLang="zh-CN" dirty="0"/>
          </a:p>
          <a:p>
            <a:pPr marL="344487" indent="-342900">
              <a:buFont typeface="Arial" panose="020B0604020202020204" pitchFamily="34" charset="0"/>
              <a:buChar char="•"/>
            </a:pPr>
            <a:r>
              <a:rPr lang="en-US" altLang="zh-CN" dirty="0"/>
              <a:t>always</a:t>
            </a:r>
            <a:r>
              <a:rPr lang="zh-CN" altLang="en-US" dirty="0"/>
              <a:t>语句块被细分为了：</a:t>
            </a:r>
            <a:endParaRPr lang="en-US" altLang="zh-CN" dirty="0"/>
          </a:p>
          <a:p>
            <a:pPr marL="718412" lvl="3" indent="-342900">
              <a:buFont typeface="Arial" panose="020B0604020202020204" pitchFamily="34" charset="0"/>
              <a:buChar char="•"/>
            </a:pPr>
            <a:r>
              <a:rPr lang="zh-CN" altLang="en-US" sz="2000" dirty="0"/>
              <a:t>组合逻辑语句块 </a:t>
            </a:r>
            <a:r>
              <a:rPr lang="en-US" altLang="zh-CN" sz="2000" dirty="0" err="1"/>
              <a:t>always_comb</a:t>
            </a:r>
            <a:endParaRPr lang="en-US" altLang="zh-CN" sz="2000" dirty="0"/>
          </a:p>
          <a:p>
            <a:pPr marL="718412" lvl="3" indent="-342900">
              <a:buFont typeface="Arial" panose="020B0604020202020204" pitchFamily="34" charset="0"/>
              <a:buChar char="•"/>
            </a:pPr>
            <a:r>
              <a:rPr lang="zh-CN" altLang="en-US" sz="2000" dirty="0"/>
              <a:t>锁存逻辑语句块 </a:t>
            </a:r>
            <a:r>
              <a:rPr lang="en-US" altLang="zh-CN" sz="2000" dirty="0" err="1"/>
              <a:t>always_latch</a:t>
            </a:r>
            <a:endParaRPr lang="en-US" altLang="zh-CN" sz="2000" dirty="0"/>
          </a:p>
          <a:p>
            <a:pPr marL="718412" lvl="3" indent="-342900">
              <a:buFont typeface="Arial" panose="020B0604020202020204" pitchFamily="34" charset="0"/>
              <a:buChar char="•"/>
            </a:pPr>
            <a:r>
              <a:rPr lang="zh-CN" altLang="en-US" sz="2000" dirty="0"/>
              <a:t>时序逻辑语句块 </a:t>
            </a:r>
            <a:r>
              <a:rPr lang="en-US" altLang="zh-CN" sz="2000" dirty="0" err="1"/>
              <a:t>always_ff</a:t>
            </a:r>
            <a:endParaRPr lang="en-US" altLang="zh-CN" sz="2000" dirty="0"/>
          </a:p>
          <a:p>
            <a:pPr marL="358412" lvl="1" indent="-342900">
              <a:buFont typeface="Arial" panose="020B0604020202020204" pitchFamily="34" charset="0"/>
              <a:buChar char="•"/>
            </a:pPr>
            <a:r>
              <a:rPr lang="zh-CN" altLang="en-US" sz="2200" dirty="0"/>
              <a:t>通过以上细分的方式，降低了</a:t>
            </a:r>
            <a:r>
              <a:rPr lang="en-US" altLang="zh-CN" sz="2200" dirty="0"/>
              <a:t>Verilog always</a:t>
            </a:r>
            <a:r>
              <a:rPr lang="zh-CN" altLang="en-US" sz="2200" dirty="0"/>
              <a:t>语句块容易混淆的方式，也使得仿真工具、综合工具、形式检查工具、语义检查工具和其它</a:t>
            </a:r>
            <a:r>
              <a:rPr lang="en-US" altLang="zh-CN" sz="2200" dirty="0"/>
              <a:t>EDA</a:t>
            </a:r>
            <a:r>
              <a:rPr lang="zh-CN" altLang="en-US" sz="2200" dirty="0"/>
              <a:t>软件工具可以更准确地检查设计的实现意图。</a:t>
            </a:r>
            <a:endParaRPr lang="en-US" altLang="zh-CN" sz="2200" dirty="0"/>
          </a:p>
          <a:p>
            <a:pPr marL="344487" indent="-342900">
              <a:buFont typeface="Arial" panose="020B0604020202020204" pitchFamily="34" charset="0"/>
              <a:buChar char="•"/>
            </a:pPr>
            <a:endParaRPr lang="en-US" altLang="zh-CN"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9</a:t>
            </a:fld>
            <a:endParaRPr lang="en-US" dirty="0"/>
          </a:p>
        </p:txBody>
      </p:sp>
    </p:spTree>
    <p:extLst>
      <p:ext uri="{BB962C8B-B14F-4D97-AF65-F5344CB8AC3E}">
        <p14:creationId xmlns:p14="http://schemas.microsoft.com/office/powerpoint/2010/main" val="33609653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任务和函数</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任务和函数</a:t>
            </a:r>
            <a:br>
              <a:rPr lang="en-US" altLang="zh-CN" dirty="0"/>
            </a:br>
            <a:r>
              <a:rPr lang="zh-CN" altLang="en-US" sz="2800" dirty="0">
                <a:solidFill>
                  <a:schemeClr val="bg1">
                    <a:lumMod val="65000"/>
                  </a:schemeClr>
                </a:solidFill>
              </a:rPr>
              <a:t>概述</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200" dirty="0"/>
              <a:t>类似于</a:t>
            </a:r>
            <a:r>
              <a:rPr lang="en-US" altLang="zh-CN" sz="2200" dirty="0"/>
              <a:t>C</a:t>
            </a:r>
            <a:r>
              <a:rPr lang="zh-CN" altLang="en-US" sz="2200" dirty="0"/>
              <a:t>语言，函数（</a:t>
            </a:r>
            <a:r>
              <a:rPr lang="en-US" altLang="zh-CN" sz="2200" dirty="0"/>
              <a:t>function</a:t>
            </a:r>
            <a:r>
              <a:rPr lang="zh-CN" altLang="en-US" sz="2200" dirty="0"/>
              <a:t>）和任务（</a:t>
            </a:r>
            <a:r>
              <a:rPr lang="en-US" altLang="zh-CN" sz="2200" dirty="0"/>
              <a:t>task</a:t>
            </a:r>
            <a:r>
              <a:rPr lang="zh-CN" altLang="en-US" sz="2200" dirty="0"/>
              <a:t>）可以提高代码的复用性和整洁度。</a:t>
            </a:r>
            <a:endParaRPr lang="en-US" altLang="zh-CN" sz="2200" dirty="0"/>
          </a:p>
          <a:p>
            <a:pPr marL="346075" lvl="3" indent="-344488">
              <a:spcBef>
                <a:spcPts val="1200"/>
              </a:spcBef>
              <a:buFont typeface="Arial" panose="020B0604020202020204" pitchFamily="34" charset="0"/>
              <a:buChar char="•"/>
            </a:pPr>
            <a:r>
              <a:rPr lang="zh-CN" altLang="en-US" sz="2200" dirty="0"/>
              <a:t>它们的目的都在于将大型的过程块切分为更细小的片段，而便于阅读和代码维护。</a:t>
            </a:r>
            <a:endParaRPr lang="en-US" altLang="zh-CN" sz="2200" dirty="0"/>
          </a:p>
          <a:p>
            <a:pPr marL="346075" lvl="3" indent="-344488">
              <a:spcBef>
                <a:spcPts val="1200"/>
              </a:spcBef>
              <a:buFont typeface="Arial" panose="020B0604020202020204" pitchFamily="34" charset="0"/>
              <a:buChar char="•"/>
            </a:pPr>
            <a:r>
              <a:rPr lang="zh-CN" altLang="en-US" sz="2200" dirty="0"/>
              <a:t>相比于大家更为熟悉的函数，</a:t>
            </a:r>
            <a:r>
              <a:rPr lang="en-US" altLang="zh-CN" sz="2200" dirty="0"/>
              <a:t>SV</a:t>
            </a:r>
            <a:r>
              <a:rPr lang="zh-CN" altLang="en-US" sz="2200" dirty="0"/>
              <a:t>引入了任务的概念。</a:t>
            </a:r>
            <a:r>
              <a:rPr lang="en-US" altLang="zh-CN" sz="2200" dirty="0"/>
              <a:t>function</a:t>
            </a:r>
            <a:r>
              <a:rPr lang="zh-CN" altLang="en-US" sz="2200" dirty="0"/>
              <a:t>与</a:t>
            </a:r>
            <a:r>
              <a:rPr lang="en-US" altLang="zh-CN" sz="2200" dirty="0"/>
              <a:t>task</a:t>
            </a:r>
            <a:r>
              <a:rPr lang="zh-CN" altLang="en-US" sz="2200" dirty="0"/>
              <a:t>之间有相同点和不同点。</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91</a:t>
            </a:fld>
            <a:endParaRPr lang="en-US" dirty="0"/>
          </a:p>
        </p:txBody>
      </p:sp>
    </p:spTree>
    <p:extLst>
      <p:ext uri="{BB962C8B-B14F-4D97-AF65-F5344CB8AC3E}">
        <p14:creationId xmlns:p14="http://schemas.microsoft.com/office/powerpoint/2010/main" val="39469049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任务和函数</a:t>
            </a:r>
            <a:br>
              <a:rPr lang="en-US" altLang="zh-CN" dirty="0"/>
            </a:br>
            <a:r>
              <a:rPr lang="zh-CN" altLang="en-US" sz="2800" dirty="0">
                <a:solidFill>
                  <a:schemeClr val="bg1">
                    <a:lumMod val="65000"/>
                  </a:schemeClr>
                </a:solidFill>
              </a:rPr>
              <a:t>区别</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altLang="zh-CN" sz="2200" dirty="0"/>
              <a:t>function</a:t>
            </a:r>
            <a:r>
              <a:rPr lang="zh-CN" altLang="en-US" sz="2200" dirty="0"/>
              <a:t>不会消耗仿真时间，而</a:t>
            </a:r>
            <a:r>
              <a:rPr lang="en-US" altLang="zh-CN" sz="2200" dirty="0"/>
              <a:t>task</a:t>
            </a:r>
            <a:r>
              <a:rPr lang="zh-CN" altLang="en-US" sz="2200" dirty="0"/>
              <a:t>则可能会消耗仿真时间。</a:t>
            </a:r>
            <a:endParaRPr lang="en-US" altLang="zh-CN" sz="2200" dirty="0"/>
          </a:p>
          <a:p>
            <a:pPr marL="346075" lvl="3" indent="-344488">
              <a:spcBef>
                <a:spcPts val="1200"/>
              </a:spcBef>
              <a:buFont typeface="Arial" panose="020B0604020202020204" pitchFamily="34" charset="0"/>
              <a:buChar char="•"/>
            </a:pPr>
            <a:r>
              <a:rPr lang="en-US" altLang="zh-CN" sz="2200" dirty="0"/>
              <a:t>function</a:t>
            </a:r>
            <a:r>
              <a:rPr lang="zh-CN" altLang="en-US" sz="2200" dirty="0"/>
              <a:t>无法调用</a:t>
            </a:r>
            <a:r>
              <a:rPr lang="en-US" altLang="zh-CN" sz="2200" dirty="0"/>
              <a:t>task</a:t>
            </a:r>
            <a:r>
              <a:rPr lang="zh-CN" altLang="en-US" sz="2200" dirty="0"/>
              <a:t>，而</a:t>
            </a:r>
            <a:r>
              <a:rPr lang="en-US" altLang="zh-CN" sz="2200" dirty="0"/>
              <a:t>task</a:t>
            </a:r>
            <a:r>
              <a:rPr lang="zh-CN" altLang="en-US" sz="2200" dirty="0"/>
              <a:t>可以调用</a:t>
            </a:r>
            <a:r>
              <a:rPr lang="en-US" altLang="zh-CN" sz="2200" dirty="0"/>
              <a:t>function</a:t>
            </a:r>
            <a:r>
              <a:rPr lang="zh-CN" altLang="en-US" sz="2200" dirty="0"/>
              <a:t>。</a:t>
            </a:r>
            <a:endParaRPr lang="en-US" altLang="zh-CN" sz="2200" dirty="0"/>
          </a:p>
          <a:p>
            <a:pPr marL="346075" lvl="3" indent="-344488">
              <a:spcBef>
                <a:spcPts val="1200"/>
              </a:spcBef>
              <a:buFont typeface="Arial" panose="020B0604020202020204" pitchFamily="34" charset="0"/>
              <a:buChar char="•"/>
            </a:pPr>
            <a:r>
              <a:rPr lang="zh-CN" altLang="en-US" sz="2200" dirty="0"/>
              <a:t>一个可以返回数据的</a:t>
            </a:r>
            <a:r>
              <a:rPr lang="en-US" altLang="zh-CN" sz="2200" dirty="0"/>
              <a:t>function</a:t>
            </a:r>
            <a:r>
              <a:rPr lang="zh-CN" altLang="en-US" sz="2200" dirty="0"/>
              <a:t>只能返回一个单一数值，而任务或者</a:t>
            </a:r>
            <a:r>
              <a:rPr lang="en-US" altLang="zh-CN" sz="2200" dirty="0"/>
              <a:t>void function</a:t>
            </a:r>
            <a:r>
              <a:rPr lang="zh-CN" altLang="en-US" sz="2200" dirty="0"/>
              <a:t>不会返回数值。</a:t>
            </a:r>
            <a:endParaRPr lang="en-US" altLang="zh-CN" sz="2200" dirty="0"/>
          </a:p>
          <a:p>
            <a:pPr marL="346075" lvl="3" indent="-344488">
              <a:spcBef>
                <a:spcPts val="1200"/>
              </a:spcBef>
              <a:buFont typeface="Arial" panose="020B0604020202020204" pitchFamily="34" charset="0"/>
              <a:buChar char="•"/>
            </a:pPr>
            <a:r>
              <a:rPr lang="zh-CN" altLang="en-US" sz="2200" dirty="0"/>
              <a:t>一个可以返回数据的</a:t>
            </a:r>
            <a:r>
              <a:rPr lang="en-US" altLang="zh-CN" sz="2200" dirty="0"/>
              <a:t>function</a:t>
            </a:r>
            <a:r>
              <a:rPr lang="zh-CN" altLang="en-US" sz="2200" dirty="0"/>
              <a:t>可以作为一个表达式中的操作数，而该操作数的值即</a:t>
            </a:r>
            <a:r>
              <a:rPr lang="en-US" altLang="zh-CN" sz="2200" dirty="0"/>
              <a:t>function</a:t>
            </a:r>
            <a:r>
              <a:rPr lang="zh-CN" altLang="en-US" sz="2200" dirty="0"/>
              <a:t>的返回值。</a:t>
            </a:r>
            <a:endParaRPr lang="en-US" altLang="zh-CN" sz="2200"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92</a:t>
            </a:fld>
            <a:endParaRPr lang="en-US" dirty="0"/>
          </a:p>
        </p:txBody>
      </p:sp>
    </p:spTree>
    <p:extLst>
      <p:ext uri="{BB962C8B-B14F-4D97-AF65-F5344CB8AC3E}">
        <p14:creationId xmlns:p14="http://schemas.microsoft.com/office/powerpoint/2010/main" val="8151972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任务和函数</a:t>
            </a:r>
            <a:br>
              <a:rPr lang="en-US" altLang="zh-CN" dirty="0"/>
            </a:br>
            <a:r>
              <a:rPr lang="zh-CN" altLang="en-US" sz="2800" dirty="0">
                <a:solidFill>
                  <a:schemeClr val="bg1">
                    <a:lumMod val="65000"/>
                  </a:schemeClr>
                </a:solidFill>
              </a:rPr>
              <a:t>任务</a:t>
            </a:r>
            <a:r>
              <a:rPr lang="en-US" altLang="zh-CN" sz="2800" dirty="0">
                <a:solidFill>
                  <a:schemeClr val="bg1">
                    <a:lumMod val="65000"/>
                  </a:schemeClr>
                </a:solidFill>
              </a:rPr>
              <a:t>task</a:t>
            </a:r>
            <a:endParaRPr lang="en-US" dirty="0">
              <a:solidFill>
                <a:schemeClr val="bg1">
                  <a:lumMod val="65000"/>
                </a:schemeClr>
              </a:solidFill>
            </a:endParaRPr>
          </a:p>
        </p:txBody>
      </p:sp>
      <p:sp>
        <p:nvSpPr>
          <p:cNvPr id="4" name="Text Placeholder 3"/>
          <p:cNvSpPr>
            <a:spLocks noGrp="1"/>
          </p:cNvSpPr>
          <p:nvPr>
            <p:ph idx="1"/>
          </p:nvPr>
        </p:nvSpPr>
        <p:spPr/>
        <p:txBody>
          <a:bodyPr>
            <a:normAutofit fontScale="77500" lnSpcReduction="20000"/>
          </a:bodyPr>
          <a:lstStyle/>
          <a:p>
            <a:pPr marL="346075" lvl="3" indent="-344488">
              <a:spcBef>
                <a:spcPts val="1200"/>
              </a:spcBef>
              <a:buFont typeface="Arial" panose="020B0604020202020204" pitchFamily="34" charset="0"/>
              <a:buChar char="•"/>
            </a:pPr>
            <a:r>
              <a:rPr lang="zh-CN" altLang="en-US" sz="2900" dirty="0"/>
              <a:t>任务的定义可以指定参数，</a:t>
            </a:r>
            <a:r>
              <a:rPr lang="en-US" altLang="zh-CN" sz="2900" dirty="0"/>
              <a:t>input</a:t>
            </a:r>
            <a:r>
              <a:rPr lang="zh-CN" altLang="en-US" sz="2900" dirty="0"/>
              <a:t>、</a:t>
            </a:r>
            <a:r>
              <a:rPr lang="en-US" altLang="zh-CN" sz="2900" dirty="0"/>
              <a:t>output</a:t>
            </a:r>
            <a:r>
              <a:rPr lang="zh-CN" altLang="en-US" sz="2900" dirty="0"/>
              <a:t>、</a:t>
            </a:r>
            <a:r>
              <a:rPr lang="en-US" altLang="zh-CN" sz="2900" dirty="0" err="1"/>
              <a:t>inout</a:t>
            </a:r>
            <a:r>
              <a:rPr lang="zh-CN" altLang="en-US" sz="2900" dirty="0"/>
              <a:t>及</a:t>
            </a:r>
            <a:r>
              <a:rPr lang="en-US" altLang="zh-CN" sz="2900" dirty="0"/>
              <a:t>ref</a:t>
            </a:r>
            <a:r>
              <a:rPr lang="zh-CN" altLang="en-US" sz="2900" dirty="0"/>
              <a:t>皆可。</a:t>
            </a:r>
            <a:endParaRPr lang="en-US" altLang="zh-CN" sz="2900" dirty="0"/>
          </a:p>
          <a:p>
            <a:pPr marL="346075" lvl="3" indent="-344488">
              <a:spcBef>
                <a:spcPts val="1200"/>
              </a:spcBef>
              <a:buFont typeface="Arial" panose="020B0604020202020204" pitchFamily="34" charset="0"/>
              <a:buChar char="•"/>
            </a:pPr>
            <a:r>
              <a:rPr lang="zh-CN" altLang="en-US" sz="2900" dirty="0"/>
              <a:t>任务可以消耗仿真时间。</a:t>
            </a:r>
            <a:endParaRPr lang="en-US" altLang="zh-CN" sz="2900" dirty="0"/>
          </a:p>
          <a:p>
            <a:pPr marL="346075" lvl="3" indent="-344488">
              <a:spcBef>
                <a:spcPts val="1200"/>
              </a:spcBef>
              <a:buFont typeface="Arial" panose="020B0604020202020204" pitchFamily="34" charset="0"/>
              <a:buChar char="•"/>
            </a:pPr>
            <a:r>
              <a:rPr lang="zh-CN" altLang="en-US" sz="2900" dirty="0"/>
              <a:t>任务可以调用其它任务或者函数。</a:t>
            </a:r>
            <a:endParaRPr lang="en-US" altLang="zh-CN" sz="2900" dirty="0"/>
          </a:p>
          <a:p>
            <a:pPr marL="375512" lvl="3" indent="0">
              <a:lnSpc>
                <a:spcPct val="140000"/>
              </a:lnSpc>
              <a:spcBef>
                <a:spcPts val="0"/>
              </a:spcBef>
              <a:buNone/>
            </a:pPr>
            <a:r>
              <a:rPr lang="en-US" altLang="zh-CN" sz="2600" b="1" dirty="0">
                <a:latin typeface="Courier New" panose="02070309020205020404" pitchFamily="49" charset="0"/>
                <a:cs typeface="Courier New" panose="02070309020205020404" pitchFamily="49" charset="0"/>
              </a:rPr>
              <a:t>task mytask1 (output </a:t>
            </a:r>
            <a:r>
              <a:rPr lang="en-US" altLang="zh-CN" sz="2600" b="1" dirty="0" err="1">
                <a:latin typeface="Courier New" panose="02070309020205020404" pitchFamily="49" charset="0"/>
                <a:cs typeface="Courier New" panose="02070309020205020404" pitchFamily="49" charset="0"/>
              </a:rPr>
              <a:t>int</a:t>
            </a:r>
            <a:r>
              <a:rPr lang="en-US" altLang="zh-CN" sz="2600" b="1" dirty="0">
                <a:latin typeface="Courier New" panose="02070309020205020404" pitchFamily="49" charset="0"/>
                <a:cs typeface="Courier New" panose="02070309020205020404" pitchFamily="49" charset="0"/>
              </a:rPr>
              <a:t> x, input logic y);</a:t>
            </a:r>
          </a:p>
          <a:p>
            <a:pPr marL="375512" lvl="3" indent="0">
              <a:lnSpc>
                <a:spcPct val="140000"/>
              </a:lnSpc>
              <a:spcBef>
                <a:spcPts val="0"/>
              </a:spcBef>
              <a:buNone/>
            </a:pPr>
            <a:r>
              <a:rPr lang="en-US" altLang="zh-CN" sz="2600" b="1" dirty="0">
                <a:latin typeface="Courier New" panose="02070309020205020404" pitchFamily="49" charset="0"/>
                <a:cs typeface="Courier New" panose="02070309020205020404" pitchFamily="49" charset="0"/>
              </a:rPr>
              <a:t>  ...</a:t>
            </a:r>
          </a:p>
          <a:p>
            <a:pPr marL="375512" lvl="3" indent="0">
              <a:lnSpc>
                <a:spcPct val="140000"/>
              </a:lnSpc>
              <a:spcBef>
                <a:spcPts val="0"/>
              </a:spcBef>
              <a:buNone/>
            </a:pPr>
            <a:r>
              <a:rPr lang="en-US" altLang="zh-CN" sz="2600" b="1" dirty="0" err="1">
                <a:latin typeface="Courier New" panose="02070309020205020404" pitchFamily="49" charset="0"/>
                <a:cs typeface="Courier New" panose="02070309020205020404" pitchFamily="49" charset="0"/>
              </a:rPr>
              <a:t>endtask</a:t>
            </a:r>
            <a:endParaRPr lang="en-US" altLang="zh-CN" sz="2600" b="1" dirty="0">
              <a:latin typeface="Courier New" panose="02070309020205020404" pitchFamily="49" charset="0"/>
              <a:cs typeface="Courier New" panose="02070309020205020404" pitchFamily="49" charset="0"/>
            </a:endParaRPr>
          </a:p>
          <a:p>
            <a:pPr marL="375512" lvl="3" indent="0">
              <a:lnSpc>
                <a:spcPct val="140000"/>
              </a:lnSpc>
              <a:spcBef>
                <a:spcPts val="0"/>
              </a:spcBef>
              <a:buNone/>
            </a:pPr>
            <a:r>
              <a:rPr lang="en-US" altLang="zh-CN" sz="2600" b="1" dirty="0">
                <a:latin typeface="Courier New" panose="02070309020205020404" pitchFamily="49" charset="0"/>
                <a:cs typeface="Courier New" panose="02070309020205020404" pitchFamily="49" charset="0"/>
              </a:rPr>
              <a:t>task mytask2;</a:t>
            </a:r>
          </a:p>
          <a:p>
            <a:pPr marL="375512" lvl="3" indent="0">
              <a:lnSpc>
                <a:spcPct val="140000"/>
              </a:lnSpc>
              <a:spcBef>
                <a:spcPts val="0"/>
              </a:spcBef>
              <a:buNone/>
            </a:pPr>
            <a:r>
              <a:rPr lang="en-US" altLang="zh-CN" sz="2600" b="1" dirty="0">
                <a:latin typeface="Courier New" panose="02070309020205020404" pitchFamily="49" charset="0"/>
                <a:cs typeface="Courier New" panose="02070309020205020404" pitchFamily="49" charset="0"/>
              </a:rPr>
              <a:t>  output x;</a:t>
            </a:r>
          </a:p>
          <a:p>
            <a:pPr marL="375512" lvl="3" indent="0">
              <a:lnSpc>
                <a:spcPct val="140000"/>
              </a:lnSpc>
              <a:spcBef>
                <a:spcPts val="0"/>
              </a:spcBef>
              <a:buNone/>
            </a:pPr>
            <a:r>
              <a:rPr lang="en-US" altLang="zh-CN" sz="2600" b="1" dirty="0">
                <a:latin typeface="Courier New" panose="02070309020205020404" pitchFamily="49" charset="0"/>
                <a:cs typeface="Courier New" panose="02070309020205020404" pitchFamily="49" charset="0"/>
              </a:rPr>
              <a:t>  input y;</a:t>
            </a:r>
          </a:p>
          <a:p>
            <a:pPr marL="375512" lvl="3" indent="0">
              <a:lnSpc>
                <a:spcPct val="140000"/>
              </a:lnSpc>
              <a:spcBef>
                <a:spcPts val="0"/>
              </a:spcBef>
              <a:buNone/>
            </a:pPr>
            <a:r>
              <a:rPr lang="en-US" altLang="zh-CN" sz="2600" b="1" dirty="0">
                <a:latin typeface="Courier New" panose="02070309020205020404" pitchFamily="49" charset="0"/>
                <a:cs typeface="Courier New" panose="02070309020205020404" pitchFamily="49" charset="0"/>
              </a:rPr>
              <a:t>  </a:t>
            </a:r>
            <a:r>
              <a:rPr lang="en-US" altLang="zh-CN" sz="2600" b="1" dirty="0" err="1">
                <a:latin typeface="Courier New" panose="02070309020205020404" pitchFamily="49" charset="0"/>
                <a:cs typeface="Courier New" panose="02070309020205020404" pitchFamily="49" charset="0"/>
              </a:rPr>
              <a:t>int</a:t>
            </a:r>
            <a:r>
              <a:rPr lang="en-US" altLang="zh-CN" sz="2600" b="1" dirty="0">
                <a:latin typeface="Courier New" panose="02070309020205020404" pitchFamily="49" charset="0"/>
                <a:cs typeface="Courier New" panose="02070309020205020404" pitchFamily="49" charset="0"/>
              </a:rPr>
              <a:t> x;</a:t>
            </a:r>
          </a:p>
          <a:p>
            <a:pPr marL="375512" lvl="3" indent="0">
              <a:lnSpc>
                <a:spcPct val="140000"/>
              </a:lnSpc>
              <a:spcBef>
                <a:spcPts val="0"/>
              </a:spcBef>
              <a:buNone/>
            </a:pPr>
            <a:r>
              <a:rPr lang="en-US" altLang="zh-CN" sz="2600" b="1" dirty="0">
                <a:latin typeface="Courier New" panose="02070309020205020404" pitchFamily="49" charset="0"/>
                <a:cs typeface="Courier New" panose="02070309020205020404" pitchFamily="49" charset="0"/>
              </a:rPr>
              <a:t>  logic y;</a:t>
            </a:r>
          </a:p>
          <a:p>
            <a:pPr marL="375512" lvl="3" indent="0">
              <a:lnSpc>
                <a:spcPct val="140000"/>
              </a:lnSpc>
              <a:spcBef>
                <a:spcPts val="0"/>
              </a:spcBef>
              <a:buNone/>
            </a:pPr>
            <a:r>
              <a:rPr lang="en-US" altLang="zh-CN" sz="2600" b="1" dirty="0">
                <a:latin typeface="Courier New" panose="02070309020205020404" pitchFamily="49" charset="0"/>
                <a:cs typeface="Courier New" panose="02070309020205020404" pitchFamily="49" charset="0"/>
              </a:rPr>
              <a:t>  ...</a:t>
            </a:r>
          </a:p>
          <a:p>
            <a:pPr marL="375512" lvl="3" indent="0">
              <a:lnSpc>
                <a:spcPct val="140000"/>
              </a:lnSpc>
              <a:spcBef>
                <a:spcPts val="0"/>
              </a:spcBef>
              <a:buNone/>
            </a:pPr>
            <a:r>
              <a:rPr lang="en-US" altLang="zh-CN" sz="2600" b="1" dirty="0" err="1">
                <a:latin typeface="Courier New" panose="02070309020205020404" pitchFamily="49" charset="0"/>
                <a:cs typeface="Courier New" panose="02070309020205020404" pitchFamily="49" charset="0"/>
              </a:rPr>
              <a:t>endtask</a:t>
            </a:r>
            <a:endParaRPr lang="en-US" altLang="zh-CN" sz="26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93</a:t>
            </a:fld>
            <a:endParaRPr lang="en-US" dirty="0"/>
          </a:p>
        </p:txBody>
      </p:sp>
    </p:spTree>
    <p:extLst>
      <p:ext uri="{BB962C8B-B14F-4D97-AF65-F5344CB8AC3E}">
        <p14:creationId xmlns:p14="http://schemas.microsoft.com/office/powerpoint/2010/main" val="4174451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任务和函数</a:t>
            </a:r>
            <a:br>
              <a:rPr lang="en-US" altLang="zh-CN" dirty="0"/>
            </a:br>
            <a:r>
              <a:rPr lang="zh-CN" altLang="en-US" sz="2800" dirty="0">
                <a:solidFill>
                  <a:schemeClr val="bg1">
                    <a:lumMod val="65000"/>
                  </a:schemeClr>
                </a:solidFill>
              </a:rPr>
              <a:t>任务</a:t>
            </a:r>
            <a:r>
              <a:rPr lang="en-US" altLang="zh-CN" sz="2800" dirty="0">
                <a:solidFill>
                  <a:schemeClr val="bg1">
                    <a:lumMod val="65000"/>
                  </a:schemeClr>
                </a:solidFill>
              </a:rPr>
              <a:t>task</a:t>
            </a:r>
            <a:endParaRPr lang="en-US" dirty="0">
              <a:solidFill>
                <a:schemeClr val="bg1">
                  <a:lumMod val="65000"/>
                </a:schemeClr>
              </a:solidFill>
            </a:endParaRPr>
          </a:p>
        </p:txBody>
      </p:sp>
      <p:sp>
        <p:nvSpPr>
          <p:cNvPr id="4" name="Text Placeholder 3"/>
          <p:cNvSpPr>
            <a:spLocks noGrp="1"/>
          </p:cNvSpPr>
          <p:nvPr>
            <p:ph idx="1"/>
          </p:nvPr>
        </p:nvSpPr>
        <p:spPr/>
        <p:txBody>
          <a:bodyPr>
            <a:normAutofit fontScale="25000" lnSpcReduction="20000"/>
          </a:bodyPr>
          <a:lstStyle/>
          <a:p>
            <a:pPr marL="346075" lvl="3" indent="-344488">
              <a:spcBef>
                <a:spcPts val="1200"/>
              </a:spcBef>
              <a:buFont typeface="Arial" panose="020B0604020202020204" pitchFamily="34" charset="0"/>
              <a:buChar char="•"/>
            </a:pPr>
            <a:r>
              <a:rPr lang="zh-CN" altLang="en-US" sz="9600" dirty="0"/>
              <a:t>虽然</a:t>
            </a:r>
            <a:r>
              <a:rPr lang="en-US" altLang="zh-CN" sz="9600" dirty="0"/>
              <a:t>task</a:t>
            </a:r>
            <a:r>
              <a:rPr lang="zh-CN" altLang="en-US" sz="9600" dirty="0"/>
              <a:t>不会返回值，但是我们依然可以利用</a:t>
            </a:r>
            <a:r>
              <a:rPr lang="en-US" altLang="zh-CN" sz="9600" dirty="0"/>
              <a:t>return</a:t>
            </a:r>
            <a:r>
              <a:rPr lang="zh-CN" altLang="en-US" sz="9600" dirty="0"/>
              <a:t>来使</a:t>
            </a:r>
            <a:r>
              <a:rPr lang="en-US" altLang="zh-CN" sz="9600" dirty="0"/>
              <a:t>task</a:t>
            </a:r>
            <a:r>
              <a:rPr lang="zh-CN" altLang="en-US" sz="9600" dirty="0"/>
              <a:t>结束。</a:t>
            </a:r>
            <a:endParaRPr lang="en-US" altLang="zh-CN" sz="9600" dirty="0"/>
          </a:p>
          <a:p>
            <a:pPr marL="375512" lvl="3" indent="0">
              <a:lnSpc>
                <a:spcPct val="140000"/>
              </a:lnSpc>
              <a:spcBef>
                <a:spcPts val="0"/>
              </a:spcBef>
              <a:buNone/>
            </a:pPr>
            <a:r>
              <a:rPr lang="en-US" altLang="zh-CN" sz="8000" b="1" dirty="0">
                <a:latin typeface="Courier New" panose="02070309020205020404" pitchFamily="49" charset="0"/>
                <a:cs typeface="Courier New" panose="02070309020205020404" pitchFamily="49" charset="0"/>
              </a:rPr>
              <a:t>logic red;</a:t>
            </a:r>
          </a:p>
          <a:p>
            <a:pPr marL="375512" lvl="3" indent="0">
              <a:lnSpc>
                <a:spcPct val="140000"/>
              </a:lnSpc>
              <a:spcBef>
                <a:spcPts val="0"/>
              </a:spcBef>
              <a:buNone/>
            </a:pPr>
            <a:r>
              <a:rPr lang="en-US" sz="8000" b="1" dirty="0">
                <a:latin typeface="Courier New" panose="02070309020205020404" pitchFamily="49" charset="0"/>
                <a:cs typeface="Courier New" panose="02070309020205020404" pitchFamily="49" charset="0"/>
              </a:rPr>
              <a:t>parameter </a:t>
            </a:r>
            <a:r>
              <a:rPr lang="en-US" sz="8000" b="1" dirty="0" err="1">
                <a:latin typeface="Courier New" panose="02070309020205020404" pitchFamily="49" charset="0"/>
                <a:cs typeface="Courier New" panose="02070309020205020404" pitchFamily="49" charset="0"/>
              </a:rPr>
              <a:t>red_tics</a:t>
            </a:r>
            <a:r>
              <a:rPr lang="en-US" sz="8000" b="1" dirty="0">
                <a:latin typeface="Courier New" panose="02070309020205020404" pitchFamily="49" charset="0"/>
                <a:cs typeface="Courier New" panose="02070309020205020404" pitchFamily="49" charset="0"/>
              </a:rPr>
              <a:t> = 100;</a:t>
            </a:r>
          </a:p>
          <a:p>
            <a:pPr marL="375512" lvl="3" indent="0">
              <a:lnSpc>
                <a:spcPct val="140000"/>
              </a:lnSpc>
              <a:spcBef>
                <a:spcPts val="0"/>
              </a:spcBef>
              <a:buNone/>
            </a:pPr>
            <a:r>
              <a:rPr lang="en-US" sz="8000" b="1" dirty="0">
                <a:latin typeface="Courier New" panose="02070309020205020404" pitchFamily="49" charset="0"/>
                <a:cs typeface="Courier New" panose="02070309020205020404" pitchFamily="49" charset="0"/>
              </a:rPr>
              <a:t>always begin // sequence to control the lights</a:t>
            </a:r>
          </a:p>
          <a:p>
            <a:pPr marL="375512" lvl="3" indent="0">
              <a:lnSpc>
                <a:spcPct val="140000"/>
              </a:lnSpc>
              <a:spcBef>
                <a:spcPts val="0"/>
              </a:spcBef>
              <a:buNone/>
            </a:pPr>
            <a:r>
              <a:rPr lang="en-US" sz="8000" b="1" dirty="0">
                <a:latin typeface="Courier New" panose="02070309020205020404" pitchFamily="49" charset="0"/>
                <a:cs typeface="Courier New" panose="02070309020205020404" pitchFamily="49" charset="0"/>
              </a:rPr>
              <a:t>  red = on; // turn red light on</a:t>
            </a:r>
          </a:p>
          <a:p>
            <a:pPr marL="375512" lvl="3" indent="0">
              <a:lnSpc>
                <a:spcPct val="140000"/>
              </a:lnSpc>
              <a:spcBef>
                <a:spcPts val="0"/>
              </a:spcBef>
              <a:buNone/>
            </a:pPr>
            <a:r>
              <a:rPr lang="en-US" sz="8000" b="1" dirty="0">
                <a:latin typeface="Courier New" panose="02070309020205020404" pitchFamily="49" charset="0"/>
                <a:cs typeface="Courier New" panose="02070309020205020404" pitchFamily="49" charset="0"/>
              </a:rPr>
              <a:t>  light(red, </a:t>
            </a:r>
            <a:r>
              <a:rPr lang="en-US" sz="8000" b="1" dirty="0" err="1">
                <a:latin typeface="Courier New" panose="02070309020205020404" pitchFamily="49" charset="0"/>
                <a:cs typeface="Courier New" panose="02070309020205020404" pitchFamily="49" charset="0"/>
              </a:rPr>
              <a:t>red_tics</a:t>
            </a:r>
            <a:r>
              <a:rPr lang="en-US" sz="8000" b="1" dirty="0">
                <a:latin typeface="Courier New" panose="02070309020205020404" pitchFamily="49" charset="0"/>
                <a:cs typeface="Courier New" panose="02070309020205020404" pitchFamily="49" charset="0"/>
              </a:rPr>
              <a:t>); // and wait.</a:t>
            </a:r>
          </a:p>
          <a:p>
            <a:pPr marL="375512" lvl="3" indent="0">
              <a:lnSpc>
                <a:spcPct val="140000"/>
              </a:lnSpc>
              <a:spcBef>
                <a:spcPts val="0"/>
              </a:spcBef>
              <a:buNone/>
            </a:pPr>
            <a:r>
              <a:rPr lang="en-US" sz="8000" b="1" dirty="0">
                <a:latin typeface="Courier New" panose="02070309020205020404" pitchFamily="49" charset="0"/>
                <a:cs typeface="Courier New" panose="02070309020205020404" pitchFamily="49" charset="0"/>
              </a:rPr>
              <a:t>end</a:t>
            </a:r>
          </a:p>
          <a:p>
            <a:pPr marL="375512" lvl="3" indent="0">
              <a:lnSpc>
                <a:spcPct val="140000"/>
              </a:lnSpc>
              <a:spcBef>
                <a:spcPts val="0"/>
              </a:spcBef>
              <a:buNone/>
            </a:pPr>
            <a:r>
              <a:rPr lang="en-US" sz="8000" b="1" dirty="0">
                <a:latin typeface="Courier New" panose="02070309020205020404" pitchFamily="49" charset="0"/>
                <a:cs typeface="Courier New" panose="02070309020205020404" pitchFamily="49" charset="0"/>
              </a:rPr>
              <a:t>// task to wait for 'tics' positive edge clocks</a:t>
            </a:r>
          </a:p>
          <a:p>
            <a:pPr marL="375512" lvl="3" indent="0">
              <a:lnSpc>
                <a:spcPct val="140000"/>
              </a:lnSpc>
              <a:spcBef>
                <a:spcPts val="0"/>
              </a:spcBef>
              <a:buNone/>
            </a:pPr>
            <a:r>
              <a:rPr lang="en-US" sz="8000" b="1" dirty="0">
                <a:latin typeface="Courier New" panose="02070309020205020404" pitchFamily="49" charset="0"/>
                <a:cs typeface="Courier New" panose="02070309020205020404" pitchFamily="49" charset="0"/>
              </a:rPr>
              <a:t>// before turning 'color' light off</a:t>
            </a:r>
          </a:p>
          <a:p>
            <a:pPr marL="375512" lvl="3" indent="0">
              <a:lnSpc>
                <a:spcPct val="140000"/>
              </a:lnSpc>
              <a:spcBef>
                <a:spcPts val="0"/>
              </a:spcBef>
              <a:buNone/>
            </a:pPr>
            <a:r>
              <a:rPr lang="en-US" sz="8000" b="1" dirty="0">
                <a:latin typeface="Courier New" panose="02070309020205020404" pitchFamily="49" charset="0"/>
                <a:cs typeface="Courier New" panose="02070309020205020404" pitchFamily="49" charset="0"/>
              </a:rPr>
              <a:t>task light (output color, input [31:0] tics);</a:t>
            </a:r>
          </a:p>
          <a:p>
            <a:pPr marL="375512" lvl="3" indent="0">
              <a:lnSpc>
                <a:spcPct val="140000"/>
              </a:lnSpc>
              <a:spcBef>
                <a:spcPts val="0"/>
              </a:spcBef>
              <a:buNone/>
            </a:pPr>
            <a:r>
              <a:rPr lang="en-US" sz="8000" b="1" dirty="0">
                <a:latin typeface="Courier New" panose="02070309020205020404" pitchFamily="49" charset="0"/>
                <a:cs typeface="Courier New" panose="02070309020205020404" pitchFamily="49" charset="0"/>
              </a:rPr>
              <a:t>  repeat (tics) @ (</a:t>
            </a:r>
            <a:r>
              <a:rPr lang="en-US" sz="8000" b="1" dirty="0" err="1">
                <a:latin typeface="Courier New" panose="02070309020205020404" pitchFamily="49" charset="0"/>
                <a:cs typeface="Courier New" panose="02070309020205020404" pitchFamily="49" charset="0"/>
              </a:rPr>
              <a:t>posedge</a:t>
            </a:r>
            <a:r>
              <a:rPr lang="en-US" sz="8000" b="1" dirty="0">
                <a:latin typeface="Courier New" panose="02070309020205020404" pitchFamily="49" charset="0"/>
                <a:cs typeface="Courier New" panose="02070309020205020404" pitchFamily="49" charset="0"/>
              </a:rPr>
              <a:t> clock);</a:t>
            </a:r>
          </a:p>
          <a:p>
            <a:pPr marL="375512" lvl="3" indent="0">
              <a:lnSpc>
                <a:spcPct val="140000"/>
              </a:lnSpc>
              <a:spcBef>
                <a:spcPts val="0"/>
              </a:spcBef>
              <a:buNone/>
            </a:pPr>
            <a:r>
              <a:rPr lang="en-US" sz="8000" b="1" dirty="0">
                <a:latin typeface="Courier New" panose="02070309020205020404" pitchFamily="49" charset="0"/>
                <a:cs typeface="Courier New" panose="02070309020205020404" pitchFamily="49" charset="0"/>
              </a:rPr>
              <a:t>  color = off; // turn light off.</a:t>
            </a:r>
          </a:p>
          <a:p>
            <a:pPr marL="375512" lvl="3" indent="0">
              <a:lnSpc>
                <a:spcPct val="140000"/>
              </a:lnSpc>
              <a:spcBef>
                <a:spcPts val="0"/>
              </a:spcBef>
              <a:buNone/>
            </a:pPr>
            <a:r>
              <a:rPr lang="en-US" sz="8000" b="1" dirty="0" err="1">
                <a:latin typeface="Courier New" panose="02070309020205020404" pitchFamily="49" charset="0"/>
                <a:cs typeface="Courier New" panose="02070309020205020404" pitchFamily="49" charset="0"/>
              </a:rPr>
              <a:t>endtask</a:t>
            </a:r>
            <a:r>
              <a:rPr lang="en-US" sz="8000" b="1" dirty="0">
                <a:latin typeface="Courier New" panose="02070309020205020404" pitchFamily="49" charset="0"/>
                <a:cs typeface="Courier New" panose="02070309020205020404" pitchFamily="49" charset="0"/>
              </a:rPr>
              <a:t>: light</a:t>
            </a:r>
            <a:endParaRPr lang="en-US" altLang="zh-CN" sz="80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94</a:t>
            </a:fld>
            <a:endParaRPr lang="en-US" dirty="0"/>
          </a:p>
        </p:txBody>
      </p:sp>
    </p:spTree>
    <p:extLst>
      <p:ext uri="{BB962C8B-B14F-4D97-AF65-F5344CB8AC3E}">
        <p14:creationId xmlns:p14="http://schemas.microsoft.com/office/powerpoint/2010/main" val="24146700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任务和函数</a:t>
            </a:r>
            <a:br>
              <a:rPr lang="en-US" altLang="zh-CN" dirty="0"/>
            </a:br>
            <a:r>
              <a:rPr lang="zh-CN" altLang="en-US" sz="2800" dirty="0">
                <a:solidFill>
                  <a:schemeClr val="bg1">
                    <a:lumMod val="65000"/>
                  </a:schemeClr>
                </a:solidFill>
              </a:rPr>
              <a:t>函数</a:t>
            </a:r>
            <a:r>
              <a:rPr lang="en-US" altLang="zh-CN" sz="2800" dirty="0">
                <a:solidFill>
                  <a:schemeClr val="bg1">
                    <a:lumMod val="65000"/>
                  </a:schemeClr>
                </a:solidFill>
              </a:rPr>
              <a:t>function</a:t>
            </a:r>
            <a:endParaRPr lang="en-US" dirty="0">
              <a:solidFill>
                <a:schemeClr val="bg1">
                  <a:lumMod val="65000"/>
                </a:schemeClr>
              </a:solidFill>
            </a:endParaRPr>
          </a:p>
        </p:txBody>
      </p:sp>
      <p:sp>
        <p:nvSpPr>
          <p:cNvPr id="4" name="Text Placeholder 3"/>
          <p:cNvSpPr>
            <a:spLocks noGrp="1"/>
          </p:cNvSpPr>
          <p:nvPr>
            <p:ph idx="1"/>
          </p:nvPr>
        </p:nvSpPr>
        <p:spPr/>
        <p:txBody>
          <a:bodyPr>
            <a:normAutofit fontScale="77500" lnSpcReduction="20000"/>
          </a:bodyPr>
          <a:lstStyle/>
          <a:p>
            <a:pPr marL="346075" lvl="3" indent="-344488">
              <a:spcBef>
                <a:spcPts val="1200"/>
              </a:spcBef>
              <a:buFont typeface="Arial" panose="020B0604020202020204" pitchFamily="34" charset="0"/>
              <a:buChar char="•"/>
            </a:pPr>
            <a:r>
              <a:rPr lang="zh-CN" altLang="en-US" sz="3200" dirty="0"/>
              <a:t>任务的首要目的在于为运算表达式提供返回值，这样既便于简化原有的代码，也便于大型代码的维护。</a:t>
            </a:r>
            <a:endParaRPr lang="en-US" altLang="zh-CN" sz="3200" dirty="0"/>
          </a:p>
          <a:p>
            <a:pPr marL="346075" lvl="3" indent="-344488">
              <a:spcBef>
                <a:spcPts val="1200"/>
              </a:spcBef>
              <a:buFont typeface="Arial" panose="020B0604020202020204" pitchFamily="34" charset="0"/>
              <a:buChar char="•"/>
            </a:pPr>
            <a:r>
              <a:rPr lang="en-US" altLang="zh-CN" sz="3200" dirty="0"/>
              <a:t>void</a:t>
            </a:r>
            <a:r>
              <a:rPr lang="zh-CN" altLang="en-US" sz="3200" dirty="0"/>
              <a:t>函数不会返回数值。</a:t>
            </a:r>
            <a:endParaRPr lang="en-US" altLang="zh-CN" sz="3200" dirty="0"/>
          </a:p>
          <a:p>
            <a:pPr marL="346075" lvl="3" indent="-344488">
              <a:spcBef>
                <a:spcPts val="1200"/>
              </a:spcBef>
              <a:buFont typeface="Arial" panose="020B0604020202020204" pitchFamily="34" charset="0"/>
              <a:buChar char="•"/>
            </a:pPr>
            <a:r>
              <a:rPr lang="zh-CN" altLang="en-US" sz="3200" dirty="0"/>
              <a:t>类似于</a:t>
            </a:r>
            <a:r>
              <a:rPr lang="en-US" altLang="zh-CN" sz="3200" dirty="0"/>
              <a:t>task</a:t>
            </a:r>
            <a:r>
              <a:rPr lang="zh-CN" altLang="en-US" sz="3200" dirty="0"/>
              <a:t>，函数的参数列表方向也可以声明为</a:t>
            </a:r>
            <a:r>
              <a:rPr lang="en-US" altLang="zh-CN" sz="3200" dirty="0"/>
              <a:t>input</a:t>
            </a:r>
            <a:r>
              <a:rPr lang="zh-CN" altLang="en-US" sz="3200" dirty="0"/>
              <a:t>、</a:t>
            </a:r>
            <a:r>
              <a:rPr lang="en-US" altLang="zh-CN" sz="3200" dirty="0"/>
              <a:t>output</a:t>
            </a:r>
            <a:r>
              <a:rPr lang="zh-CN" altLang="en-US" sz="3200" dirty="0"/>
              <a:t>、</a:t>
            </a:r>
            <a:r>
              <a:rPr lang="en-US" altLang="zh-CN" sz="3200" dirty="0" err="1"/>
              <a:t>inout</a:t>
            </a:r>
            <a:r>
              <a:rPr lang="zh-CN" altLang="en-US" sz="3200" dirty="0"/>
              <a:t>和</a:t>
            </a:r>
            <a:r>
              <a:rPr lang="en-US" altLang="zh-CN" sz="3200" dirty="0"/>
              <a:t>ref</a:t>
            </a:r>
            <a:r>
              <a:rPr lang="zh-CN" altLang="en-US" sz="3200" dirty="0"/>
              <a:t>。</a:t>
            </a:r>
            <a:endParaRPr lang="en-US" altLang="zh-CN" sz="3200" dirty="0"/>
          </a:p>
          <a:p>
            <a:pPr marL="375512" lvl="3" indent="0">
              <a:lnSpc>
                <a:spcPct val="140000"/>
              </a:lnSpc>
              <a:spcBef>
                <a:spcPts val="0"/>
              </a:spcBef>
              <a:buNone/>
            </a:pPr>
            <a:r>
              <a:rPr lang="fr-FR" sz="2900" b="1" dirty="0" err="1">
                <a:latin typeface="Courier New" panose="02070309020205020404" pitchFamily="49" charset="0"/>
                <a:cs typeface="Courier New" panose="02070309020205020404" pitchFamily="49" charset="0"/>
              </a:rPr>
              <a:t>function</a:t>
            </a:r>
            <a:r>
              <a:rPr lang="fr-FR" sz="2900" b="1" dirty="0">
                <a:latin typeface="Courier New" panose="02070309020205020404" pitchFamily="49" charset="0"/>
                <a:cs typeface="Courier New" panose="02070309020205020404" pitchFamily="49" charset="0"/>
              </a:rPr>
              <a:t> </a:t>
            </a:r>
            <a:r>
              <a:rPr lang="fr-FR" sz="2900" b="1" dirty="0" err="1">
                <a:latin typeface="Courier New" panose="02070309020205020404" pitchFamily="49" charset="0"/>
                <a:cs typeface="Courier New" panose="02070309020205020404" pitchFamily="49" charset="0"/>
              </a:rPr>
              <a:t>logic</a:t>
            </a:r>
            <a:r>
              <a:rPr lang="fr-FR" sz="2900" b="1" dirty="0">
                <a:latin typeface="Courier New" panose="02070309020205020404" pitchFamily="49" charset="0"/>
                <a:cs typeface="Courier New" panose="02070309020205020404" pitchFamily="49" charset="0"/>
              </a:rPr>
              <a:t> [15:0] myfunc1(</a:t>
            </a:r>
            <a:r>
              <a:rPr lang="fr-FR" sz="2900" b="1" dirty="0" err="1">
                <a:latin typeface="Courier New" panose="02070309020205020404" pitchFamily="49" charset="0"/>
                <a:cs typeface="Courier New" panose="02070309020205020404" pitchFamily="49" charset="0"/>
              </a:rPr>
              <a:t>int</a:t>
            </a:r>
            <a:r>
              <a:rPr lang="fr-FR" sz="2900" b="1" dirty="0">
                <a:latin typeface="Courier New" panose="02070309020205020404" pitchFamily="49" charset="0"/>
                <a:cs typeface="Courier New" panose="02070309020205020404" pitchFamily="49" charset="0"/>
              </a:rPr>
              <a:t> x, </a:t>
            </a:r>
            <a:r>
              <a:rPr lang="fr-FR" sz="2900" b="1" dirty="0" err="1">
                <a:latin typeface="Courier New" panose="02070309020205020404" pitchFamily="49" charset="0"/>
                <a:cs typeface="Courier New" panose="02070309020205020404" pitchFamily="49" charset="0"/>
              </a:rPr>
              <a:t>int</a:t>
            </a:r>
            <a:r>
              <a:rPr lang="fr-FR" sz="2900" b="1" dirty="0">
                <a:latin typeface="Courier New" panose="02070309020205020404" pitchFamily="49" charset="0"/>
                <a:cs typeface="Courier New" panose="02070309020205020404" pitchFamily="49" charset="0"/>
              </a:rPr>
              <a:t> y);</a:t>
            </a: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a:t>
            </a:r>
          </a:p>
          <a:p>
            <a:pPr marL="375512" lvl="3" indent="0">
              <a:lnSpc>
                <a:spcPct val="140000"/>
              </a:lnSpc>
              <a:spcBef>
                <a:spcPts val="0"/>
              </a:spcBef>
              <a:buNone/>
            </a:pPr>
            <a:r>
              <a:rPr lang="en-US" sz="2900" b="1" dirty="0" err="1">
                <a:latin typeface="Courier New" panose="02070309020205020404" pitchFamily="49" charset="0"/>
                <a:cs typeface="Courier New" panose="02070309020205020404" pitchFamily="49" charset="0"/>
              </a:rPr>
              <a:t>endfunction</a:t>
            </a:r>
            <a:endParaRPr lang="en-US" sz="2900" b="1" dirty="0">
              <a:latin typeface="Courier New" panose="02070309020205020404" pitchFamily="49" charset="0"/>
              <a:cs typeface="Courier New" panose="02070309020205020404" pitchFamily="49" charset="0"/>
            </a:endParaRP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function logic [15:0] myfunc2;</a:t>
            </a: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input </a:t>
            </a:r>
            <a:r>
              <a:rPr lang="en-US" sz="2900" b="1" dirty="0" err="1">
                <a:latin typeface="Courier New" panose="02070309020205020404" pitchFamily="49" charset="0"/>
                <a:cs typeface="Courier New" panose="02070309020205020404" pitchFamily="49" charset="0"/>
              </a:rPr>
              <a:t>int</a:t>
            </a:r>
            <a:r>
              <a:rPr lang="en-US" sz="2900" b="1" dirty="0">
                <a:latin typeface="Courier New" panose="02070309020205020404" pitchFamily="49" charset="0"/>
                <a:cs typeface="Courier New" panose="02070309020205020404" pitchFamily="49" charset="0"/>
              </a:rPr>
              <a:t> x;</a:t>
            </a: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input </a:t>
            </a:r>
            <a:r>
              <a:rPr lang="en-US" sz="2900" b="1" dirty="0" err="1">
                <a:latin typeface="Courier New" panose="02070309020205020404" pitchFamily="49" charset="0"/>
                <a:cs typeface="Courier New" panose="02070309020205020404" pitchFamily="49" charset="0"/>
              </a:rPr>
              <a:t>int</a:t>
            </a:r>
            <a:r>
              <a:rPr lang="en-US" sz="2900" b="1" dirty="0">
                <a:latin typeface="Courier New" panose="02070309020205020404" pitchFamily="49" charset="0"/>
                <a:cs typeface="Courier New" panose="02070309020205020404" pitchFamily="49" charset="0"/>
              </a:rPr>
              <a:t> y;</a:t>
            </a:r>
          </a:p>
          <a:p>
            <a:pPr marL="375512" lvl="3" indent="0">
              <a:lnSpc>
                <a:spcPct val="140000"/>
              </a:lnSpc>
              <a:spcBef>
                <a:spcPts val="0"/>
              </a:spcBef>
              <a:buNone/>
            </a:pPr>
            <a:r>
              <a:rPr lang="en-US" sz="2900" b="1" dirty="0">
                <a:latin typeface="Courier New" panose="02070309020205020404" pitchFamily="49" charset="0"/>
                <a:cs typeface="Courier New" panose="02070309020205020404" pitchFamily="49" charset="0"/>
              </a:rPr>
              <a:t>  ...</a:t>
            </a:r>
          </a:p>
          <a:p>
            <a:pPr marL="375512" lvl="3" indent="0">
              <a:lnSpc>
                <a:spcPct val="140000"/>
              </a:lnSpc>
              <a:spcBef>
                <a:spcPts val="0"/>
              </a:spcBef>
              <a:buNone/>
            </a:pPr>
            <a:r>
              <a:rPr lang="en-US" sz="2900" b="1" dirty="0" err="1">
                <a:latin typeface="Courier New" panose="02070309020205020404" pitchFamily="49" charset="0"/>
                <a:cs typeface="Courier New" panose="02070309020205020404" pitchFamily="49" charset="0"/>
              </a:rPr>
              <a:t>endfunction</a:t>
            </a:r>
            <a:endParaRPr lang="en-US" altLang="zh-CN" sz="29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95</a:t>
            </a:fld>
            <a:endParaRPr lang="en-US" dirty="0"/>
          </a:p>
        </p:txBody>
      </p:sp>
    </p:spTree>
    <p:extLst>
      <p:ext uri="{BB962C8B-B14F-4D97-AF65-F5344CB8AC3E}">
        <p14:creationId xmlns:p14="http://schemas.microsoft.com/office/powerpoint/2010/main" val="25185411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任务和函数</a:t>
            </a:r>
            <a:br>
              <a:rPr lang="en-US" altLang="zh-CN" dirty="0"/>
            </a:br>
            <a:r>
              <a:rPr lang="zh-CN" altLang="en-US" sz="2800" dirty="0">
                <a:solidFill>
                  <a:schemeClr val="bg1">
                    <a:lumMod val="65000"/>
                  </a:schemeClr>
                </a:solidFill>
              </a:rPr>
              <a:t>函数</a:t>
            </a:r>
            <a:r>
              <a:rPr lang="en-US" altLang="zh-CN" sz="2800" dirty="0">
                <a:solidFill>
                  <a:schemeClr val="bg1">
                    <a:lumMod val="65000"/>
                  </a:schemeClr>
                </a:solidFill>
              </a:rPr>
              <a:t>function</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600" dirty="0"/>
              <a:t>对于函数返回的方式，也同</a:t>
            </a:r>
            <a:r>
              <a:rPr lang="en-US" altLang="zh-CN" sz="2600" dirty="0"/>
              <a:t>C</a:t>
            </a:r>
            <a:r>
              <a:rPr lang="zh-CN" altLang="en-US" sz="2600" dirty="0"/>
              <a:t>一致，有两种方法，既可以使用</a:t>
            </a:r>
            <a:r>
              <a:rPr lang="en-US" altLang="zh-CN" sz="2600" dirty="0"/>
              <a:t>return</a:t>
            </a:r>
            <a:r>
              <a:rPr lang="zh-CN" altLang="en-US" sz="2600" dirty="0"/>
              <a:t>直接返回值，也可以将值赋给与函数同名的变量。</a:t>
            </a:r>
            <a:endParaRPr lang="en-US" altLang="zh-CN" sz="2600" dirty="0"/>
          </a:p>
          <a:p>
            <a:pPr marL="346075" lvl="3" indent="-344488">
              <a:spcBef>
                <a:spcPts val="1200"/>
              </a:spcBef>
              <a:buFont typeface="Arial" panose="020B0604020202020204" pitchFamily="34" charset="0"/>
              <a:buChar char="•"/>
            </a:pPr>
            <a:r>
              <a:rPr lang="zh-CN" altLang="en-US" sz="2600" dirty="0"/>
              <a:t>只是</a:t>
            </a:r>
            <a:r>
              <a:rPr lang="en-US" altLang="zh-CN" sz="2600" dirty="0"/>
              <a:t>return</a:t>
            </a:r>
            <a:r>
              <a:rPr lang="zh-CN" altLang="en-US" sz="2600" dirty="0"/>
              <a:t>会立即返回，而赋值给函数同名变量后将继续执行后续代码。</a:t>
            </a:r>
            <a:endParaRPr lang="en-US" altLang="zh-CN" sz="2600" dirty="0"/>
          </a:p>
          <a:p>
            <a:pPr marL="375512" lvl="3" indent="0">
              <a:lnSpc>
                <a:spcPct val="140000"/>
              </a:lnSpc>
              <a:spcBef>
                <a:spcPts val="0"/>
              </a:spcBef>
              <a:buNone/>
            </a:pPr>
            <a:r>
              <a:rPr lang="en-US" sz="2400" b="1" dirty="0">
                <a:latin typeface="Courier New" panose="02070309020205020404" pitchFamily="49" charset="0"/>
                <a:cs typeface="Courier New" panose="02070309020205020404" pitchFamily="49" charset="0"/>
              </a:rPr>
              <a:t>function [15:0] myfunc1 (input [7:0] </a:t>
            </a:r>
            <a:r>
              <a:rPr lang="en-US" sz="2400" b="1" dirty="0" err="1">
                <a:latin typeface="Courier New" panose="02070309020205020404" pitchFamily="49" charset="0"/>
                <a:cs typeface="Courier New" panose="02070309020205020404" pitchFamily="49" charset="0"/>
              </a:rPr>
              <a:t>x,y</a:t>
            </a:r>
            <a:r>
              <a:rPr lang="en-US" sz="2400" b="1" dirty="0">
                <a:latin typeface="Courier New" panose="02070309020205020404" pitchFamily="49" charset="0"/>
                <a:cs typeface="Courier New" panose="02070309020205020404" pitchFamily="49" charset="0"/>
              </a:rPr>
              <a:t>);</a:t>
            </a:r>
          </a:p>
          <a:p>
            <a:pPr marL="375512" lvl="3" indent="0">
              <a:lnSpc>
                <a:spcPct val="140000"/>
              </a:lnSpc>
              <a:spcBef>
                <a:spcPts val="0"/>
              </a:spcBef>
              <a:buNone/>
            </a:pPr>
            <a:r>
              <a:rPr lang="en-US" sz="2400" b="1" dirty="0">
                <a:latin typeface="Courier New" panose="02070309020205020404" pitchFamily="49" charset="0"/>
                <a:cs typeface="Courier New" panose="02070309020205020404" pitchFamily="49" charset="0"/>
              </a:rPr>
              <a:t>  myfunc1 = x * y - 1; </a:t>
            </a:r>
          </a:p>
          <a:p>
            <a:pPr marL="375512" lvl="3" indent="0">
              <a:lnSpc>
                <a:spcPct val="140000"/>
              </a:lnSpc>
              <a:spcBef>
                <a:spcPts val="0"/>
              </a:spcBef>
              <a:buNone/>
            </a:pPr>
            <a:r>
              <a:rPr lang="en-US" sz="2400" b="1" dirty="0" err="1">
                <a:latin typeface="Courier New" panose="02070309020205020404" pitchFamily="49" charset="0"/>
                <a:cs typeface="Courier New" panose="02070309020205020404" pitchFamily="49" charset="0"/>
              </a:rPr>
              <a:t>endfunction</a:t>
            </a:r>
            <a:endParaRPr lang="en-US" sz="2400" b="1" dirty="0">
              <a:latin typeface="Courier New" panose="02070309020205020404" pitchFamily="49" charset="0"/>
              <a:cs typeface="Courier New" panose="02070309020205020404" pitchFamily="49" charset="0"/>
            </a:endParaRPr>
          </a:p>
          <a:p>
            <a:pPr marL="375512" lvl="3" indent="0">
              <a:lnSpc>
                <a:spcPct val="140000"/>
              </a:lnSpc>
              <a:spcBef>
                <a:spcPts val="0"/>
              </a:spcBef>
              <a:buNone/>
            </a:pPr>
            <a:r>
              <a:rPr lang="en-US" sz="2400" b="1" dirty="0">
                <a:latin typeface="Courier New" panose="02070309020205020404" pitchFamily="49" charset="0"/>
                <a:cs typeface="Courier New" panose="02070309020205020404" pitchFamily="49" charset="0"/>
              </a:rPr>
              <a:t>function [15:0] myfunc2 (input [7:0] </a:t>
            </a:r>
            <a:r>
              <a:rPr lang="en-US" sz="2400" b="1" dirty="0" err="1">
                <a:latin typeface="Courier New" panose="02070309020205020404" pitchFamily="49" charset="0"/>
                <a:cs typeface="Courier New" panose="02070309020205020404" pitchFamily="49" charset="0"/>
              </a:rPr>
              <a:t>x,y</a:t>
            </a:r>
            <a:r>
              <a:rPr lang="en-US" sz="2400" b="1" dirty="0">
                <a:latin typeface="Courier New" panose="02070309020205020404" pitchFamily="49" charset="0"/>
                <a:cs typeface="Courier New" panose="02070309020205020404" pitchFamily="49" charset="0"/>
              </a:rPr>
              <a:t>);</a:t>
            </a:r>
          </a:p>
          <a:p>
            <a:pPr marL="375512" lvl="3" indent="0">
              <a:lnSpc>
                <a:spcPct val="140000"/>
              </a:lnSpc>
              <a:spcBef>
                <a:spcPts val="0"/>
              </a:spcBef>
              <a:buNone/>
            </a:pPr>
            <a:r>
              <a:rPr lang="en-US" sz="2400" b="1" dirty="0">
                <a:latin typeface="Courier New" panose="02070309020205020404" pitchFamily="49" charset="0"/>
                <a:cs typeface="Courier New" panose="02070309020205020404" pitchFamily="49" charset="0"/>
              </a:rPr>
              <a:t>  return x * y - 1; </a:t>
            </a:r>
          </a:p>
          <a:p>
            <a:pPr marL="375512" lvl="3" indent="0">
              <a:lnSpc>
                <a:spcPct val="140000"/>
              </a:lnSpc>
              <a:spcBef>
                <a:spcPts val="0"/>
              </a:spcBef>
              <a:buNone/>
            </a:pPr>
            <a:r>
              <a:rPr lang="en-US" sz="2400" b="1" dirty="0" err="1">
                <a:latin typeface="Courier New" panose="02070309020205020404" pitchFamily="49" charset="0"/>
                <a:cs typeface="Courier New" panose="02070309020205020404" pitchFamily="49" charset="0"/>
              </a:rPr>
              <a:t>endfunction</a:t>
            </a:r>
            <a:endParaRPr lang="en-US" altLang="zh-CN" sz="24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96</a:t>
            </a:fld>
            <a:endParaRPr lang="en-US" dirty="0"/>
          </a:p>
        </p:txBody>
      </p:sp>
    </p:spTree>
    <p:extLst>
      <p:ext uri="{BB962C8B-B14F-4D97-AF65-F5344CB8AC3E}">
        <p14:creationId xmlns:p14="http://schemas.microsoft.com/office/powerpoint/2010/main" val="944447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任务和函数</a:t>
            </a:r>
            <a:br>
              <a:rPr lang="en-US" altLang="zh-CN" dirty="0"/>
            </a:br>
            <a:r>
              <a:rPr lang="zh-CN" altLang="en-US" sz="2800" dirty="0">
                <a:solidFill>
                  <a:schemeClr val="bg1">
                    <a:lumMod val="65000"/>
                  </a:schemeClr>
                </a:solidFill>
              </a:rPr>
              <a:t>函数</a:t>
            </a:r>
            <a:r>
              <a:rPr lang="en-US" altLang="zh-CN" sz="2800" dirty="0">
                <a:solidFill>
                  <a:schemeClr val="bg1">
                    <a:lumMod val="65000"/>
                  </a:schemeClr>
                </a:solidFill>
              </a:rPr>
              <a:t>function</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zh-CN" altLang="en-US" sz="2600" dirty="0"/>
              <a:t>如果调用具有返回值的函数，但是又不使用该返回值时，我们建议为其添加</a:t>
            </a:r>
            <a:r>
              <a:rPr lang="en-US" altLang="zh-CN" sz="2600" dirty="0"/>
              <a:t>void’()</a:t>
            </a:r>
            <a:r>
              <a:rPr lang="zh-CN" altLang="en-US" sz="2600" dirty="0"/>
              <a:t>进行转换。</a:t>
            </a:r>
            <a:endParaRPr lang="en-US" altLang="zh-CN" sz="2600" dirty="0"/>
          </a:p>
          <a:p>
            <a:pPr marL="375512" lvl="3" indent="0">
              <a:lnSpc>
                <a:spcPct val="140000"/>
              </a:lnSpc>
              <a:spcBef>
                <a:spcPts val="0"/>
              </a:spcBef>
              <a:buNone/>
            </a:pPr>
            <a:r>
              <a:rPr lang="en-US" sz="2200" b="1" dirty="0">
                <a:latin typeface="Courier New" panose="02070309020205020404" pitchFamily="49" charset="0"/>
                <a:cs typeface="Courier New" panose="02070309020205020404" pitchFamily="49" charset="0"/>
              </a:rPr>
              <a:t>void'(</a:t>
            </a:r>
            <a:r>
              <a:rPr lang="en-US" sz="2200" b="1" dirty="0" err="1">
                <a:latin typeface="Courier New" panose="02070309020205020404" pitchFamily="49" charset="0"/>
                <a:cs typeface="Courier New" panose="02070309020205020404" pitchFamily="49" charset="0"/>
              </a:rPr>
              <a:t>some_function</a:t>
            </a:r>
            <a:r>
              <a:rPr lang="en-US" sz="2200" b="1" dirty="0">
                <a:latin typeface="Courier New" panose="02070309020205020404" pitchFamily="49" charset="0"/>
                <a:cs typeface="Courier New" panose="02070309020205020404" pitchFamily="49" charset="0"/>
              </a:rPr>
              <a:t>());</a:t>
            </a:r>
          </a:p>
          <a:p>
            <a:pPr marL="346075" lvl="3" indent="-344488">
              <a:spcBef>
                <a:spcPts val="1200"/>
              </a:spcBef>
              <a:buFont typeface="Arial" panose="020B0604020202020204" pitchFamily="34" charset="0"/>
              <a:buChar char="•"/>
            </a:pPr>
            <a:endParaRPr lang="en-US" sz="2600" dirty="0"/>
          </a:p>
          <a:p>
            <a:pPr marL="375512" lvl="3" indent="0">
              <a:lnSpc>
                <a:spcPct val="140000"/>
              </a:lnSpc>
              <a:spcBef>
                <a:spcPts val="0"/>
              </a:spcBef>
              <a:buNone/>
            </a:pPr>
            <a:endParaRPr lang="en-US" altLang="zh-CN" sz="22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97</a:t>
            </a:fld>
            <a:endParaRPr lang="en-US" dirty="0"/>
          </a:p>
        </p:txBody>
      </p:sp>
    </p:spTree>
    <p:extLst>
      <p:ext uri="{BB962C8B-B14F-4D97-AF65-F5344CB8AC3E}">
        <p14:creationId xmlns:p14="http://schemas.microsoft.com/office/powerpoint/2010/main" val="1359969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任务和函数</a:t>
            </a:r>
            <a:br>
              <a:rPr lang="en-US" altLang="zh-CN" dirty="0"/>
            </a:br>
            <a:r>
              <a:rPr lang="zh-CN" altLang="en-US" sz="2800" dirty="0">
                <a:solidFill>
                  <a:schemeClr val="bg1">
                    <a:lumMod val="65000"/>
                  </a:schemeClr>
                </a:solidFill>
              </a:rPr>
              <a:t>参数传递</a:t>
            </a:r>
            <a:endParaRPr lang="en-US" dirty="0">
              <a:solidFill>
                <a:schemeClr val="bg1">
                  <a:lumMod val="65000"/>
                </a:schemeClr>
              </a:solidFill>
            </a:endParaRPr>
          </a:p>
        </p:txBody>
      </p:sp>
      <p:sp>
        <p:nvSpPr>
          <p:cNvPr id="4" name="Text Placeholder 3"/>
          <p:cNvSpPr>
            <a:spLocks noGrp="1"/>
          </p:cNvSpPr>
          <p:nvPr>
            <p:ph idx="1"/>
          </p:nvPr>
        </p:nvSpPr>
        <p:spPr/>
        <p:txBody>
          <a:bodyPr>
            <a:normAutofit/>
          </a:bodyPr>
          <a:lstStyle/>
          <a:p>
            <a:pPr marL="346075" lvl="3" indent="-344488">
              <a:spcBef>
                <a:spcPts val="1200"/>
              </a:spcBef>
              <a:buFont typeface="Arial" panose="020B0604020202020204" pitchFamily="34" charset="0"/>
              <a:buChar char="•"/>
            </a:pPr>
            <a:r>
              <a:rPr lang="en-US" sz="2600" dirty="0"/>
              <a:t>input</a:t>
            </a:r>
            <a:r>
              <a:rPr lang="zh-CN" altLang="en-US" sz="2600" dirty="0"/>
              <a:t>参数方向在方法调用时，属于值传递。即传递的过程中，外部变量的值会经过拷贝，赋值于形式参数。</a:t>
            </a:r>
            <a:endParaRPr lang="en-US" altLang="zh-CN" sz="2600" dirty="0"/>
          </a:p>
          <a:p>
            <a:pPr marL="346075" lvl="3" indent="-344488">
              <a:spcBef>
                <a:spcPts val="1200"/>
              </a:spcBef>
              <a:buFont typeface="Arial" panose="020B0604020202020204" pitchFamily="34" charset="0"/>
              <a:buChar char="•"/>
            </a:pPr>
            <a:r>
              <a:rPr lang="zh-CN" altLang="en-US" sz="2600" dirty="0"/>
              <a:t>同样地，</a:t>
            </a:r>
            <a:r>
              <a:rPr lang="en-US" altLang="zh-CN" sz="2600" dirty="0"/>
              <a:t>output</a:t>
            </a:r>
            <a:r>
              <a:rPr lang="zh-CN" altLang="en-US" sz="2600" dirty="0"/>
              <a:t>、</a:t>
            </a:r>
            <a:r>
              <a:rPr lang="en-US" altLang="zh-CN" sz="2600" dirty="0" err="1"/>
              <a:t>inout</a:t>
            </a:r>
            <a:r>
              <a:rPr lang="zh-CN" altLang="en-US" sz="2600" dirty="0"/>
              <a:t>也会在传入或者传出的时候发生值传递的过程。</a:t>
            </a:r>
            <a:endParaRPr lang="en-US" altLang="zh-CN" sz="2600" dirty="0"/>
          </a:p>
          <a:p>
            <a:pPr marL="346075" lvl="3" indent="-344488">
              <a:spcBef>
                <a:spcPts val="1200"/>
              </a:spcBef>
              <a:buFont typeface="Arial" panose="020B0604020202020204" pitchFamily="34" charset="0"/>
              <a:buChar char="•"/>
            </a:pPr>
            <a:r>
              <a:rPr lang="zh-CN" altLang="en-US" sz="2600" dirty="0"/>
              <a:t>值传递的过程只发生在方法的调用时和返回时。</a:t>
            </a:r>
            <a:endParaRPr lang="en-US" altLang="zh-CN" sz="2600" dirty="0"/>
          </a:p>
          <a:p>
            <a:pPr marL="346075" lvl="3" indent="-344488">
              <a:spcBef>
                <a:spcPts val="1200"/>
              </a:spcBef>
              <a:buFont typeface="Arial" panose="020B0604020202020204" pitchFamily="34" charset="0"/>
              <a:buChar char="•"/>
            </a:pPr>
            <a:r>
              <a:rPr lang="en-US" sz="2600" dirty="0"/>
              <a:t>ref</a:t>
            </a:r>
            <a:r>
              <a:rPr lang="zh-CN" altLang="en-US" sz="2600" dirty="0"/>
              <a:t>参数在传递时不会发生值拷贝，而是将变量“指针”传递到方法中，在方法内部对该参数的操作将会同时影响外部变量。</a:t>
            </a:r>
            <a:endParaRPr lang="en-US" altLang="zh-CN" sz="2600" dirty="0"/>
          </a:p>
          <a:p>
            <a:pPr marL="346075" lvl="3" indent="-344488">
              <a:spcBef>
                <a:spcPts val="1200"/>
              </a:spcBef>
              <a:buFont typeface="Arial" panose="020B0604020202020204" pitchFamily="34" charset="0"/>
              <a:buChar char="•"/>
            </a:pPr>
            <a:r>
              <a:rPr lang="zh-CN" altLang="en-US" sz="2600" dirty="0"/>
              <a:t>如果为了避免外部传入的</a:t>
            </a:r>
            <a:r>
              <a:rPr lang="en-US" altLang="zh-CN" sz="2600" dirty="0"/>
              <a:t>ref</a:t>
            </a:r>
            <a:r>
              <a:rPr lang="zh-CN" altLang="en-US" sz="2600" dirty="0"/>
              <a:t>参数会被方法修改，则可以添加</a:t>
            </a:r>
            <a:r>
              <a:rPr lang="en-US" altLang="zh-CN" sz="2600" dirty="0" err="1"/>
              <a:t>const</a:t>
            </a:r>
            <a:r>
              <a:rPr lang="zh-CN" altLang="en-US" sz="2600" dirty="0"/>
              <a:t>修饰符，来表示变量是只读变量。</a:t>
            </a:r>
            <a:endParaRPr lang="en-US" sz="2600" dirty="0"/>
          </a:p>
          <a:p>
            <a:pPr marL="375512" lvl="3" indent="0">
              <a:lnSpc>
                <a:spcPct val="140000"/>
              </a:lnSpc>
              <a:spcBef>
                <a:spcPts val="0"/>
              </a:spcBef>
              <a:buNone/>
            </a:pPr>
            <a:endParaRPr lang="en-US" altLang="zh-CN" sz="22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98</a:t>
            </a:fld>
            <a:endParaRPr lang="en-US" dirty="0"/>
          </a:p>
        </p:txBody>
      </p:sp>
    </p:spTree>
    <p:extLst>
      <p:ext uri="{BB962C8B-B14F-4D97-AF65-F5344CB8AC3E}">
        <p14:creationId xmlns:p14="http://schemas.microsoft.com/office/powerpoint/2010/main" val="9351303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任务和函数</a:t>
            </a:r>
            <a:br>
              <a:rPr lang="en-US" altLang="zh-CN" dirty="0"/>
            </a:br>
            <a:r>
              <a:rPr lang="zh-CN" altLang="en-US" sz="2800" dirty="0">
                <a:solidFill>
                  <a:schemeClr val="bg1">
                    <a:lumMod val="65000"/>
                  </a:schemeClr>
                </a:solidFill>
              </a:rPr>
              <a:t>参数默认值</a:t>
            </a:r>
            <a:endParaRPr lang="en-US" dirty="0">
              <a:solidFill>
                <a:schemeClr val="bg1">
                  <a:lumMod val="65000"/>
                </a:schemeClr>
              </a:solidFill>
            </a:endParaRPr>
          </a:p>
        </p:txBody>
      </p:sp>
      <p:sp>
        <p:nvSpPr>
          <p:cNvPr id="4" name="Text Placeholder 3"/>
          <p:cNvSpPr>
            <a:spLocks noGrp="1"/>
          </p:cNvSpPr>
          <p:nvPr>
            <p:ph idx="1"/>
          </p:nvPr>
        </p:nvSpPr>
        <p:spPr/>
        <p:txBody>
          <a:bodyPr>
            <a:normAutofit fontScale="25000" lnSpcReduction="20000"/>
          </a:bodyPr>
          <a:lstStyle/>
          <a:p>
            <a:pPr marL="346075" lvl="3" indent="-344488">
              <a:spcBef>
                <a:spcPts val="1200"/>
              </a:spcBef>
              <a:buFont typeface="Arial" panose="020B0604020202020204" pitchFamily="34" charset="0"/>
              <a:buChar char="•"/>
            </a:pPr>
            <a:r>
              <a:rPr lang="en-US" altLang="zh-CN" sz="9600" dirty="0"/>
              <a:t>SV</a:t>
            </a:r>
            <a:r>
              <a:rPr lang="zh-CN" altLang="en-US" sz="9600" dirty="0"/>
              <a:t>允许方法声明参数的默认值，参数的方向可以是</a:t>
            </a:r>
            <a:r>
              <a:rPr lang="en-US" altLang="zh-CN" sz="9600" dirty="0"/>
              <a:t>input</a:t>
            </a:r>
            <a:r>
              <a:rPr lang="zh-CN" altLang="en-US" sz="9600" dirty="0"/>
              <a:t>，</a:t>
            </a:r>
            <a:r>
              <a:rPr lang="en-US" altLang="zh-CN" sz="9600" dirty="0" err="1"/>
              <a:t>inout</a:t>
            </a:r>
            <a:r>
              <a:rPr lang="zh-CN" altLang="en-US" sz="9600" dirty="0"/>
              <a:t>，</a:t>
            </a:r>
            <a:r>
              <a:rPr lang="en-US" altLang="zh-CN" sz="9600" dirty="0"/>
              <a:t>output</a:t>
            </a:r>
            <a:r>
              <a:rPr lang="zh-CN" altLang="en-US" sz="9600" dirty="0"/>
              <a:t>和</a:t>
            </a:r>
            <a:r>
              <a:rPr lang="en-US" altLang="zh-CN" sz="9600" dirty="0"/>
              <a:t>ref</a:t>
            </a:r>
            <a:r>
              <a:rPr lang="zh-CN" altLang="en-US" sz="9600" dirty="0"/>
              <a:t>。</a:t>
            </a:r>
            <a:endParaRPr lang="en-US" altLang="zh-CN" sz="9600" dirty="0"/>
          </a:p>
          <a:p>
            <a:pPr marL="375512" lvl="3" indent="0">
              <a:lnSpc>
                <a:spcPct val="120000"/>
              </a:lnSpc>
              <a:spcBef>
                <a:spcPts val="0"/>
              </a:spcBef>
              <a:buNone/>
            </a:pPr>
            <a:r>
              <a:rPr lang="fr-FR" sz="7200" b="1" dirty="0" err="1">
                <a:latin typeface="Courier New" panose="02070309020205020404" pitchFamily="49" charset="0"/>
                <a:cs typeface="Courier New" panose="02070309020205020404" pitchFamily="49" charset="0"/>
              </a:rPr>
              <a:t>subroutine</a:t>
            </a:r>
            <a:r>
              <a:rPr lang="fr-FR" sz="7200" b="1" dirty="0">
                <a:latin typeface="Courier New" panose="02070309020205020404" pitchFamily="49" charset="0"/>
                <a:cs typeface="Courier New" panose="02070309020205020404" pitchFamily="49" charset="0"/>
              </a:rPr>
              <a:t>( [ direction ] [ type ] argument = </a:t>
            </a:r>
            <a:r>
              <a:rPr lang="fr-FR" sz="7200" b="1" dirty="0" err="1">
                <a:latin typeface="Courier New" panose="02070309020205020404" pitchFamily="49" charset="0"/>
                <a:cs typeface="Courier New" panose="02070309020205020404" pitchFamily="49" charset="0"/>
              </a:rPr>
              <a:t>default_expression</a:t>
            </a:r>
            <a:r>
              <a:rPr lang="fr-FR" sz="7200" b="1" dirty="0">
                <a:latin typeface="Courier New" panose="02070309020205020404" pitchFamily="49" charset="0"/>
                <a:cs typeface="Courier New" panose="02070309020205020404" pitchFamily="49" charset="0"/>
              </a:rPr>
              <a:t>);</a:t>
            </a:r>
          </a:p>
          <a:p>
            <a:pPr marL="346075" lvl="3" indent="-344488">
              <a:spcBef>
                <a:spcPts val="1200"/>
              </a:spcBef>
              <a:buFont typeface="Arial" panose="020B0604020202020204" pitchFamily="34" charset="0"/>
              <a:buChar char="•"/>
            </a:pPr>
            <a:r>
              <a:rPr lang="zh-CN" altLang="en-US" sz="9600" dirty="0"/>
              <a:t>带有参数默认值的方法被调用时，如果这些参数没有被传递值，那么编译器将会为这些参数传入对应的默认值。</a:t>
            </a:r>
            <a:endParaRPr lang="fr-FR" sz="9600" dirty="0"/>
          </a:p>
          <a:p>
            <a:pPr marL="375512" lvl="3" indent="0">
              <a:lnSpc>
                <a:spcPct val="120000"/>
              </a:lnSpc>
              <a:spcBef>
                <a:spcPts val="0"/>
              </a:spcBef>
              <a:buNone/>
            </a:pPr>
            <a:r>
              <a:rPr lang="en-US" sz="7200" b="1" dirty="0">
                <a:latin typeface="Courier New" panose="02070309020205020404" pitchFamily="49" charset="0"/>
                <a:cs typeface="Courier New" panose="02070309020205020404" pitchFamily="49" charset="0"/>
              </a:rPr>
              <a:t>task read(</a:t>
            </a:r>
            <a:r>
              <a:rPr lang="en-US" sz="7200" b="1" dirty="0" err="1">
                <a:latin typeface="Courier New" panose="02070309020205020404" pitchFamily="49" charset="0"/>
                <a:cs typeface="Courier New" panose="02070309020205020404" pitchFamily="49" charset="0"/>
              </a:rPr>
              <a:t>int</a:t>
            </a:r>
            <a:r>
              <a:rPr lang="en-US" sz="7200" b="1" dirty="0">
                <a:latin typeface="Courier New" panose="02070309020205020404" pitchFamily="49" charset="0"/>
                <a:cs typeface="Courier New" panose="02070309020205020404" pitchFamily="49" charset="0"/>
              </a:rPr>
              <a:t> j = 0, </a:t>
            </a:r>
            <a:r>
              <a:rPr lang="en-US" sz="7200" b="1" dirty="0" err="1">
                <a:latin typeface="Courier New" panose="02070309020205020404" pitchFamily="49" charset="0"/>
                <a:cs typeface="Courier New" panose="02070309020205020404" pitchFamily="49" charset="0"/>
              </a:rPr>
              <a:t>int</a:t>
            </a:r>
            <a:r>
              <a:rPr lang="en-US" sz="7200" b="1" dirty="0">
                <a:latin typeface="Courier New" panose="02070309020205020404" pitchFamily="49" charset="0"/>
                <a:cs typeface="Courier New" panose="02070309020205020404" pitchFamily="49" charset="0"/>
              </a:rPr>
              <a:t> k, </a:t>
            </a:r>
            <a:r>
              <a:rPr lang="en-US" sz="7200" b="1" dirty="0" err="1">
                <a:latin typeface="Courier New" panose="02070309020205020404" pitchFamily="49" charset="0"/>
                <a:cs typeface="Courier New" panose="02070309020205020404" pitchFamily="49" charset="0"/>
              </a:rPr>
              <a:t>int</a:t>
            </a:r>
            <a:r>
              <a:rPr lang="en-US" sz="7200" b="1" dirty="0">
                <a:latin typeface="Courier New" panose="02070309020205020404" pitchFamily="49" charset="0"/>
                <a:cs typeface="Courier New" panose="02070309020205020404" pitchFamily="49" charset="0"/>
              </a:rPr>
              <a:t> data = 1 );</a:t>
            </a:r>
          </a:p>
          <a:p>
            <a:pPr marL="375512" lvl="3" indent="0">
              <a:lnSpc>
                <a:spcPct val="120000"/>
              </a:lnSpc>
              <a:spcBef>
                <a:spcPts val="0"/>
              </a:spcBef>
              <a:buNone/>
            </a:pPr>
            <a:r>
              <a:rPr lang="en-US" sz="7200" b="1" dirty="0">
                <a:latin typeface="Courier New" panose="02070309020205020404" pitchFamily="49" charset="0"/>
                <a:cs typeface="Courier New" panose="02070309020205020404" pitchFamily="49" charset="0"/>
              </a:rPr>
              <a:t>  ...</a:t>
            </a:r>
          </a:p>
          <a:p>
            <a:pPr marL="375512" lvl="3" indent="0">
              <a:lnSpc>
                <a:spcPct val="120000"/>
              </a:lnSpc>
              <a:spcBef>
                <a:spcPts val="0"/>
              </a:spcBef>
              <a:buNone/>
            </a:pPr>
            <a:r>
              <a:rPr lang="en-US" sz="7200" b="1" dirty="0" err="1">
                <a:latin typeface="Courier New" panose="02070309020205020404" pitchFamily="49" charset="0"/>
                <a:cs typeface="Courier New" panose="02070309020205020404" pitchFamily="49" charset="0"/>
              </a:rPr>
              <a:t>endtask</a:t>
            </a:r>
            <a:endParaRPr lang="en-US" sz="7200" b="1" dirty="0">
              <a:latin typeface="Courier New" panose="02070309020205020404" pitchFamily="49" charset="0"/>
              <a:cs typeface="Courier New" panose="02070309020205020404" pitchFamily="49" charset="0"/>
            </a:endParaRPr>
          </a:p>
          <a:p>
            <a:pPr marL="375512" lvl="3" indent="0">
              <a:lnSpc>
                <a:spcPct val="120000"/>
              </a:lnSpc>
              <a:spcBef>
                <a:spcPts val="0"/>
              </a:spcBef>
              <a:buNone/>
            </a:pPr>
            <a:r>
              <a:rPr lang="en-US" sz="7200" b="1" dirty="0">
                <a:latin typeface="Courier New" panose="02070309020205020404" pitchFamily="49" charset="0"/>
                <a:cs typeface="Courier New" panose="02070309020205020404" pitchFamily="49" charset="0"/>
              </a:rPr>
              <a:t>read( , 5 ); // is equivalent to read( 0, 5, 1 );</a:t>
            </a:r>
          </a:p>
          <a:p>
            <a:pPr marL="375512" lvl="3" indent="0">
              <a:lnSpc>
                <a:spcPct val="120000"/>
              </a:lnSpc>
              <a:spcBef>
                <a:spcPts val="0"/>
              </a:spcBef>
              <a:buNone/>
            </a:pPr>
            <a:r>
              <a:rPr lang="en-US" sz="7200" b="1" dirty="0">
                <a:latin typeface="Courier New" panose="02070309020205020404" pitchFamily="49" charset="0"/>
                <a:cs typeface="Courier New" panose="02070309020205020404" pitchFamily="49" charset="0"/>
              </a:rPr>
              <a:t>read( 2, 5 ); // is equivalent to read( 2, 5, 1 );</a:t>
            </a:r>
          </a:p>
          <a:p>
            <a:pPr marL="375512" lvl="3" indent="0">
              <a:lnSpc>
                <a:spcPct val="120000"/>
              </a:lnSpc>
              <a:spcBef>
                <a:spcPts val="0"/>
              </a:spcBef>
              <a:buNone/>
            </a:pPr>
            <a:r>
              <a:rPr lang="en-US" sz="7200" b="1" dirty="0">
                <a:latin typeface="Courier New" panose="02070309020205020404" pitchFamily="49" charset="0"/>
                <a:cs typeface="Courier New" panose="02070309020205020404" pitchFamily="49" charset="0"/>
              </a:rPr>
              <a:t>read( , 5, ); // is equivalent to read( 0, 5, 1 );</a:t>
            </a:r>
          </a:p>
          <a:p>
            <a:pPr marL="375512" lvl="3" indent="0">
              <a:lnSpc>
                <a:spcPct val="120000"/>
              </a:lnSpc>
              <a:spcBef>
                <a:spcPts val="0"/>
              </a:spcBef>
              <a:buNone/>
            </a:pPr>
            <a:r>
              <a:rPr lang="en-US" sz="7200" b="1" dirty="0">
                <a:latin typeface="Courier New" panose="02070309020205020404" pitchFamily="49" charset="0"/>
                <a:cs typeface="Courier New" panose="02070309020205020404" pitchFamily="49" charset="0"/>
              </a:rPr>
              <a:t>read( , 5, 7 ); // is equivalent to read( 0, 5, 7 );</a:t>
            </a:r>
          </a:p>
          <a:p>
            <a:pPr marL="375512" lvl="3" indent="0">
              <a:lnSpc>
                <a:spcPct val="120000"/>
              </a:lnSpc>
              <a:spcBef>
                <a:spcPts val="0"/>
              </a:spcBef>
              <a:buNone/>
            </a:pPr>
            <a:r>
              <a:rPr lang="en-US" sz="7200" b="1" dirty="0">
                <a:latin typeface="Courier New" panose="02070309020205020404" pitchFamily="49" charset="0"/>
                <a:cs typeface="Courier New" panose="02070309020205020404" pitchFamily="49" charset="0"/>
              </a:rPr>
              <a:t>read( 1, 5, 2 ); // is equivalent to read( 1, 5, 2 );</a:t>
            </a:r>
          </a:p>
          <a:p>
            <a:pPr marL="375512" lvl="3" indent="0">
              <a:lnSpc>
                <a:spcPct val="120000"/>
              </a:lnSpc>
              <a:spcBef>
                <a:spcPts val="0"/>
              </a:spcBef>
              <a:buNone/>
            </a:pPr>
            <a:r>
              <a:rPr lang="en-US" sz="7200" b="1" dirty="0">
                <a:latin typeface="Courier New" panose="02070309020205020404" pitchFamily="49" charset="0"/>
                <a:cs typeface="Courier New" panose="02070309020205020404" pitchFamily="49" charset="0"/>
              </a:rPr>
              <a:t>read( ); // error; k has no default value</a:t>
            </a:r>
          </a:p>
          <a:p>
            <a:pPr marL="375512" lvl="3" indent="0">
              <a:lnSpc>
                <a:spcPct val="120000"/>
              </a:lnSpc>
              <a:spcBef>
                <a:spcPts val="0"/>
              </a:spcBef>
              <a:buNone/>
            </a:pPr>
            <a:r>
              <a:rPr lang="en-US" sz="7200" b="1" dirty="0">
                <a:latin typeface="Courier New" panose="02070309020205020404" pitchFamily="49" charset="0"/>
                <a:cs typeface="Courier New" panose="02070309020205020404" pitchFamily="49" charset="0"/>
              </a:rPr>
              <a:t>read( 1, , 7 ); // error; k has no default value</a:t>
            </a:r>
            <a:endParaRPr lang="en-US" altLang="zh-CN" sz="72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99</a:t>
            </a:fld>
            <a:endParaRPr lang="en-US" dirty="0"/>
          </a:p>
        </p:txBody>
      </p:sp>
    </p:spTree>
    <p:extLst>
      <p:ext uri="{BB962C8B-B14F-4D97-AF65-F5344CB8AC3E}">
        <p14:creationId xmlns:p14="http://schemas.microsoft.com/office/powerpoint/2010/main" val="617725446"/>
      </p:ext>
    </p:extLst>
  </p:cSld>
  <p:clrMapOvr>
    <a:masterClrMapping/>
  </p:clrMapOvr>
</p:sld>
</file>

<file path=ppt/theme/theme1.xml><?xml version="1.0" encoding="utf-8"?>
<a:theme xmlns:a="http://schemas.openxmlformats.org/drawingml/2006/main" name="HITHVP_Class">
  <a:themeElements>
    <a:clrScheme name="Sandia Brand">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103160"/>
      </a:accent5>
      <a:accent6>
        <a:srgbClr val="730E00"/>
      </a:accent6>
      <a:hlink>
        <a:srgbClr val="37A6D2"/>
      </a:hlink>
      <a:folHlink>
        <a:srgbClr val="B71A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Template>
  <TotalTime>52560</TotalTime>
  <Words>29866</Words>
  <Application>Microsoft Office PowerPoint</Application>
  <PresentationFormat>全屏显示(4:3)</PresentationFormat>
  <Paragraphs>2989</Paragraphs>
  <Slides>378</Slides>
  <Notes>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378</vt:i4>
      </vt:variant>
    </vt:vector>
  </HeadingPairs>
  <TitlesOfParts>
    <vt:vector size="390" baseType="lpstr">
      <vt:lpstr>MS Gothic</vt:lpstr>
      <vt:lpstr>华文中宋</vt:lpstr>
      <vt:lpstr>隶书</vt:lpstr>
      <vt:lpstr>Arial</vt:lpstr>
      <vt:lpstr>Broadway</vt:lpstr>
      <vt:lpstr>Calibri</vt:lpstr>
      <vt:lpstr>Courier New</vt:lpstr>
      <vt:lpstr>Tahoma</vt:lpstr>
      <vt:lpstr>Times New Roman</vt:lpstr>
      <vt:lpstr>Wingdings</vt:lpstr>
      <vt:lpstr>HITHVP_Class</vt:lpstr>
      <vt:lpstr>Visio</vt:lpstr>
      <vt:lpstr>SystemVerilog语法</vt:lpstr>
      <vt:lpstr>内容</vt:lpstr>
      <vt:lpstr>SystemVerilog概述</vt:lpstr>
      <vt:lpstr>SystemVerilog概述 发展历史</vt:lpstr>
      <vt:lpstr>SystemVerilog概述 SV标准的诞生</vt:lpstr>
      <vt:lpstr>SystemVerilog概述 SV的语言继承历史</vt:lpstr>
      <vt:lpstr>设计相关改进</vt:lpstr>
      <vt:lpstr>设计特性优化 面向可综合设计的主要优化</vt:lpstr>
      <vt:lpstr>设计特性 过程语句块新特性</vt:lpstr>
      <vt:lpstr>设计特性 过程语句块 always_comb</vt:lpstr>
      <vt:lpstr>设计特性 过程语句块 always_comb</vt:lpstr>
      <vt:lpstr>设计特性 过程语句块 always_comb</vt:lpstr>
      <vt:lpstr>设计特性 过程语句块 always_latch</vt:lpstr>
      <vt:lpstr>设计特性 过程语句块 always_ff</vt:lpstr>
      <vt:lpstr>设计特性 赋值操作符</vt:lpstr>
      <vt:lpstr>设计特性 赋值操作符</vt:lpstr>
      <vt:lpstr>设计特性 赋值操作符</vt:lpstr>
      <vt:lpstr>设计特性 赋值操作符</vt:lpstr>
      <vt:lpstr>设计特性 增强的case语句</vt:lpstr>
      <vt:lpstr>设计特性 增强的case语句</vt:lpstr>
      <vt:lpstr>设计特性 增强的case语句</vt:lpstr>
      <vt:lpstr>设计特性 增强的case语句</vt:lpstr>
      <vt:lpstr>Package</vt:lpstr>
      <vt:lpstr>包的使用 包的定义</vt:lpstr>
      <vt:lpstr>包的使用 导出包的内容</vt:lpstr>
      <vt:lpstr>包的使用 导出包的内容</vt:lpstr>
      <vt:lpstr>包的使用 导出包的内容</vt:lpstr>
      <vt:lpstr>包的使用 导出包的内容</vt:lpstr>
      <vt:lpstr>SV的调度模型</vt:lpstr>
      <vt:lpstr>SystemVerilog中的主循环</vt:lpstr>
      <vt:lpstr>主要参考资料：SystemVerilog 语言标准</vt:lpstr>
      <vt:lpstr>时钟块/Program块</vt:lpstr>
      <vt:lpstr>SystemVerilog中的主循环</vt:lpstr>
      <vt:lpstr>PowerPoint 演示文稿</vt:lpstr>
      <vt:lpstr>SystemVerilog 的时钟和程序块</vt:lpstr>
      <vt:lpstr>结束块</vt:lpstr>
      <vt:lpstr>时钟块 </vt:lpstr>
      <vt:lpstr>时钟的歪斜 </vt:lpstr>
      <vt:lpstr>时钟块信号的同步特性</vt:lpstr>
      <vt:lpstr>时钟块的调度</vt:lpstr>
      <vt:lpstr>时钟块的缺省时钟和同步驱动 </vt:lpstr>
      <vt:lpstr>程序块</vt:lpstr>
      <vt:lpstr>数据类型</vt:lpstr>
      <vt:lpstr>数据类型 Verilog的数据类型</vt:lpstr>
      <vt:lpstr>数据类型 SystemVerilog新添加的数据类型</vt:lpstr>
      <vt:lpstr>数据类型 四值逻辑数据类型</vt:lpstr>
      <vt:lpstr>数据类型 二值逻辑数据类型</vt:lpstr>
      <vt:lpstr>数据类型 有符号类型和无符号类型</vt:lpstr>
      <vt:lpstr>数据类型 仿真行为</vt:lpstr>
      <vt:lpstr>数据类型 其它类型</vt:lpstr>
      <vt:lpstr>类型转换 静态转换</vt:lpstr>
      <vt:lpstr>类型转换 动态转换</vt:lpstr>
      <vt:lpstr>自定义类型 概述</vt:lpstr>
      <vt:lpstr>自定义类型 自定义类型</vt:lpstr>
      <vt:lpstr>自定义类型 枚举类型</vt:lpstr>
      <vt:lpstr>自定义类型 枚举类型（续）</vt:lpstr>
      <vt:lpstr>自定义类型 枚举类型（续）</vt:lpstr>
      <vt:lpstr>自定义类型 定义枚举值</vt:lpstr>
      <vt:lpstr>自定义类型 自定义枚举类型</vt:lpstr>
      <vt:lpstr>自定义类型 枚举类型赋值</vt:lpstr>
      <vt:lpstr>自定义类型 结构体类型</vt:lpstr>
      <vt:lpstr>自定义类型 结构体类型</vt:lpstr>
      <vt:lpstr>自定义类型 结构体类型</vt:lpstr>
      <vt:lpstr>自定义类型 结构体类型</vt:lpstr>
      <vt:lpstr>数组 非组合型(unpacked)</vt:lpstr>
      <vt:lpstr>数组 非组合型(unpacked)</vt:lpstr>
      <vt:lpstr>数组 组合型(packed)</vt:lpstr>
      <vt:lpstr>数组 组合型(packed)</vt:lpstr>
      <vt:lpstr>数组 初始化</vt:lpstr>
      <vt:lpstr>数组 赋值</vt:lpstr>
      <vt:lpstr>数组 拷贝</vt:lpstr>
      <vt:lpstr>数组 拷贝</vt:lpstr>
      <vt:lpstr>数组 foreach循环结构</vt:lpstr>
      <vt:lpstr>数组 系统函数</vt:lpstr>
      <vt:lpstr>数组 动态数组</vt:lpstr>
      <vt:lpstr>数组 动态数组</vt:lpstr>
      <vt:lpstr>数组 队列</vt:lpstr>
      <vt:lpstr>数组 队列</vt:lpstr>
      <vt:lpstr>数组 队列</vt:lpstr>
      <vt:lpstr>数组 关联数组</vt:lpstr>
      <vt:lpstr>数组 关联数组</vt:lpstr>
      <vt:lpstr>数组 关联数组</vt:lpstr>
      <vt:lpstr>数组 缩减方法</vt:lpstr>
      <vt:lpstr>数组 查询访问方法</vt:lpstr>
      <vt:lpstr>数组 查询访问方法</vt:lpstr>
      <vt:lpstr>数组 排序方法</vt:lpstr>
      <vt:lpstr>字符串类型 概述</vt:lpstr>
      <vt:lpstr>字符串类型 常见使用方式</vt:lpstr>
      <vt:lpstr>字符串类型 字符串内建方法</vt:lpstr>
      <vt:lpstr>任务和函数</vt:lpstr>
      <vt:lpstr>任务和函数 概述</vt:lpstr>
      <vt:lpstr>任务和函数 区别</vt:lpstr>
      <vt:lpstr>任务和函数 任务task</vt:lpstr>
      <vt:lpstr>任务和函数 任务task</vt:lpstr>
      <vt:lpstr>任务和函数 函数function</vt:lpstr>
      <vt:lpstr>任务和函数 函数function</vt:lpstr>
      <vt:lpstr>任务和函数 函数function</vt:lpstr>
      <vt:lpstr>任务和函数 参数传递</vt:lpstr>
      <vt:lpstr>任务和函数 参数默认值</vt:lpstr>
      <vt:lpstr>任务和函数 参数传递</vt:lpstr>
      <vt:lpstr>接口</vt:lpstr>
      <vt:lpstr>接口 概述</vt:lpstr>
      <vt:lpstr>接口 概述</vt:lpstr>
      <vt:lpstr>接口 概述</vt:lpstr>
      <vt:lpstr>接口 接口的优势</vt:lpstr>
      <vt:lpstr>接口 接口的优势</vt:lpstr>
      <vt:lpstr>接口 接口的内容</vt:lpstr>
      <vt:lpstr>接口 接口的声明</vt:lpstr>
      <vt:lpstr>接口 接口的例化</vt:lpstr>
      <vt:lpstr>接口 接口的例化</vt:lpstr>
      <vt:lpstr>接口 modport</vt:lpstr>
      <vt:lpstr>接口 modport</vt:lpstr>
      <vt:lpstr>接口 modport</vt:lpstr>
      <vt:lpstr>在接口中使用任务和函数</vt:lpstr>
      <vt:lpstr>接口方法的导入</vt:lpstr>
      <vt:lpstr>接口方法的导入</vt:lpstr>
      <vt:lpstr>导出任务和函数</vt:lpstr>
      <vt:lpstr>导出任务和函数</vt:lpstr>
      <vt:lpstr>PowerPoint 演示文稿</vt:lpstr>
      <vt:lpstr>PowerPoint 演示文稿</vt:lpstr>
      <vt:lpstr>接口中的过程块</vt:lpstr>
      <vt:lpstr>PowerPoint 演示文稿</vt:lpstr>
      <vt:lpstr>接口和虚拟接口</vt:lpstr>
      <vt:lpstr>虚拟接口的使用例子</vt:lpstr>
      <vt:lpstr>接口 总结</vt:lpstr>
      <vt:lpstr>类和OOP</vt:lpstr>
      <vt:lpstr>类的封装 类的概述</vt:lpstr>
      <vt:lpstr>类的封装 类的概述</vt:lpstr>
      <vt:lpstr>类的封装 类的概述</vt:lpstr>
      <vt:lpstr>类的封装 OOP术语</vt:lpstr>
      <vt:lpstr>类的封装 构建函数</vt:lpstr>
      <vt:lpstr>类的封装 静态成员（变量/方法）</vt:lpstr>
      <vt:lpstr>类的封装 静态成员（变量/方法）</vt:lpstr>
      <vt:lpstr>类的封装 this</vt:lpstr>
      <vt:lpstr>类的封装 赋值和拷贝</vt:lpstr>
      <vt:lpstr>类的封装 数据的隐藏和封装</vt:lpstr>
      <vt:lpstr>类的封装 数据的隐藏和封装</vt:lpstr>
      <vt:lpstr>类的继承 继承和子类</vt:lpstr>
      <vt:lpstr>类的继承 成员覆盖</vt:lpstr>
      <vt:lpstr>类的继承 成员覆盖</vt:lpstr>
      <vt:lpstr>类的继承 super</vt:lpstr>
      <vt:lpstr>虚方法 概述</vt:lpstr>
      <vt:lpstr>虚方法 示例</vt:lpstr>
      <vt:lpstr>虚方法 示例</vt:lpstr>
      <vt:lpstr>Class和虚拟接口</vt:lpstr>
      <vt:lpstr>虚拟接口的使用例子</vt:lpstr>
      <vt:lpstr>线程和线程通信</vt:lpstr>
      <vt:lpstr>可重用TB通常使用某种形式的TLM建模方法</vt:lpstr>
      <vt:lpstr>不同视角和层次对比</vt:lpstr>
      <vt:lpstr>线程控制 并行线程</vt:lpstr>
      <vt:lpstr>线程控制 并行线程</vt:lpstr>
      <vt:lpstr>线程控制 并行线程</vt:lpstr>
      <vt:lpstr>线程控制 并行线程</vt:lpstr>
      <vt:lpstr>线程控制和调度 </vt:lpstr>
      <vt:lpstr>进程间同步和通信 概述</vt:lpstr>
      <vt:lpstr>进程间同步和通信 事件event</vt:lpstr>
      <vt:lpstr>进程间同步和通信 事件event</vt:lpstr>
      <vt:lpstr>进程间同步和通信 wait_order()</vt:lpstr>
      <vt:lpstr>进程间同步和通信 信箱mailbox</vt:lpstr>
      <vt:lpstr>进程间同步和通信 信箱的内建方法</vt:lpstr>
      <vt:lpstr>进程间同步和通信 mailbox::new()</vt:lpstr>
      <vt:lpstr>进程间同步和通信 mailbox::num()</vt:lpstr>
      <vt:lpstr>进程间同步和通信 mailbox::{put(), try_put()}</vt:lpstr>
      <vt:lpstr>进程间同步和通信 mailbox::{get(), try_get()}</vt:lpstr>
      <vt:lpstr>进程间同步和通信 mailbox::{peek(), try_peek()}</vt:lpstr>
      <vt:lpstr>进程间同步和通信 参数化信箱</vt:lpstr>
      <vt:lpstr>semaphore</vt:lpstr>
      <vt:lpstr>semaphore实现方法</vt:lpstr>
      <vt:lpstr>semaphore应用举例</vt:lpstr>
      <vt:lpstr>Triggered属性</vt:lpstr>
      <vt:lpstr>PowerPoint 演示文稿</vt:lpstr>
      <vt:lpstr>PowerPoint 演示文稿</vt:lpstr>
      <vt:lpstr>随机激励</vt:lpstr>
      <vt:lpstr>随机约束 概述</vt:lpstr>
      <vt:lpstr>随机约束 概述</vt:lpstr>
      <vt:lpstr>随机约束 如何简单地产生一个随机数？</vt:lpstr>
      <vt:lpstr>随机约束 如何简单地产生一个随机数？</vt:lpstr>
      <vt:lpstr>随机约束 什么是系统而有机地组织随机变量？</vt:lpstr>
      <vt:lpstr>随机约束 随机变量</vt:lpstr>
      <vt:lpstr>随机约束 随机变量</vt:lpstr>
      <vt:lpstr>随机约束 修饰符rand和randc</vt:lpstr>
      <vt:lpstr>随机约束 带有随机变量的简单类</vt:lpstr>
      <vt:lpstr>随机约束 约束块</vt:lpstr>
      <vt:lpstr>随机约束 约束块（成员集合）</vt:lpstr>
      <vt:lpstr>随机约束 约束块（权重分布）</vt:lpstr>
      <vt:lpstr>随机约束 约束块（唯一标识）</vt:lpstr>
      <vt:lpstr>随机约束 约束块（条件约束）</vt:lpstr>
      <vt:lpstr>随机约束 约束块（迭代约束）</vt:lpstr>
      <vt:lpstr>随机约束 约束块（迭代约束）</vt:lpstr>
      <vt:lpstr>随机约束 约束块（函数调用）</vt:lpstr>
      <vt:lpstr>随机约束 约束块（软约束）</vt:lpstr>
      <vt:lpstr>随机约束 随机方法</vt:lpstr>
      <vt:lpstr>随机约束 内嵌约束</vt:lpstr>
      <vt:lpstr>随机约束 内嵌约束（指向模糊）</vt:lpstr>
      <vt:lpstr>随机约束 内嵌约束（指向明确）</vt:lpstr>
      <vt:lpstr>随机约束 local域指向</vt:lpstr>
      <vt:lpstr>随机约束 随机控制</vt:lpstr>
      <vt:lpstr>随机约束 随机控制</vt:lpstr>
      <vt:lpstr>随机约束 约束控制</vt:lpstr>
      <vt:lpstr>随机约束 约束控制</vt:lpstr>
      <vt:lpstr>随机约束 内嵌变量控制</vt:lpstr>
      <vt:lpstr>SVA</vt:lpstr>
      <vt:lpstr>断言 概述</vt:lpstr>
      <vt:lpstr>断言 为什么使用SVA？</vt:lpstr>
      <vt:lpstr>断言 即时断言（immediate assertion）</vt:lpstr>
      <vt:lpstr>断言 即时断言（immediate assertion）</vt:lpstr>
      <vt:lpstr>断言 并发断言（concurrent assertion）</vt:lpstr>
      <vt:lpstr>断言 并发断言（concurrent assertion）</vt:lpstr>
      <vt:lpstr>断言 建立SVA块</vt:lpstr>
      <vt:lpstr>断言 建立SVA块</vt:lpstr>
      <vt:lpstr>断言 建立SVA检查器的步骤</vt:lpstr>
      <vt:lpstr>断言 序列内建方法</vt:lpstr>
      <vt:lpstr>断言 序列内建方法</vt:lpstr>
      <vt:lpstr>断言 序列中的逻辑关系</vt:lpstr>
      <vt:lpstr>断言 序列中的形式参数</vt:lpstr>
      <vt:lpstr>断言 序列中的时序关系</vt:lpstr>
      <vt:lpstr>断言 SVA中的时钟定义</vt:lpstr>
      <vt:lpstr>断言 禁止属性</vt:lpstr>
      <vt:lpstr>断言 断言执行块</vt:lpstr>
      <vt:lpstr>断言 蕴含操作符</vt:lpstr>
      <vt:lpstr>断言 交叠蕴含</vt:lpstr>
      <vt:lpstr>断言 非交叠蕴含</vt:lpstr>
      <vt:lpstr>断言 非交叠蕴含</vt:lpstr>
      <vt:lpstr>断言 SVA描述延迟的方法</vt:lpstr>
      <vt:lpstr>断言 无限时序窗口</vt:lpstr>
      <vt:lpstr>断言 ended结构</vt:lpstr>
      <vt:lpstr>断言 SVA参数化</vt:lpstr>
      <vt:lpstr>断言 SVA中的选择操作符</vt:lpstr>
      <vt:lpstr>断言 $past构造</vt:lpstr>
      <vt:lpstr>断言 连续重复运算符[*n]</vt:lpstr>
      <vt:lpstr>断言 连续重复和可能性运算符</vt:lpstr>
      <vt:lpstr>断言 跟随重复运算符[-&gt;]</vt:lpstr>
      <vt:lpstr>断言 非连续重复运算符[=]</vt:lpstr>
      <vt:lpstr>断言 and构造</vt:lpstr>
      <vt:lpstr>断言 and构造</vt:lpstr>
      <vt:lpstr>断言 intersect构造</vt:lpstr>
      <vt:lpstr>断言 intersect构造</vt:lpstr>
      <vt:lpstr>断言 or构造</vt:lpstr>
      <vt:lpstr>断言 or构造</vt:lpstr>
      <vt:lpstr>断言 first_match构造</vt:lpstr>
      <vt:lpstr>断言 first_match构造</vt:lpstr>
      <vt:lpstr>断言 throughout构造</vt:lpstr>
      <vt:lpstr>断言 within构造</vt:lpstr>
      <vt:lpstr>断言 within构造</vt:lpstr>
      <vt:lpstr>断言 SVA内建的系统函数</vt:lpstr>
      <vt:lpstr>断言 disable iff</vt:lpstr>
      <vt:lpstr>断言 蕴含中的if..else</vt:lpstr>
      <vt:lpstr>断言 SVA中的多时钟定义</vt:lpstr>
      <vt:lpstr>断言 SVA中的多时钟定义</vt:lpstr>
      <vt:lpstr>断言 SVA中的多时钟定义</vt:lpstr>
      <vt:lpstr>断言 expect构造</vt:lpstr>
      <vt:lpstr>断言 expect构造</vt:lpstr>
      <vt:lpstr>断言 SVA中的局部变量</vt:lpstr>
      <vt:lpstr>断言 SVA中调用子程序</vt:lpstr>
      <vt:lpstr>断言 将SVA与设计连接</vt:lpstr>
      <vt:lpstr>断言 将SVA与设计连接</vt:lpstr>
      <vt:lpstr>断言 将SVA与设计连接</vt:lpstr>
      <vt:lpstr>断言 SVA与功能覆盖率</vt:lpstr>
      <vt:lpstr>DPI</vt:lpstr>
      <vt:lpstr>DPI接口 概述</vt:lpstr>
      <vt:lpstr>DPI接口 概述</vt:lpstr>
      <vt:lpstr>DPI接口 数值传递</vt:lpstr>
      <vt:lpstr>DPI接口 导入（import）声明</vt:lpstr>
      <vt:lpstr>DPI接口 导入（import）声明</vt:lpstr>
      <vt:lpstr>DPI接口 参数方向</vt:lpstr>
      <vt:lpstr>DPI接口 参数类型</vt:lpstr>
      <vt:lpstr>DPI接口 数据类型映射</vt:lpstr>
      <vt:lpstr>DPI接口 SV连接简单的C程序</vt:lpstr>
      <vt:lpstr> </vt:lpstr>
      <vt:lpstr>DPI接口 C函数调用SV函数</vt:lpstr>
      <vt:lpstr>DPI接口 C函数调用SV函数</vt:lpstr>
      <vt:lpstr>DPI接口 C任务调用SV任务</vt:lpstr>
      <vt:lpstr>DPI接口 C任务调用SV任务</vt:lpstr>
      <vt:lpstr>DPI接口 C任务调用SV任务</vt:lpstr>
      <vt:lpstr>验证环境和示例</vt:lpstr>
      <vt:lpstr>验证环境结构 概述</vt:lpstr>
      <vt:lpstr>验证环境结构 测试平台结构图</vt:lpstr>
      <vt:lpstr>验证环境结构 测试平台结构图（续）</vt:lpstr>
      <vt:lpstr>验证环境结构 验证语言应用趋势（续）</vt:lpstr>
      <vt:lpstr>DEMO设计</vt:lpstr>
      <vt:lpstr>硬件设计描述 MCDF简介</vt:lpstr>
      <vt:lpstr>硬件设计描述 MCDF设计结构</vt:lpstr>
      <vt:lpstr>硬件设计描述 MCDT结构（MCDF mini版）</vt:lpstr>
      <vt:lpstr>硬件设计描述 MCDT接口描述</vt:lpstr>
      <vt:lpstr>硬件设计描述 MCDT接口时序</vt:lpstr>
      <vt:lpstr>验证环境组件 激励发生器</vt:lpstr>
      <vt:lpstr>验证环境组件 激励发生器</vt:lpstr>
      <vt:lpstr>验证环境组件 激励发生器</vt:lpstr>
      <vt:lpstr>验证环境组件 激励器组件结构框图</vt:lpstr>
      <vt:lpstr>验证环境组件 激励器实现考虑因素</vt:lpstr>
      <vt:lpstr>验证环境组件 监测器</vt:lpstr>
      <vt:lpstr>验证环境组件 监测器组件结构框图</vt:lpstr>
      <vt:lpstr>验证环境组件 监测器</vt:lpstr>
      <vt:lpstr>验证环境组件 比较器</vt:lpstr>
      <vt:lpstr>验证环境组件 比较器</vt:lpstr>
      <vt:lpstr>验证环境组件 比较器</vt:lpstr>
      <vt:lpstr>验证环境组件 比较器</vt:lpstr>
      <vt:lpstr>验证环境组件 比较器组件结构框图</vt:lpstr>
      <vt:lpstr>验证环境组件 比较器实现建议</vt:lpstr>
      <vt:lpstr>MCDT测试平台结构  </vt:lpstr>
      <vt:lpstr>MCDT测试平台结构  </vt:lpstr>
      <vt:lpstr>实现channel stimulator </vt:lpstr>
      <vt:lpstr>实现channel stimulator </vt:lpstr>
      <vt:lpstr>实现channel stimulator </vt:lpstr>
      <vt:lpstr>实现channel stimulator </vt:lpstr>
      <vt:lpstr>实现channel stimulator </vt:lpstr>
      <vt:lpstr>MCDT测试平台结构  </vt:lpstr>
      <vt:lpstr>实现channel stimulator </vt:lpstr>
      <vt:lpstr>实现channel stimulator </vt:lpstr>
      <vt:lpstr>MCDT测试平台结构  </vt:lpstr>
      <vt:lpstr>实现channel monitor </vt:lpstr>
      <vt:lpstr>实现channel monitor </vt:lpstr>
      <vt:lpstr>MCDT测试平台结构  </vt:lpstr>
      <vt:lpstr>实现mcdt monitor </vt:lpstr>
      <vt:lpstr>实现mcdt monitor </vt:lpstr>
      <vt:lpstr>MCDT测试平台结构  </vt:lpstr>
      <vt:lpstr>实现mcdt checker </vt:lpstr>
      <vt:lpstr>实现mcdt checker </vt:lpstr>
      <vt:lpstr>MCDT测试平台结构  </vt:lpstr>
      <vt:lpstr>实现顶层环境 </vt:lpstr>
      <vt:lpstr>MCDT测试平台结构  </vt:lpstr>
      <vt:lpstr>实现顶层环境 </vt:lpstr>
      <vt:lpstr>实现顶层环境 </vt:lpstr>
      <vt:lpstr>实现顶层环境 </vt:lpstr>
      <vt:lpstr>实现顶层环境 </vt:lpstr>
      <vt:lpstr>MCDT测试平台结构  </vt:lpstr>
      <vt:lpstr>实现测试用例 </vt:lpstr>
      <vt:lpstr>MCDT测试平台结构  </vt:lpstr>
      <vt:lpstr>实现测试用例 实验1</vt:lpstr>
      <vt:lpstr>可度量的验证</vt:lpstr>
      <vt:lpstr>覆盖率的种类 概述</vt:lpstr>
      <vt:lpstr>覆盖率的种类 分类</vt:lpstr>
      <vt:lpstr>覆盖率的种类 分类</vt:lpstr>
      <vt:lpstr>代码覆盖率 概述</vt:lpstr>
      <vt:lpstr>代码覆盖率 局限</vt:lpstr>
      <vt:lpstr>代码覆盖率 跳转覆盖率（toggle）</vt:lpstr>
      <vt:lpstr>代码覆盖率 行覆盖率（statement/line）</vt:lpstr>
      <vt:lpstr>代码覆盖率 行覆盖率（statement/line）</vt:lpstr>
      <vt:lpstr>代码覆盖率 分支覆盖率（branch）</vt:lpstr>
      <vt:lpstr>代码覆盖率 条件覆盖率（condition/expression）</vt:lpstr>
      <vt:lpstr>代码覆盖率 状态机覆盖率（FSM）</vt:lpstr>
      <vt:lpstr>功能覆盖率 概述</vt:lpstr>
      <vt:lpstr>功能覆盖率 概述</vt:lpstr>
      <vt:lpstr>功能覆盖率 覆盖组（covergroup）</vt:lpstr>
      <vt:lpstr>功能覆盖率 覆盖组（covergroup）</vt:lpstr>
      <vt:lpstr>功能覆盖率 覆盖组（covergroup）</vt:lpstr>
      <vt:lpstr>功能覆盖率 覆盖组（covergroup）</vt:lpstr>
      <vt:lpstr>功能覆盖率 覆盖组（covergroup）</vt:lpstr>
      <vt:lpstr>功能覆盖率 覆盖组（covergroup）</vt:lpstr>
      <vt:lpstr>功能覆盖率 覆盖点（coverpoint）</vt:lpstr>
      <vt:lpstr>功能覆盖率 覆盖点（coverpoint）</vt:lpstr>
      <vt:lpstr>功能覆盖率 覆盖点（coverpoint）</vt:lpstr>
      <vt:lpstr>功能覆盖率 仓（bin）</vt:lpstr>
      <vt:lpstr>功能覆盖率 仓（bin）：数值覆盖</vt:lpstr>
      <vt:lpstr>功能覆盖率 仓（bin）</vt:lpstr>
      <vt:lpstr>功能覆盖率 仓（bin）：值变化覆盖</vt:lpstr>
      <vt:lpstr>功能覆盖率 仓（bin）：值变化覆盖</vt:lpstr>
      <vt:lpstr>功能覆盖率 仓（bin）：值变化覆盖</vt:lpstr>
      <vt:lpstr>功能覆盖率 仓（bin）：值变化覆盖</vt:lpstr>
      <vt:lpstr>功能覆盖率 仓（bin）：自动生成</vt:lpstr>
      <vt:lpstr>功能覆盖率 仓（bin）：通配应用</vt:lpstr>
      <vt:lpstr>功能覆盖率 仓（bin）：忽略类型和非法类型</vt:lpstr>
      <vt:lpstr>功能覆盖率 交叉覆盖率（cross）</vt:lpstr>
      <vt:lpstr>功能覆盖率 交叉覆盖率（cross）</vt:lpstr>
      <vt:lpstr>功能覆盖率 交叉覆盖率：定义</vt:lpstr>
      <vt:lpstr>功能覆盖率 交叉覆盖率：定义</vt:lpstr>
      <vt:lpstr>功能覆盖率 交叉覆盖率（cross）</vt:lpstr>
      <vt:lpstr>功能覆盖率 交叉覆盖率（cross）</vt:lpstr>
      <vt:lpstr>功能覆盖率 指定覆盖率选项</vt:lpstr>
      <vt:lpstr>功能覆盖率 指定覆盖率选项</vt:lpstr>
      <vt:lpstr>功能覆盖率 预定义覆盖率方法</vt:lpstr>
      <vt:lpstr>从功能描述到覆盖率 概述</vt:lpstr>
      <vt:lpstr>从功能描述到覆盖率 过程指南</vt:lpstr>
      <vt:lpstr>从功能描述到覆盖率 覆盖率实现之考量</vt:lpstr>
      <vt:lpstr>从功能描述到覆盖率 MCDT功能测试清单</vt:lpstr>
      <vt:lpstr>从功能描述到覆盖率 MCDT功能测试清单（续）</vt:lpstr>
      <vt:lpstr>从功能描述到覆盖率 实验2</vt:lpstr>
      <vt:lpstr>从功能描述到覆盖率 实验2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Verification</dc:title>
  <dc:creator>byang</dc:creator>
  <cp:lastModifiedBy>Wong Jyuwaa</cp:lastModifiedBy>
  <cp:revision>1442</cp:revision>
  <dcterms:created xsi:type="dcterms:W3CDTF">2015-04-21T05:54:10Z</dcterms:created>
  <dcterms:modified xsi:type="dcterms:W3CDTF">2022-05-29T18:39:19Z</dcterms:modified>
</cp:coreProperties>
</file>